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4"/>
  </p:notesMasterIdLst>
  <p:sldIdLst>
    <p:sldId id="256" r:id="rId5"/>
    <p:sldId id="1198" r:id="rId6"/>
    <p:sldId id="1138" r:id="rId7"/>
    <p:sldId id="1197" r:id="rId8"/>
    <p:sldId id="1223" r:id="rId9"/>
    <p:sldId id="817" r:id="rId10"/>
    <p:sldId id="1254" r:id="rId11"/>
    <p:sldId id="1224" r:id="rId12"/>
    <p:sldId id="1225" r:id="rId13"/>
    <p:sldId id="1226" r:id="rId14"/>
    <p:sldId id="1231" r:id="rId15"/>
    <p:sldId id="1233" r:id="rId16"/>
    <p:sldId id="1236" r:id="rId17"/>
    <p:sldId id="1237" r:id="rId18"/>
    <p:sldId id="1238" r:id="rId19"/>
    <p:sldId id="1239" r:id="rId20"/>
    <p:sldId id="1240" r:id="rId21"/>
    <p:sldId id="1241" r:id="rId22"/>
    <p:sldId id="1242" r:id="rId23"/>
    <p:sldId id="1243" r:id="rId24"/>
    <p:sldId id="1244" r:id="rId25"/>
    <p:sldId id="1245" r:id="rId26"/>
    <p:sldId id="1246" r:id="rId27"/>
    <p:sldId id="1247" r:id="rId28"/>
    <p:sldId id="1248" r:id="rId29"/>
    <p:sldId id="1250" r:id="rId30"/>
    <p:sldId id="1251" r:id="rId31"/>
    <p:sldId id="1252" r:id="rId32"/>
    <p:sldId id="1253" r:id="rId33"/>
    <p:sldId id="1052" r:id="rId34"/>
    <p:sldId id="1043" r:id="rId35"/>
    <p:sldId id="1042" r:id="rId36"/>
    <p:sldId id="1051" r:id="rId37"/>
    <p:sldId id="1048" r:id="rId38"/>
    <p:sldId id="1045" r:id="rId39"/>
    <p:sldId id="1050" r:id="rId40"/>
    <p:sldId id="995" r:id="rId41"/>
    <p:sldId id="1002" r:id="rId42"/>
    <p:sldId id="1055" r:id="rId43"/>
    <p:sldId id="993" r:id="rId44"/>
    <p:sldId id="998" r:id="rId45"/>
    <p:sldId id="1000" r:id="rId46"/>
    <p:sldId id="1001" r:id="rId47"/>
    <p:sldId id="996" r:id="rId48"/>
    <p:sldId id="1054" r:id="rId49"/>
    <p:sldId id="1053" r:id="rId50"/>
    <p:sldId id="1006" r:id="rId51"/>
    <p:sldId id="994" r:id="rId52"/>
    <p:sldId id="1061" r:id="rId53"/>
    <p:sldId id="1004" r:id="rId54"/>
    <p:sldId id="1032" r:id="rId55"/>
    <p:sldId id="1059" r:id="rId56"/>
    <p:sldId id="1060" r:id="rId57"/>
    <p:sldId id="1009" r:id="rId58"/>
    <p:sldId id="1034" r:id="rId59"/>
    <p:sldId id="1057" r:id="rId60"/>
    <p:sldId id="1056" r:id="rId61"/>
    <p:sldId id="1058" r:id="rId62"/>
    <p:sldId id="1012" r:id="rId63"/>
    <p:sldId id="1039" r:id="rId64"/>
    <p:sldId id="1035" r:id="rId65"/>
    <p:sldId id="1016" r:id="rId66"/>
    <p:sldId id="1036" r:id="rId67"/>
    <p:sldId id="1037" r:id="rId68"/>
    <p:sldId id="1018" r:id="rId69"/>
    <p:sldId id="1021" r:id="rId70"/>
    <p:sldId id="1038" r:id="rId71"/>
    <p:sldId id="1062" r:id="rId72"/>
    <p:sldId id="1029" r:id="rId73"/>
    <p:sldId id="1065" r:id="rId74"/>
    <p:sldId id="1068" r:id="rId75"/>
    <p:sldId id="1063" r:id="rId76"/>
    <p:sldId id="1069" r:id="rId77"/>
    <p:sldId id="1070" r:id="rId78"/>
    <p:sldId id="1071" r:id="rId79"/>
    <p:sldId id="1235" r:id="rId80"/>
    <p:sldId id="1073" r:id="rId81"/>
    <p:sldId id="1079" r:id="rId82"/>
    <p:sldId id="1081" r:id="rId83"/>
    <p:sldId id="1077" r:id="rId84"/>
    <p:sldId id="1075" r:id="rId85"/>
    <p:sldId id="1072" r:id="rId86"/>
    <p:sldId id="1083" r:id="rId87"/>
    <p:sldId id="1082" r:id="rId88"/>
    <p:sldId id="1086" r:id="rId89"/>
    <p:sldId id="1088" r:id="rId90"/>
    <p:sldId id="1097" r:id="rId91"/>
    <p:sldId id="1089" r:id="rId92"/>
    <p:sldId id="1092" r:id="rId93"/>
    <p:sldId id="1091" r:id="rId94"/>
    <p:sldId id="1093" r:id="rId95"/>
    <p:sldId id="1095" r:id="rId96"/>
    <p:sldId id="1098" r:id="rId97"/>
    <p:sldId id="1102" r:id="rId98"/>
    <p:sldId id="1116" r:id="rId99"/>
    <p:sldId id="1118" r:id="rId100"/>
    <p:sldId id="1109" r:id="rId101"/>
    <p:sldId id="1115" r:id="rId102"/>
    <p:sldId id="1114" r:id="rId103"/>
    <p:sldId id="1108" r:id="rId104"/>
    <p:sldId id="1119" r:id="rId105"/>
    <p:sldId id="1257" r:id="rId106"/>
    <p:sldId id="2400" r:id="rId107"/>
    <p:sldId id="2401" r:id="rId108"/>
    <p:sldId id="2402" r:id="rId109"/>
    <p:sldId id="2399" r:id="rId110"/>
    <p:sldId id="1255" r:id="rId111"/>
    <p:sldId id="1256" r:id="rId112"/>
    <p:sldId id="2354" r:id="rId113"/>
    <p:sldId id="2359" r:id="rId114"/>
    <p:sldId id="2357" r:id="rId115"/>
    <p:sldId id="2356" r:id="rId116"/>
    <p:sldId id="2358" r:id="rId117"/>
    <p:sldId id="2360" r:id="rId118"/>
    <p:sldId id="1264" r:id="rId119"/>
    <p:sldId id="1267" r:id="rId120"/>
    <p:sldId id="1266" r:id="rId121"/>
    <p:sldId id="1263" r:id="rId122"/>
    <p:sldId id="2355" r:id="rId123"/>
    <p:sldId id="2362" r:id="rId124"/>
    <p:sldId id="2361" r:id="rId125"/>
    <p:sldId id="1303" r:id="rId126"/>
    <p:sldId id="2363" r:id="rId127"/>
    <p:sldId id="2393" r:id="rId128"/>
    <p:sldId id="2364" r:id="rId129"/>
    <p:sldId id="2394" r:id="rId130"/>
    <p:sldId id="2365" r:id="rId131"/>
    <p:sldId id="2366" r:id="rId132"/>
    <p:sldId id="2369" r:id="rId133"/>
    <p:sldId id="2395" r:id="rId134"/>
    <p:sldId id="2374" r:id="rId135"/>
    <p:sldId id="2367" r:id="rId136"/>
    <p:sldId id="2368" r:id="rId137"/>
    <p:sldId id="2371" r:id="rId138"/>
    <p:sldId id="2396" r:id="rId139"/>
    <p:sldId id="2373" r:id="rId140"/>
    <p:sldId id="2375" r:id="rId141"/>
    <p:sldId id="2376" r:id="rId142"/>
    <p:sldId id="2397" r:id="rId143"/>
    <p:sldId id="2398" r:id="rId144"/>
    <p:sldId id="2377" r:id="rId145"/>
    <p:sldId id="2378" r:id="rId146"/>
    <p:sldId id="2380" r:id="rId147"/>
    <p:sldId id="2379" r:id="rId148"/>
    <p:sldId id="2381" r:id="rId149"/>
    <p:sldId id="2382" r:id="rId150"/>
    <p:sldId id="2383" r:id="rId151"/>
    <p:sldId id="2385" r:id="rId152"/>
    <p:sldId id="2384" r:id="rId153"/>
    <p:sldId id="2386" r:id="rId154"/>
    <p:sldId id="2387" r:id="rId155"/>
    <p:sldId id="2388" r:id="rId156"/>
    <p:sldId id="2389" r:id="rId157"/>
    <p:sldId id="2390" r:id="rId158"/>
    <p:sldId id="2391" r:id="rId159"/>
    <p:sldId id="2392" r:id="rId160"/>
    <p:sldId id="1258" r:id="rId161"/>
    <p:sldId id="1139" r:id="rId162"/>
    <p:sldId id="1220" r:id="rId163"/>
    <p:sldId id="1147" r:id="rId164"/>
    <p:sldId id="1156" r:id="rId165"/>
    <p:sldId id="1152" r:id="rId166"/>
    <p:sldId id="1155" r:id="rId167"/>
    <p:sldId id="1154" r:id="rId168"/>
    <p:sldId id="1149" r:id="rId169"/>
    <p:sldId id="1221" r:id="rId170"/>
    <p:sldId id="1158" r:id="rId171"/>
    <p:sldId id="1157" r:id="rId172"/>
    <p:sldId id="1159" r:id="rId173"/>
    <p:sldId id="1141" r:id="rId174"/>
    <p:sldId id="1165" r:id="rId175"/>
    <p:sldId id="1168" r:id="rId176"/>
    <p:sldId id="1169" r:id="rId177"/>
    <p:sldId id="2405" r:id="rId178"/>
    <p:sldId id="2441" r:id="rId179"/>
    <p:sldId id="2442" r:id="rId180"/>
    <p:sldId id="2404" r:id="rId181"/>
    <p:sldId id="2407" r:id="rId182"/>
    <p:sldId id="2408" r:id="rId183"/>
    <p:sldId id="2409" r:id="rId184"/>
    <p:sldId id="2411" r:id="rId185"/>
    <p:sldId id="2414" r:id="rId186"/>
    <p:sldId id="2439" r:id="rId187"/>
    <p:sldId id="2410" r:id="rId188"/>
    <p:sldId id="2413" r:id="rId189"/>
    <p:sldId id="2415" r:id="rId190"/>
    <p:sldId id="2438" r:id="rId191"/>
    <p:sldId id="2419" r:id="rId192"/>
    <p:sldId id="2440" r:id="rId193"/>
    <p:sldId id="2412" r:id="rId194"/>
    <p:sldId id="2417" r:id="rId195"/>
    <p:sldId id="2418" r:id="rId196"/>
    <p:sldId id="2416" r:id="rId197"/>
    <p:sldId id="2420" r:id="rId198"/>
    <p:sldId id="2421" r:id="rId199"/>
    <p:sldId id="2437" r:id="rId200"/>
    <p:sldId id="2422" r:id="rId201"/>
    <p:sldId id="2423" r:id="rId202"/>
    <p:sldId id="2425" r:id="rId203"/>
    <p:sldId id="2436" r:id="rId204"/>
    <p:sldId id="2424" r:id="rId205"/>
    <p:sldId id="2427" r:id="rId206"/>
    <p:sldId id="2432" r:id="rId207"/>
    <p:sldId id="2435" r:id="rId208"/>
    <p:sldId id="2426" r:id="rId209"/>
    <p:sldId id="2428" r:id="rId210"/>
    <p:sldId id="2429" r:id="rId211"/>
    <p:sldId id="2430" r:id="rId212"/>
    <p:sldId id="2433" r:id="rId213"/>
    <p:sldId id="2431" r:id="rId214"/>
    <p:sldId id="2434" r:id="rId215"/>
    <p:sldId id="2406" r:id="rId216"/>
    <p:sldId id="1170" r:id="rId217"/>
    <p:sldId id="897" r:id="rId218"/>
    <p:sldId id="898" r:id="rId219"/>
    <p:sldId id="899" r:id="rId220"/>
    <p:sldId id="1171" r:id="rId221"/>
    <p:sldId id="2443" r:id="rId222"/>
    <p:sldId id="2444" r:id="rId223"/>
    <p:sldId id="2445" r:id="rId224"/>
    <p:sldId id="2446" r:id="rId225"/>
    <p:sldId id="2447" r:id="rId226"/>
    <p:sldId id="2448" r:id="rId227"/>
    <p:sldId id="2449" r:id="rId228"/>
    <p:sldId id="2465" r:id="rId229"/>
    <p:sldId id="2450" r:id="rId230"/>
    <p:sldId id="2451" r:id="rId231"/>
    <p:sldId id="2453" r:id="rId232"/>
    <p:sldId id="2454" r:id="rId233"/>
    <p:sldId id="2455" r:id="rId234"/>
    <p:sldId id="2456" r:id="rId235"/>
    <p:sldId id="2457" r:id="rId236"/>
    <p:sldId id="2458" r:id="rId237"/>
    <p:sldId id="2459" r:id="rId238"/>
    <p:sldId id="2460" r:id="rId239"/>
    <p:sldId id="2461" r:id="rId240"/>
    <p:sldId id="2462" r:id="rId241"/>
    <p:sldId id="2463" r:id="rId242"/>
    <p:sldId id="1175" r:id="rId243"/>
    <p:sldId id="954" r:id="rId244"/>
    <p:sldId id="953" r:id="rId245"/>
    <p:sldId id="1180" r:id="rId246"/>
    <p:sldId id="1179" r:id="rId247"/>
    <p:sldId id="1178" r:id="rId248"/>
    <p:sldId id="1181" r:id="rId249"/>
    <p:sldId id="1182" r:id="rId250"/>
    <p:sldId id="1188" r:id="rId251"/>
    <p:sldId id="1189" r:id="rId252"/>
    <p:sldId id="1194" r:id="rId253"/>
    <p:sldId id="1195" r:id="rId254"/>
    <p:sldId id="1192" r:id="rId255"/>
    <p:sldId id="1185" r:id="rId256"/>
    <p:sldId id="1186" r:id="rId257"/>
    <p:sldId id="1187" r:id="rId258"/>
    <p:sldId id="1191" r:id="rId259"/>
    <p:sldId id="1199" r:id="rId260"/>
    <p:sldId id="1184" r:id="rId261"/>
    <p:sldId id="1196" r:id="rId262"/>
    <p:sldId id="1200" r:id="rId263"/>
    <p:sldId id="1204" r:id="rId264"/>
    <p:sldId id="1202" r:id="rId265"/>
    <p:sldId id="1207" r:id="rId266"/>
    <p:sldId id="1206" r:id="rId267"/>
    <p:sldId id="1208" r:id="rId268"/>
    <p:sldId id="1209" r:id="rId269"/>
    <p:sldId id="1210" r:id="rId270"/>
    <p:sldId id="1211" r:id="rId271"/>
    <p:sldId id="1212" r:id="rId272"/>
    <p:sldId id="1213" r:id="rId273"/>
    <p:sldId id="1214" r:id="rId274"/>
    <p:sldId id="1215" r:id="rId275"/>
    <p:sldId id="1217" r:id="rId276"/>
    <p:sldId id="1218" r:id="rId277"/>
    <p:sldId id="1219" r:id="rId278"/>
    <p:sldId id="2403" r:id="rId279"/>
    <p:sldId id="1107" r:id="rId280"/>
    <p:sldId id="1160" r:id="rId281"/>
    <p:sldId id="1122" r:id="rId282"/>
    <p:sldId id="1234" r:id="rId283"/>
    <p:sldId id="1126" r:id="rId284"/>
    <p:sldId id="1120" r:id="rId285"/>
    <p:sldId id="1128" r:id="rId286"/>
    <p:sldId id="1129" r:id="rId287"/>
    <p:sldId id="1130" r:id="rId288"/>
    <p:sldId id="1131" r:id="rId289"/>
    <p:sldId id="1132" r:id="rId290"/>
    <p:sldId id="1133" r:id="rId291"/>
    <p:sldId id="1134" r:id="rId292"/>
    <p:sldId id="1135" r:id="rId293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4C8A"/>
    <a:srgbClr val="089252"/>
    <a:srgbClr val="246B1B"/>
    <a:srgbClr val="660033"/>
    <a:srgbClr val="C0A523"/>
    <a:srgbClr val="E4CF3D"/>
    <a:srgbClr val="D9D395"/>
    <a:srgbClr val="C7C7C7"/>
    <a:srgbClr val="99FF66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83A0D5-6190-114E-9A10-B0AA78CDD4CC}" v="2" dt="2025-05-17T03:32:54.4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5" autoAdjust="0"/>
    <p:restoredTop sz="94536"/>
  </p:normalViewPr>
  <p:slideViewPr>
    <p:cSldViewPr snapToGrid="0" snapToObjects="1">
      <p:cViewPr varScale="1">
        <p:scale>
          <a:sx n="113" d="100"/>
          <a:sy n="113" d="100"/>
        </p:scale>
        <p:origin x="224" y="54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tableStyles" Target="tableStyles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291" Type="http://schemas.openxmlformats.org/officeDocument/2006/relationships/slide" Target="slides/slide287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notesMaster" Target="notesMasters/notesMaster1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commentAuthors" Target="commentAuthor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presProps" Target="presProps.xml"/><Relationship Id="rId300" Type="http://schemas.microsoft.com/office/2016/11/relationships/changesInfo" Target="changesInfos/changesInfo1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viewProps" Target="viewProps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theme" Target="theme/theme1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ksimplify Team" userId="30f9c473cae68561" providerId="LiveId" clId="{1A83A0D5-6190-114E-9A10-B0AA78CDD4CC}"/>
    <pc:docChg chg="addSld delSld modSld">
      <pc:chgData name="stacksimplify Team" userId="30f9c473cae68561" providerId="LiveId" clId="{1A83A0D5-6190-114E-9A10-B0AA78CDD4CC}" dt="2025-05-17T03:33:17.160" v="9" actId="2696"/>
      <pc:docMkLst>
        <pc:docMk/>
      </pc:docMkLst>
      <pc:sldChg chg="del">
        <pc:chgData name="stacksimplify Team" userId="30f9c473cae68561" providerId="LiveId" clId="{1A83A0D5-6190-114E-9A10-B0AA78CDD4CC}" dt="2025-05-17T03:33:17.160" v="9" actId="2696"/>
        <pc:sldMkLst>
          <pc:docMk/>
          <pc:sldMk cId="4219115433" sldId="901"/>
        </pc:sldMkLst>
      </pc:sldChg>
      <pc:sldChg chg="del">
        <pc:chgData name="stacksimplify Team" userId="30f9c473cae68561" providerId="LiveId" clId="{1A83A0D5-6190-114E-9A10-B0AA78CDD4CC}" dt="2025-05-17T03:33:17.160" v="9" actId="2696"/>
        <pc:sldMkLst>
          <pc:docMk/>
          <pc:sldMk cId="3315213013" sldId="902"/>
        </pc:sldMkLst>
      </pc:sldChg>
      <pc:sldChg chg="del">
        <pc:chgData name="stacksimplify Team" userId="30f9c473cae68561" providerId="LiveId" clId="{1A83A0D5-6190-114E-9A10-B0AA78CDD4CC}" dt="2025-05-17T03:33:17.160" v="9" actId="2696"/>
        <pc:sldMkLst>
          <pc:docMk/>
          <pc:sldMk cId="4154085592" sldId="903"/>
        </pc:sldMkLst>
      </pc:sldChg>
      <pc:sldChg chg="del">
        <pc:chgData name="stacksimplify Team" userId="30f9c473cae68561" providerId="LiveId" clId="{1A83A0D5-6190-114E-9A10-B0AA78CDD4CC}" dt="2025-05-17T03:33:17.160" v="9" actId="2696"/>
        <pc:sldMkLst>
          <pc:docMk/>
          <pc:sldMk cId="1750258790" sldId="904"/>
        </pc:sldMkLst>
      </pc:sldChg>
      <pc:sldChg chg="del">
        <pc:chgData name="stacksimplify Team" userId="30f9c473cae68561" providerId="LiveId" clId="{1A83A0D5-6190-114E-9A10-B0AA78CDD4CC}" dt="2025-05-17T03:33:17.160" v="9" actId="2696"/>
        <pc:sldMkLst>
          <pc:docMk/>
          <pc:sldMk cId="3316018989" sldId="905"/>
        </pc:sldMkLst>
      </pc:sldChg>
      <pc:sldChg chg="del">
        <pc:chgData name="stacksimplify Team" userId="30f9c473cae68561" providerId="LiveId" clId="{1A83A0D5-6190-114E-9A10-B0AA78CDD4CC}" dt="2025-05-17T03:33:17.160" v="9" actId="2696"/>
        <pc:sldMkLst>
          <pc:docMk/>
          <pc:sldMk cId="3793699637" sldId="906"/>
        </pc:sldMkLst>
      </pc:sldChg>
      <pc:sldChg chg="del">
        <pc:chgData name="stacksimplify Team" userId="30f9c473cae68561" providerId="LiveId" clId="{1A83A0D5-6190-114E-9A10-B0AA78CDD4CC}" dt="2025-05-17T03:33:17.160" v="9" actId="2696"/>
        <pc:sldMkLst>
          <pc:docMk/>
          <pc:sldMk cId="2039882993" sldId="910"/>
        </pc:sldMkLst>
      </pc:sldChg>
      <pc:sldChg chg="del">
        <pc:chgData name="stacksimplify Team" userId="30f9c473cae68561" providerId="LiveId" clId="{1A83A0D5-6190-114E-9A10-B0AA78CDD4CC}" dt="2025-05-17T03:33:17.160" v="9" actId="2696"/>
        <pc:sldMkLst>
          <pc:docMk/>
          <pc:sldMk cId="1857583285" sldId="911"/>
        </pc:sldMkLst>
      </pc:sldChg>
      <pc:sldChg chg="del">
        <pc:chgData name="stacksimplify Team" userId="30f9c473cae68561" providerId="LiveId" clId="{1A83A0D5-6190-114E-9A10-B0AA78CDD4CC}" dt="2025-05-17T03:33:17.160" v="9" actId="2696"/>
        <pc:sldMkLst>
          <pc:docMk/>
          <pc:sldMk cId="3623108658" sldId="912"/>
        </pc:sldMkLst>
      </pc:sldChg>
      <pc:sldChg chg="del">
        <pc:chgData name="stacksimplify Team" userId="30f9c473cae68561" providerId="LiveId" clId="{1A83A0D5-6190-114E-9A10-B0AA78CDD4CC}" dt="2025-05-17T03:33:17.160" v="9" actId="2696"/>
        <pc:sldMkLst>
          <pc:docMk/>
          <pc:sldMk cId="2937136696" sldId="913"/>
        </pc:sldMkLst>
      </pc:sldChg>
      <pc:sldChg chg="del">
        <pc:chgData name="stacksimplify Team" userId="30f9c473cae68561" providerId="LiveId" clId="{1A83A0D5-6190-114E-9A10-B0AA78CDD4CC}" dt="2025-05-17T03:33:17.160" v="9" actId="2696"/>
        <pc:sldMkLst>
          <pc:docMk/>
          <pc:sldMk cId="3726148329" sldId="914"/>
        </pc:sldMkLst>
      </pc:sldChg>
      <pc:sldChg chg="del">
        <pc:chgData name="stacksimplify Team" userId="30f9c473cae68561" providerId="LiveId" clId="{1A83A0D5-6190-114E-9A10-B0AA78CDD4CC}" dt="2025-05-17T03:33:17.160" v="9" actId="2696"/>
        <pc:sldMkLst>
          <pc:docMk/>
          <pc:sldMk cId="508781215" sldId="915"/>
        </pc:sldMkLst>
      </pc:sldChg>
      <pc:sldChg chg="del">
        <pc:chgData name="stacksimplify Team" userId="30f9c473cae68561" providerId="LiveId" clId="{1A83A0D5-6190-114E-9A10-B0AA78CDD4CC}" dt="2025-05-17T03:33:17.160" v="9" actId="2696"/>
        <pc:sldMkLst>
          <pc:docMk/>
          <pc:sldMk cId="2554273876" sldId="916"/>
        </pc:sldMkLst>
      </pc:sldChg>
      <pc:sldChg chg="del">
        <pc:chgData name="stacksimplify Team" userId="30f9c473cae68561" providerId="LiveId" clId="{1A83A0D5-6190-114E-9A10-B0AA78CDD4CC}" dt="2025-05-17T03:33:17.160" v="9" actId="2696"/>
        <pc:sldMkLst>
          <pc:docMk/>
          <pc:sldMk cId="2459484003" sldId="917"/>
        </pc:sldMkLst>
      </pc:sldChg>
      <pc:sldChg chg="del">
        <pc:chgData name="stacksimplify Team" userId="30f9c473cae68561" providerId="LiveId" clId="{1A83A0D5-6190-114E-9A10-B0AA78CDD4CC}" dt="2025-05-17T03:33:17.160" v="9" actId="2696"/>
        <pc:sldMkLst>
          <pc:docMk/>
          <pc:sldMk cId="2428402652" sldId="918"/>
        </pc:sldMkLst>
      </pc:sldChg>
      <pc:sldChg chg="del">
        <pc:chgData name="stacksimplify Team" userId="30f9c473cae68561" providerId="LiveId" clId="{1A83A0D5-6190-114E-9A10-B0AA78CDD4CC}" dt="2025-05-17T03:33:17.160" v="9" actId="2696"/>
        <pc:sldMkLst>
          <pc:docMk/>
          <pc:sldMk cId="4273660368" sldId="919"/>
        </pc:sldMkLst>
      </pc:sldChg>
      <pc:sldChg chg="del">
        <pc:chgData name="stacksimplify Team" userId="30f9c473cae68561" providerId="LiveId" clId="{1A83A0D5-6190-114E-9A10-B0AA78CDD4CC}" dt="2025-05-17T03:33:17.160" v="9" actId="2696"/>
        <pc:sldMkLst>
          <pc:docMk/>
          <pc:sldMk cId="3122660280" sldId="920"/>
        </pc:sldMkLst>
      </pc:sldChg>
      <pc:sldChg chg="del">
        <pc:chgData name="stacksimplify Team" userId="30f9c473cae68561" providerId="LiveId" clId="{1A83A0D5-6190-114E-9A10-B0AA78CDD4CC}" dt="2025-05-17T03:33:17.160" v="9" actId="2696"/>
        <pc:sldMkLst>
          <pc:docMk/>
          <pc:sldMk cId="484804712" sldId="921"/>
        </pc:sldMkLst>
      </pc:sldChg>
      <pc:sldChg chg="del">
        <pc:chgData name="stacksimplify Team" userId="30f9c473cae68561" providerId="LiveId" clId="{1A83A0D5-6190-114E-9A10-B0AA78CDD4CC}" dt="2025-05-17T03:33:17.160" v="9" actId="2696"/>
        <pc:sldMkLst>
          <pc:docMk/>
          <pc:sldMk cId="3873116174" sldId="922"/>
        </pc:sldMkLst>
      </pc:sldChg>
      <pc:sldChg chg="del">
        <pc:chgData name="stacksimplify Team" userId="30f9c473cae68561" providerId="LiveId" clId="{1A83A0D5-6190-114E-9A10-B0AA78CDD4CC}" dt="2025-05-17T03:33:17.160" v="9" actId="2696"/>
        <pc:sldMkLst>
          <pc:docMk/>
          <pc:sldMk cId="69438895" sldId="923"/>
        </pc:sldMkLst>
      </pc:sldChg>
      <pc:sldChg chg="del">
        <pc:chgData name="stacksimplify Team" userId="30f9c473cae68561" providerId="LiveId" clId="{1A83A0D5-6190-114E-9A10-B0AA78CDD4CC}" dt="2025-05-17T03:33:17.160" v="9" actId="2696"/>
        <pc:sldMkLst>
          <pc:docMk/>
          <pc:sldMk cId="1359539019" sldId="1173"/>
        </pc:sldMkLst>
      </pc:sldChg>
      <pc:sldChg chg="del">
        <pc:chgData name="stacksimplify Team" userId="30f9c473cae68561" providerId="LiveId" clId="{1A83A0D5-6190-114E-9A10-B0AA78CDD4CC}" dt="2025-05-17T03:32:42.609" v="7" actId="2696"/>
        <pc:sldMkLst>
          <pc:docMk/>
          <pc:sldMk cId="2466885448" sldId="2443"/>
        </pc:sldMkLst>
      </pc:sldChg>
      <pc:sldChg chg="add">
        <pc:chgData name="stacksimplify Team" userId="30f9c473cae68561" providerId="LiveId" clId="{1A83A0D5-6190-114E-9A10-B0AA78CDD4CC}" dt="2025-05-17T03:32:54.405" v="8"/>
        <pc:sldMkLst>
          <pc:docMk/>
          <pc:sldMk cId="2603852779" sldId="2443"/>
        </pc:sldMkLst>
      </pc:sldChg>
      <pc:sldChg chg="add">
        <pc:chgData name="stacksimplify Team" userId="30f9c473cae68561" providerId="LiveId" clId="{1A83A0D5-6190-114E-9A10-B0AA78CDD4CC}" dt="2025-05-17T03:32:54.405" v="8"/>
        <pc:sldMkLst>
          <pc:docMk/>
          <pc:sldMk cId="449730332" sldId="2444"/>
        </pc:sldMkLst>
      </pc:sldChg>
      <pc:sldChg chg="del">
        <pc:chgData name="stacksimplify Team" userId="30f9c473cae68561" providerId="LiveId" clId="{1A83A0D5-6190-114E-9A10-B0AA78CDD4CC}" dt="2025-05-17T03:32:42.609" v="7" actId="2696"/>
        <pc:sldMkLst>
          <pc:docMk/>
          <pc:sldMk cId="3289949474" sldId="2444"/>
        </pc:sldMkLst>
      </pc:sldChg>
      <pc:sldChg chg="add">
        <pc:chgData name="stacksimplify Team" userId="30f9c473cae68561" providerId="LiveId" clId="{1A83A0D5-6190-114E-9A10-B0AA78CDD4CC}" dt="2025-05-17T03:32:54.405" v="8"/>
        <pc:sldMkLst>
          <pc:docMk/>
          <pc:sldMk cId="1803633042" sldId="2445"/>
        </pc:sldMkLst>
      </pc:sldChg>
      <pc:sldChg chg="del">
        <pc:chgData name="stacksimplify Team" userId="30f9c473cae68561" providerId="LiveId" clId="{1A83A0D5-6190-114E-9A10-B0AA78CDD4CC}" dt="2025-05-17T03:32:42.609" v="7" actId="2696"/>
        <pc:sldMkLst>
          <pc:docMk/>
          <pc:sldMk cId="3195606162" sldId="2445"/>
        </pc:sldMkLst>
      </pc:sldChg>
      <pc:sldChg chg="add">
        <pc:chgData name="stacksimplify Team" userId="30f9c473cae68561" providerId="LiveId" clId="{1A83A0D5-6190-114E-9A10-B0AA78CDD4CC}" dt="2025-05-17T03:32:54.405" v="8"/>
        <pc:sldMkLst>
          <pc:docMk/>
          <pc:sldMk cId="3559738506" sldId="2446"/>
        </pc:sldMkLst>
      </pc:sldChg>
      <pc:sldChg chg="del">
        <pc:chgData name="stacksimplify Team" userId="30f9c473cae68561" providerId="LiveId" clId="{1A83A0D5-6190-114E-9A10-B0AA78CDD4CC}" dt="2025-05-17T03:32:42.609" v="7" actId="2696"/>
        <pc:sldMkLst>
          <pc:docMk/>
          <pc:sldMk cId="4008779708" sldId="2446"/>
        </pc:sldMkLst>
      </pc:sldChg>
      <pc:sldChg chg="add">
        <pc:chgData name="stacksimplify Team" userId="30f9c473cae68561" providerId="LiveId" clId="{1A83A0D5-6190-114E-9A10-B0AA78CDD4CC}" dt="2025-05-17T03:32:54.405" v="8"/>
        <pc:sldMkLst>
          <pc:docMk/>
          <pc:sldMk cId="397328056" sldId="2447"/>
        </pc:sldMkLst>
      </pc:sldChg>
      <pc:sldChg chg="del">
        <pc:chgData name="stacksimplify Team" userId="30f9c473cae68561" providerId="LiveId" clId="{1A83A0D5-6190-114E-9A10-B0AA78CDD4CC}" dt="2025-05-17T03:32:42.609" v="7" actId="2696"/>
        <pc:sldMkLst>
          <pc:docMk/>
          <pc:sldMk cId="4121069661" sldId="2447"/>
        </pc:sldMkLst>
      </pc:sldChg>
      <pc:sldChg chg="add">
        <pc:chgData name="stacksimplify Team" userId="30f9c473cae68561" providerId="LiveId" clId="{1A83A0D5-6190-114E-9A10-B0AA78CDD4CC}" dt="2025-05-17T03:32:54.405" v="8"/>
        <pc:sldMkLst>
          <pc:docMk/>
          <pc:sldMk cId="183330439" sldId="2448"/>
        </pc:sldMkLst>
      </pc:sldChg>
      <pc:sldChg chg="del">
        <pc:chgData name="stacksimplify Team" userId="30f9c473cae68561" providerId="LiveId" clId="{1A83A0D5-6190-114E-9A10-B0AA78CDD4CC}" dt="2025-05-17T03:32:42.609" v="7" actId="2696"/>
        <pc:sldMkLst>
          <pc:docMk/>
          <pc:sldMk cId="3267167883" sldId="2448"/>
        </pc:sldMkLst>
      </pc:sldChg>
      <pc:sldChg chg="add">
        <pc:chgData name="stacksimplify Team" userId="30f9c473cae68561" providerId="LiveId" clId="{1A83A0D5-6190-114E-9A10-B0AA78CDD4CC}" dt="2025-05-17T03:32:54.405" v="8"/>
        <pc:sldMkLst>
          <pc:docMk/>
          <pc:sldMk cId="1201306188" sldId="2449"/>
        </pc:sldMkLst>
      </pc:sldChg>
      <pc:sldChg chg="del">
        <pc:chgData name="stacksimplify Team" userId="30f9c473cae68561" providerId="LiveId" clId="{1A83A0D5-6190-114E-9A10-B0AA78CDD4CC}" dt="2025-05-17T03:32:42.609" v="7" actId="2696"/>
        <pc:sldMkLst>
          <pc:docMk/>
          <pc:sldMk cId="2186646352" sldId="2449"/>
        </pc:sldMkLst>
      </pc:sldChg>
      <pc:sldChg chg="add">
        <pc:chgData name="stacksimplify Team" userId="30f9c473cae68561" providerId="LiveId" clId="{1A83A0D5-6190-114E-9A10-B0AA78CDD4CC}" dt="2025-05-17T03:32:54.405" v="8"/>
        <pc:sldMkLst>
          <pc:docMk/>
          <pc:sldMk cId="599016775" sldId="2450"/>
        </pc:sldMkLst>
      </pc:sldChg>
      <pc:sldChg chg="del modAnim">
        <pc:chgData name="stacksimplify Team" userId="30f9c473cae68561" providerId="LiveId" clId="{1A83A0D5-6190-114E-9A10-B0AA78CDD4CC}" dt="2025-05-17T03:32:42.609" v="7" actId="2696"/>
        <pc:sldMkLst>
          <pc:docMk/>
          <pc:sldMk cId="693983724" sldId="2450"/>
        </pc:sldMkLst>
      </pc:sldChg>
      <pc:sldChg chg="add">
        <pc:chgData name="stacksimplify Team" userId="30f9c473cae68561" providerId="LiveId" clId="{1A83A0D5-6190-114E-9A10-B0AA78CDD4CC}" dt="2025-05-17T03:32:54.405" v="8"/>
        <pc:sldMkLst>
          <pc:docMk/>
          <pc:sldMk cId="351097586" sldId="2451"/>
        </pc:sldMkLst>
      </pc:sldChg>
      <pc:sldChg chg="del">
        <pc:chgData name="stacksimplify Team" userId="30f9c473cae68561" providerId="LiveId" clId="{1A83A0D5-6190-114E-9A10-B0AA78CDD4CC}" dt="2025-05-17T03:32:42.609" v="7" actId="2696"/>
        <pc:sldMkLst>
          <pc:docMk/>
          <pc:sldMk cId="3647464973" sldId="2451"/>
        </pc:sldMkLst>
      </pc:sldChg>
      <pc:sldChg chg="add">
        <pc:chgData name="stacksimplify Team" userId="30f9c473cae68561" providerId="LiveId" clId="{1A83A0D5-6190-114E-9A10-B0AA78CDD4CC}" dt="2025-05-17T03:32:54.405" v="8"/>
        <pc:sldMkLst>
          <pc:docMk/>
          <pc:sldMk cId="1876905039" sldId="2453"/>
        </pc:sldMkLst>
      </pc:sldChg>
      <pc:sldChg chg="del">
        <pc:chgData name="stacksimplify Team" userId="30f9c473cae68561" providerId="LiveId" clId="{1A83A0D5-6190-114E-9A10-B0AA78CDD4CC}" dt="2025-05-17T03:32:42.609" v="7" actId="2696"/>
        <pc:sldMkLst>
          <pc:docMk/>
          <pc:sldMk cId="4084514177" sldId="2453"/>
        </pc:sldMkLst>
      </pc:sldChg>
      <pc:sldChg chg="del">
        <pc:chgData name="stacksimplify Team" userId="30f9c473cae68561" providerId="LiveId" clId="{1A83A0D5-6190-114E-9A10-B0AA78CDD4CC}" dt="2025-05-17T03:32:42.609" v="7" actId="2696"/>
        <pc:sldMkLst>
          <pc:docMk/>
          <pc:sldMk cId="2758225202" sldId="2454"/>
        </pc:sldMkLst>
      </pc:sldChg>
      <pc:sldChg chg="add">
        <pc:chgData name="stacksimplify Team" userId="30f9c473cae68561" providerId="LiveId" clId="{1A83A0D5-6190-114E-9A10-B0AA78CDD4CC}" dt="2025-05-17T03:32:54.405" v="8"/>
        <pc:sldMkLst>
          <pc:docMk/>
          <pc:sldMk cId="3967588525" sldId="2454"/>
        </pc:sldMkLst>
      </pc:sldChg>
      <pc:sldChg chg="add">
        <pc:chgData name="stacksimplify Team" userId="30f9c473cae68561" providerId="LiveId" clId="{1A83A0D5-6190-114E-9A10-B0AA78CDD4CC}" dt="2025-05-17T03:32:54.405" v="8"/>
        <pc:sldMkLst>
          <pc:docMk/>
          <pc:sldMk cId="1345014893" sldId="2455"/>
        </pc:sldMkLst>
      </pc:sldChg>
      <pc:sldChg chg="del">
        <pc:chgData name="stacksimplify Team" userId="30f9c473cae68561" providerId="LiveId" clId="{1A83A0D5-6190-114E-9A10-B0AA78CDD4CC}" dt="2025-05-17T03:32:42.609" v="7" actId="2696"/>
        <pc:sldMkLst>
          <pc:docMk/>
          <pc:sldMk cId="2423311810" sldId="2455"/>
        </pc:sldMkLst>
      </pc:sldChg>
      <pc:sldChg chg="add">
        <pc:chgData name="stacksimplify Team" userId="30f9c473cae68561" providerId="LiveId" clId="{1A83A0D5-6190-114E-9A10-B0AA78CDD4CC}" dt="2025-05-17T03:32:54.405" v="8"/>
        <pc:sldMkLst>
          <pc:docMk/>
          <pc:sldMk cId="661142311" sldId="2456"/>
        </pc:sldMkLst>
      </pc:sldChg>
      <pc:sldChg chg="del">
        <pc:chgData name="stacksimplify Team" userId="30f9c473cae68561" providerId="LiveId" clId="{1A83A0D5-6190-114E-9A10-B0AA78CDD4CC}" dt="2025-05-17T03:32:42.609" v="7" actId="2696"/>
        <pc:sldMkLst>
          <pc:docMk/>
          <pc:sldMk cId="1136795599" sldId="2456"/>
        </pc:sldMkLst>
      </pc:sldChg>
      <pc:sldChg chg="add">
        <pc:chgData name="stacksimplify Team" userId="30f9c473cae68561" providerId="LiveId" clId="{1A83A0D5-6190-114E-9A10-B0AA78CDD4CC}" dt="2025-05-17T03:32:54.405" v="8"/>
        <pc:sldMkLst>
          <pc:docMk/>
          <pc:sldMk cId="2034198656" sldId="2457"/>
        </pc:sldMkLst>
      </pc:sldChg>
      <pc:sldChg chg="del">
        <pc:chgData name="stacksimplify Team" userId="30f9c473cae68561" providerId="LiveId" clId="{1A83A0D5-6190-114E-9A10-B0AA78CDD4CC}" dt="2025-05-17T03:32:42.609" v="7" actId="2696"/>
        <pc:sldMkLst>
          <pc:docMk/>
          <pc:sldMk cId="2617814325" sldId="2457"/>
        </pc:sldMkLst>
      </pc:sldChg>
      <pc:sldChg chg="add">
        <pc:chgData name="stacksimplify Team" userId="30f9c473cae68561" providerId="LiveId" clId="{1A83A0D5-6190-114E-9A10-B0AA78CDD4CC}" dt="2025-05-17T03:32:54.405" v="8"/>
        <pc:sldMkLst>
          <pc:docMk/>
          <pc:sldMk cId="1651563119" sldId="2458"/>
        </pc:sldMkLst>
      </pc:sldChg>
      <pc:sldChg chg="del">
        <pc:chgData name="stacksimplify Team" userId="30f9c473cae68561" providerId="LiveId" clId="{1A83A0D5-6190-114E-9A10-B0AA78CDD4CC}" dt="2025-05-17T03:32:42.609" v="7" actId="2696"/>
        <pc:sldMkLst>
          <pc:docMk/>
          <pc:sldMk cId="2946212722" sldId="2458"/>
        </pc:sldMkLst>
      </pc:sldChg>
      <pc:sldChg chg="del">
        <pc:chgData name="stacksimplify Team" userId="30f9c473cae68561" providerId="LiveId" clId="{1A83A0D5-6190-114E-9A10-B0AA78CDD4CC}" dt="2025-05-17T03:32:42.609" v="7" actId="2696"/>
        <pc:sldMkLst>
          <pc:docMk/>
          <pc:sldMk cId="1430692870" sldId="2459"/>
        </pc:sldMkLst>
      </pc:sldChg>
      <pc:sldChg chg="add">
        <pc:chgData name="stacksimplify Team" userId="30f9c473cae68561" providerId="LiveId" clId="{1A83A0D5-6190-114E-9A10-B0AA78CDD4CC}" dt="2025-05-17T03:32:54.405" v="8"/>
        <pc:sldMkLst>
          <pc:docMk/>
          <pc:sldMk cId="2012105864" sldId="2459"/>
        </pc:sldMkLst>
      </pc:sldChg>
      <pc:sldChg chg="add">
        <pc:chgData name="stacksimplify Team" userId="30f9c473cae68561" providerId="LiveId" clId="{1A83A0D5-6190-114E-9A10-B0AA78CDD4CC}" dt="2025-05-17T03:32:54.405" v="8"/>
        <pc:sldMkLst>
          <pc:docMk/>
          <pc:sldMk cId="639270652" sldId="2460"/>
        </pc:sldMkLst>
      </pc:sldChg>
      <pc:sldChg chg="del">
        <pc:chgData name="stacksimplify Team" userId="30f9c473cae68561" providerId="LiveId" clId="{1A83A0D5-6190-114E-9A10-B0AA78CDD4CC}" dt="2025-05-17T03:32:42.609" v="7" actId="2696"/>
        <pc:sldMkLst>
          <pc:docMk/>
          <pc:sldMk cId="1650616245" sldId="2460"/>
        </pc:sldMkLst>
      </pc:sldChg>
      <pc:sldChg chg="del">
        <pc:chgData name="stacksimplify Team" userId="30f9c473cae68561" providerId="LiveId" clId="{1A83A0D5-6190-114E-9A10-B0AA78CDD4CC}" dt="2025-05-17T03:32:42.609" v="7" actId="2696"/>
        <pc:sldMkLst>
          <pc:docMk/>
          <pc:sldMk cId="1189213975" sldId="2461"/>
        </pc:sldMkLst>
      </pc:sldChg>
      <pc:sldChg chg="add">
        <pc:chgData name="stacksimplify Team" userId="30f9c473cae68561" providerId="LiveId" clId="{1A83A0D5-6190-114E-9A10-B0AA78CDD4CC}" dt="2025-05-17T03:32:54.405" v="8"/>
        <pc:sldMkLst>
          <pc:docMk/>
          <pc:sldMk cId="2666256433" sldId="2461"/>
        </pc:sldMkLst>
      </pc:sldChg>
      <pc:sldChg chg="add">
        <pc:chgData name="stacksimplify Team" userId="30f9c473cae68561" providerId="LiveId" clId="{1A83A0D5-6190-114E-9A10-B0AA78CDD4CC}" dt="2025-05-17T03:32:54.405" v="8"/>
        <pc:sldMkLst>
          <pc:docMk/>
          <pc:sldMk cId="1840166090" sldId="2462"/>
        </pc:sldMkLst>
      </pc:sldChg>
      <pc:sldChg chg="del">
        <pc:chgData name="stacksimplify Team" userId="30f9c473cae68561" providerId="LiveId" clId="{1A83A0D5-6190-114E-9A10-B0AA78CDD4CC}" dt="2025-05-17T03:32:42.609" v="7" actId="2696"/>
        <pc:sldMkLst>
          <pc:docMk/>
          <pc:sldMk cId="2568570170" sldId="2462"/>
        </pc:sldMkLst>
      </pc:sldChg>
      <pc:sldChg chg="add">
        <pc:chgData name="stacksimplify Team" userId="30f9c473cae68561" providerId="LiveId" clId="{1A83A0D5-6190-114E-9A10-B0AA78CDD4CC}" dt="2025-05-17T03:32:54.405" v="8"/>
        <pc:sldMkLst>
          <pc:docMk/>
          <pc:sldMk cId="28970824" sldId="2463"/>
        </pc:sldMkLst>
      </pc:sldChg>
      <pc:sldChg chg="del">
        <pc:chgData name="stacksimplify Team" userId="30f9c473cae68561" providerId="LiveId" clId="{1A83A0D5-6190-114E-9A10-B0AA78CDD4CC}" dt="2025-05-17T03:32:42.609" v="7" actId="2696"/>
        <pc:sldMkLst>
          <pc:docMk/>
          <pc:sldMk cId="3222079805" sldId="2463"/>
        </pc:sldMkLst>
      </pc:sldChg>
      <pc:sldChg chg="modSp del mod">
        <pc:chgData name="stacksimplify Team" userId="30f9c473cae68561" providerId="LiveId" clId="{1A83A0D5-6190-114E-9A10-B0AA78CDD4CC}" dt="2025-05-17T03:32:42.609" v="7" actId="2696"/>
        <pc:sldMkLst>
          <pc:docMk/>
          <pc:sldMk cId="3345114743" sldId="2465"/>
        </pc:sldMkLst>
        <pc:picChg chg="mod">
          <ac:chgData name="stacksimplify Team" userId="30f9c473cae68561" providerId="LiveId" clId="{1A83A0D5-6190-114E-9A10-B0AA78CDD4CC}" dt="2025-05-16T02:30:52.203" v="5" actId="14100"/>
          <ac:picMkLst>
            <pc:docMk/>
            <pc:sldMk cId="3345114743" sldId="2465"/>
            <ac:picMk id="3" creationId="{A390F9E8-C59E-3821-57BC-014ACB09FDB3}"/>
          </ac:picMkLst>
        </pc:picChg>
      </pc:sldChg>
      <pc:sldChg chg="add">
        <pc:chgData name="stacksimplify Team" userId="30f9c473cae68561" providerId="LiveId" clId="{1A83A0D5-6190-114E-9A10-B0AA78CDD4CC}" dt="2025-05-17T03:32:54.405" v="8"/>
        <pc:sldMkLst>
          <pc:docMk/>
          <pc:sldMk cId="3523346836" sldId="2465"/>
        </pc:sldMkLst>
      </pc:sldChg>
    </pc:docChg>
  </pc:docChgLst>
  <pc:docChgLst>
    <pc:chgData name="Stack Simplify" userId="30f9c473cae68561" providerId="LiveId" clId="{0E15257E-7925-BA4A-91EB-114F8B2F86FE}"/>
    <pc:docChg chg="addSld delSld modSld">
      <pc:chgData name="Stack Simplify" userId="30f9c473cae68561" providerId="LiveId" clId="{0E15257E-7925-BA4A-91EB-114F8B2F86FE}" dt="2022-03-02T01:28:53.201" v="37" actId="2696"/>
      <pc:docMkLst>
        <pc:docMk/>
      </pc:docMkLst>
      <pc:sldChg chg="modSp add del mod">
        <pc:chgData name="Stack Simplify" userId="30f9c473cae68561" providerId="LiveId" clId="{0E15257E-7925-BA4A-91EB-114F8B2F86FE}" dt="2022-03-02T01:28:53.201" v="37" actId="2696"/>
        <pc:sldMkLst>
          <pc:docMk/>
          <pc:sldMk cId="224737071" sldId="2404"/>
        </pc:sldMkLst>
      </pc:sldChg>
      <pc:sldChg chg="new del">
        <pc:chgData name="Stack Simplify" userId="30f9c473cae68561" providerId="LiveId" clId="{0E15257E-7925-BA4A-91EB-114F8B2F86FE}" dt="2022-03-02T01:28:53.201" v="37" actId="2696"/>
        <pc:sldMkLst>
          <pc:docMk/>
          <pc:sldMk cId="3735138174" sldId="2405"/>
        </pc:sldMkLst>
      </pc:sldChg>
    </pc:docChg>
  </pc:docChgLst>
  <pc:docChgLst>
    <pc:chgData name="Stack Simplify" userId="30f9c473cae68561" providerId="LiveId" clId="{13EE3B05-7380-4C4B-BE19-18A1D8025BF2}"/>
    <pc:docChg chg="undo custSel addSld delSld modSld sldOrd">
      <pc:chgData name="Stack Simplify" userId="30f9c473cae68561" providerId="LiveId" clId="{13EE3B05-7380-4C4B-BE19-18A1D8025BF2}" dt="2022-03-03T08:25:15.831" v="6016" actId="1076"/>
      <pc:docMkLst>
        <pc:docMk/>
      </pc:docMkLst>
      <pc:sldChg chg="addSp delSp modSp add mod modAnim">
        <pc:chgData name="Stack Simplify" userId="30f9c473cae68561" providerId="LiveId" clId="{13EE3B05-7380-4C4B-BE19-18A1D8025BF2}" dt="2022-03-02T05:30:42.558" v="2510" actId="255"/>
        <pc:sldMkLst>
          <pc:docMk/>
          <pc:sldMk cId="2795887954" sldId="2404"/>
        </pc:sldMkLst>
      </pc:sldChg>
      <pc:sldChg chg="modSp add mod">
        <pc:chgData name="Stack Simplify" userId="30f9c473cae68561" providerId="LiveId" clId="{13EE3B05-7380-4C4B-BE19-18A1D8025BF2}" dt="2022-03-02T01:32:00.410" v="64" actId="207"/>
        <pc:sldMkLst>
          <pc:docMk/>
          <pc:sldMk cId="2782512688" sldId="2405"/>
        </pc:sldMkLst>
      </pc:sldChg>
      <pc:sldChg chg="modSp add mod">
        <pc:chgData name="Stack Simplify" userId="30f9c473cae68561" providerId="LiveId" clId="{13EE3B05-7380-4C4B-BE19-18A1D8025BF2}" dt="2022-03-02T01:32:11.659" v="69" actId="207"/>
        <pc:sldMkLst>
          <pc:docMk/>
          <pc:sldMk cId="2845798607" sldId="2406"/>
        </pc:sldMkLst>
      </pc:sldChg>
      <pc:sldChg chg="addSp delSp modSp new mod modAnim">
        <pc:chgData name="Stack Simplify" userId="30f9c473cae68561" providerId="LiveId" clId="{13EE3B05-7380-4C4B-BE19-18A1D8025BF2}" dt="2022-03-02T02:34:18.857" v="1347" actId="207"/>
        <pc:sldMkLst>
          <pc:docMk/>
          <pc:sldMk cId="2805825554" sldId="2407"/>
        </pc:sldMkLst>
      </pc:sldChg>
      <pc:sldChg chg="addSp delSp modSp new mod modAnim">
        <pc:chgData name="Stack Simplify" userId="30f9c473cae68561" providerId="LiveId" clId="{13EE3B05-7380-4C4B-BE19-18A1D8025BF2}" dt="2022-03-03T01:10:26.839" v="5620" actId="207"/>
        <pc:sldMkLst>
          <pc:docMk/>
          <pc:sldMk cId="2762146311" sldId="2408"/>
        </pc:sldMkLst>
      </pc:sldChg>
      <pc:sldChg chg="addSp delSp modSp new del mod modAnim">
        <pc:chgData name="Stack Simplify" userId="30f9c473cae68561" providerId="LiveId" clId="{13EE3B05-7380-4C4B-BE19-18A1D8025BF2}" dt="2022-03-03T01:11:15.120" v="5621" actId="2696"/>
        <pc:sldMkLst>
          <pc:docMk/>
          <pc:sldMk cId="2897591767" sldId="2409"/>
        </pc:sldMkLst>
      </pc:sldChg>
      <pc:sldChg chg="modSp add">
        <pc:chgData name="Stack Simplify" userId="30f9c473cae68561" providerId="LiveId" clId="{13EE3B05-7380-4C4B-BE19-18A1D8025BF2}" dt="2022-03-03T01:11:58.928" v="5626" actId="207"/>
        <pc:sldMkLst>
          <pc:docMk/>
          <pc:sldMk cId="3561379729" sldId="2409"/>
        </pc:sldMkLst>
      </pc:sldChg>
      <pc:sldChg chg="addSp delSp modSp new mod">
        <pc:chgData name="Stack Simplify" userId="30f9c473cae68561" providerId="LiveId" clId="{13EE3B05-7380-4C4B-BE19-18A1D8025BF2}" dt="2022-03-02T03:06:16.763" v="2281" actId="207"/>
        <pc:sldMkLst>
          <pc:docMk/>
          <pc:sldMk cId="3171256481" sldId="2410"/>
        </pc:sldMkLst>
      </pc:sldChg>
      <pc:sldChg chg="addSp delSp modSp new del mod ord">
        <pc:chgData name="Stack Simplify" userId="30f9c473cae68561" providerId="LiveId" clId="{13EE3B05-7380-4C4B-BE19-18A1D8025BF2}" dt="2022-03-03T01:11:30.725" v="5623" actId="2696"/>
        <pc:sldMkLst>
          <pc:docMk/>
          <pc:sldMk cId="1019539482" sldId="2411"/>
        </pc:sldMkLst>
      </pc:sldChg>
      <pc:sldChg chg="add">
        <pc:chgData name="Stack Simplify" userId="30f9c473cae68561" providerId="LiveId" clId="{13EE3B05-7380-4C4B-BE19-18A1D8025BF2}" dt="2022-03-03T01:11:32.030" v="5624"/>
        <pc:sldMkLst>
          <pc:docMk/>
          <pc:sldMk cId="2436135282" sldId="2411"/>
        </pc:sldMkLst>
      </pc:sldChg>
      <pc:sldChg chg="addSp delSp modSp new mod modAnim">
        <pc:chgData name="Stack Simplify" userId="30f9c473cae68561" providerId="LiveId" clId="{13EE3B05-7380-4C4B-BE19-18A1D8025BF2}" dt="2022-03-03T03:46:06.737" v="5656" actId="20577"/>
        <pc:sldMkLst>
          <pc:docMk/>
          <pc:sldMk cId="1053775706" sldId="2412"/>
        </pc:sldMkLst>
      </pc:sldChg>
      <pc:sldChg chg="modSp add mod">
        <pc:chgData name="Stack Simplify" userId="30f9c473cae68561" providerId="LiveId" clId="{13EE3B05-7380-4C4B-BE19-18A1D8025BF2}" dt="2022-03-02T05:30:47.366" v="2511" actId="20577"/>
        <pc:sldMkLst>
          <pc:docMk/>
          <pc:sldMk cId="1122494219" sldId="2413"/>
        </pc:sldMkLst>
      </pc:sldChg>
      <pc:sldChg chg="addSp delSp modSp add mod modAnim">
        <pc:chgData name="Stack Simplify" userId="30f9c473cae68561" providerId="LiveId" clId="{13EE3B05-7380-4C4B-BE19-18A1D8025BF2}" dt="2022-03-03T01:14:08.394" v="5632" actId="20577"/>
        <pc:sldMkLst>
          <pc:docMk/>
          <pc:sldMk cId="2874608006" sldId="2414"/>
        </pc:sldMkLst>
      </pc:sldChg>
      <pc:sldChg chg="addSp delSp modSp add mod modAnim">
        <pc:chgData name="Stack Simplify" userId="30f9c473cae68561" providerId="LiveId" clId="{13EE3B05-7380-4C4B-BE19-18A1D8025BF2}" dt="2022-03-03T03:57:51.375" v="5666" actId="20577"/>
        <pc:sldMkLst>
          <pc:docMk/>
          <pc:sldMk cId="4096029013" sldId="2415"/>
        </pc:sldMkLst>
      </pc:sldChg>
      <pc:sldChg chg="addSp delSp modSp new mod">
        <pc:chgData name="Stack Simplify" userId="30f9c473cae68561" providerId="LiveId" clId="{13EE3B05-7380-4C4B-BE19-18A1D8025BF2}" dt="2022-03-02T08:29:40.647" v="3932" actId="207"/>
        <pc:sldMkLst>
          <pc:docMk/>
          <pc:sldMk cId="1599073714" sldId="2416"/>
        </pc:sldMkLst>
      </pc:sldChg>
      <pc:sldChg chg="addSp delSp modSp new mod">
        <pc:chgData name="Stack Simplify" userId="30f9c473cae68561" providerId="LiveId" clId="{13EE3B05-7380-4C4B-BE19-18A1D8025BF2}" dt="2022-03-02T08:29:50.630" v="3934"/>
        <pc:sldMkLst>
          <pc:docMk/>
          <pc:sldMk cId="431784851" sldId="2417"/>
        </pc:sldMkLst>
      </pc:sldChg>
      <pc:sldChg chg="addSp delSp modSp new mod">
        <pc:chgData name="Stack Simplify" userId="30f9c473cae68561" providerId="LiveId" clId="{13EE3B05-7380-4C4B-BE19-18A1D8025BF2}" dt="2022-03-02T08:29:44.644" v="3933"/>
        <pc:sldMkLst>
          <pc:docMk/>
          <pc:sldMk cId="2928207667" sldId="2418"/>
        </pc:sldMkLst>
      </pc:sldChg>
      <pc:sldChg chg="addSp delSp modSp new mod">
        <pc:chgData name="Stack Simplify" userId="30f9c473cae68561" providerId="LiveId" clId="{13EE3B05-7380-4C4B-BE19-18A1D8025BF2}" dt="2022-03-02T08:30:10.295" v="3962" actId="20577"/>
        <pc:sldMkLst>
          <pc:docMk/>
          <pc:sldMk cId="1451729492" sldId="2419"/>
        </pc:sldMkLst>
      </pc:sldChg>
      <pc:sldChg chg="modSp add mod">
        <pc:chgData name="Stack Simplify" userId="30f9c473cae68561" providerId="LiveId" clId="{13EE3B05-7380-4C4B-BE19-18A1D8025BF2}" dt="2022-03-02T08:10:02.772" v="3518" actId="20577"/>
        <pc:sldMkLst>
          <pc:docMk/>
          <pc:sldMk cId="1341510132" sldId="2420"/>
        </pc:sldMkLst>
      </pc:sldChg>
      <pc:sldChg chg="addSp delSp modSp add mod modAnim">
        <pc:chgData name="Stack Simplify" userId="30f9c473cae68561" providerId="LiveId" clId="{13EE3B05-7380-4C4B-BE19-18A1D8025BF2}" dt="2022-03-03T04:37:25.777" v="5723" actId="255"/>
        <pc:sldMkLst>
          <pc:docMk/>
          <pc:sldMk cId="2191484043" sldId="2421"/>
        </pc:sldMkLst>
      </pc:sldChg>
      <pc:sldChg chg="add del">
        <pc:chgData name="Stack Simplify" userId="30f9c473cae68561" providerId="LiveId" clId="{13EE3B05-7380-4C4B-BE19-18A1D8025BF2}" dt="2022-03-02T08:24:17.431" v="3816" actId="2696"/>
        <pc:sldMkLst>
          <pc:docMk/>
          <pc:sldMk cId="3106608967" sldId="2422"/>
        </pc:sldMkLst>
      </pc:sldChg>
      <pc:sldChg chg="addSp delSp modSp new mod">
        <pc:chgData name="Stack Simplify" userId="30f9c473cae68561" providerId="LiveId" clId="{13EE3B05-7380-4C4B-BE19-18A1D8025BF2}" dt="2022-03-02T08:29:29.963" v="3923" actId="207"/>
        <pc:sldMkLst>
          <pc:docMk/>
          <pc:sldMk cId="3429532054" sldId="2422"/>
        </pc:sldMkLst>
      </pc:sldChg>
      <pc:sldChg chg="modSp add mod">
        <pc:chgData name="Stack Simplify" userId="30f9c473cae68561" providerId="LiveId" clId="{13EE3B05-7380-4C4B-BE19-18A1D8025BF2}" dt="2022-03-02T08:30:36.262" v="3994" actId="20577"/>
        <pc:sldMkLst>
          <pc:docMk/>
          <pc:sldMk cId="1916137943" sldId="2423"/>
        </pc:sldMkLst>
      </pc:sldChg>
      <pc:sldChg chg="addSp delSp modSp new mod modAnim">
        <pc:chgData name="Stack Simplify" userId="30f9c473cae68561" providerId="LiveId" clId="{13EE3B05-7380-4C4B-BE19-18A1D8025BF2}" dt="2022-03-03T04:53:41.436" v="5742"/>
        <pc:sldMkLst>
          <pc:docMk/>
          <pc:sldMk cId="3761157504" sldId="2424"/>
        </pc:sldMkLst>
      </pc:sldChg>
      <pc:sldChg chg="addSp modSp add mod ord modAnim">
        <pc:chgData name="Stack Simplify" userId="30f9c473cae68561" providerId="LiveId" clId="{13EE3B05-7380-4C4B-BE19-18A1D8025BF2}" dt="2022-03-03T04:57:35.174" v="5761"/>
        <pc:sldMkLst>
          <pc:docMk/>
          <pc:sldMk cId="2551925908" sldId="2425"/>
        </pc:sldMkLst>
      </pc:sldChg>
      <pc:sldChg chg="addSp delSp modSp new mod">
        <pc:chgData name="Stack Simplify" userId="30f9c473cae68561" providerId="LiveId" clId="{13EE3B05-7380-4C4B-BE19-18A1D8025BF2}" dt="2022-03-02T09:31:15.828" v="4829" actId="1076"/>
        <pc:sldMkLst>
          <pc:docMk/>
          <pc:sldMk cId="1016657578" sldId="2426"/>
        </pc:sldMkLst>
      </pc:sldChg>
      <pc:sldChg chg="modSp add mod">
        <pc:chgData name="Stack Simplify" userId="30f9c473cae68561" providerId="LiveId" clId="{13EE3B05-7380-4C4B-BE19-18A1D8025BF2}" dt="2022-03-02T08:47:02.026" v="4155" actId="20577"/>
        <pc:sldMkLst>
          <pc:docMk/>
          <pc:sldMk cId="475939579" sldId="2427"/>
        </pc:sldMkLst>
      </pc:sldChg>
      <pc:sldChg chg="add">
        <pc:chgData name="Stack Simplify" userId="30f9c473cae68561" providerId="LiveId" clId="{13EE3B05-7380-4C4B-BE19-18A1D8025BF2}" dt="2022-03-02T08:47:50.591" v="4156"/>
        <pc:sldMkLst>
          <pc:docMk/>
          <pc:sldMk cId="4017723673" sldId="2428"/>
        </pc:sldMkLst>
      </pc:sldChg>
      <pc:sldChg chg="addSp delSp modSp add mod">
        <pc:chgData name="Stack Simplify" userId="30f9c473cae68561" providerId="LiveId" clId="{13EE3B05-7380-4C4B-BE19-18A1D8025BF2}" dt="2022-03-02T08:49:07.590" v="4164" actId="20577"/>
        <pc:sldMkLst>
          <pc:docMk/>
          <pc:sldMk cId="638610099" sldId="2429"/>
        </pc:sldMkLst>
      </pc:sldChg>
      <pc:sldChg chg="modSp add mod">
        <pc:chgData name="Stack Simplify" userId="30f9c473cae68561" providerId="LiveId" clId="{13EE3B05-7380-4C4B-BE19-18A1D8025BF2}" dt="2022-03-02T09:12:48.528" v="4250" actId="255"/>
        <pc:sldMkLst>
          <pc:docMk/>
          <pc:sldMk cId="3195809071" sldId="2430"/>
        </pc:sldMkLst>
      </pc:sldChg>
      <pc:sldChg chg="addSp delSp modSp add mod delAnim modAnim">
        <pc:chgData name="Stack Simplify" userId="30f9c473cae68561" providerId="LiveId" clId="{13EE3B05-7380-4C4B-BE19-18A1D8025BF2}" dt="2022-03-03T07:40:20.957" v="5784"/>
        <pc:sldMkLst>
          <pc:docMk/>
          <pc:sldMk cId="1503600515" sldId="2431"/>
        </pc:sldMkLst>
      </pc:sldChg>
      <pc:sldChg chg="add del">
        <pc:chgData name="Stack Simplify" userId="30f9c473cae68561" providerId="LiveId" clId="{13EE3B05-7380-4C4B-BE19-18A1D8025BF2}" dt="2022-03-02T09:18:47.382" v="4425" actId="2696"/>
        <pc:sldMkLst>
          <pc:docMk/>
          <pc:sldMk cId="1578824212" sldId="2432"/>
        </pc:sldMkLst>
      </pc:sldChg>
      <pc:sldChg chg="addSp delSp modSp add mod ord modAnim">
        <pc:chgData name="Stack Simplify" userId="30f9c473cae68561" providerId="LiveId" clId="{13EE3B05-7380-4C4B-BE19-18A1D8025BF2}" dt="2022-03-03T05:44:48.492" v="5779" actId="20577"/>
        <pc:sldMkLst>
          <pc:docMk/>
          <pc:sldMk cId="3917495988" sldId="2432"/>
        </pc:sldMkLst>
      </pc:sldChg>
      <pc:sldChg chg="addSp delSp modSp add mod ord modAnim">
        <pc:chgData name="Stack Simplify" userId="30f9c473cae68561" providerId="LiveId" clId="{13EE3B05-7380-4C4B-BE19-18A1D8025BF2}" dt="2022-03-03T03:58:25.135" v="5701" actId="20577"/>
        <pc:sldMkLst>
          <pc:docMk/>
          <pc:sldMk cId="3439569549" sldId="2433"/>
        </pc:sldMkLst>
      </pc:sldChg>
      <pc:sldChg chg="addSp delSp modSp new mod">
        <pc:chgData name="Stack Simplify" userId="30f9c473cae68561" providerId="LiveId" clId="{13EE3B05-7380-4C4B-BE19-18A1D8025BF2}" dt="2022-03-02T09:30:51.652" v="4827" actId="14100"/>
        <pc:sldMkLst>
          <pc:docMk/>
          <pc:sldMk cId="1785652811" sldId="2434"/>
        </pc:sldMkLst>
      </pc:sldChg>
      <pc:sldChg chg="addSp delSp modSp add mod delAnim modAnim">
        <pc:chgData name="Stack Simplify" userId="30f9c473cae68561" providerId="LiveId" clId="{13EE3B05-7380-4C4B-BE19-18A1D8025BF2}" dt="2022-03-02T10:42:09.397" v="5538" actId="14100"/>
        <pc:sldMkLst>
          <pc:docMk/>
          <pc:sldMk cId="1797395302" sldId="2435"/>
        </pc:sldMkLst>
      </pc:sldChg>
      <pc:sldChg chg="addSp delSp modSp add mod modAnim">
        <pc:chgData name="Stack Simplify" userId="30f9c473cae68561" providerId="LiveId" clId="{13EE3B05-7380-4C4B-BE19-18A1D8025BF2}" dt="2022-03-03T04:52:42.747" v="5728" actId="20577"/>
        <pc:sldMkLst>
          <pc:docMk/>
          <pc:sldMk cId="3294483912" sldId="2436"/>
        </pc:sldMkLst>
      </pc:sldChg>
      <pc:sldChg chg="addSp delSp modSp add mod modAnim">
        <pc:chgData name="Stack Simplify" userId="30f9c473cae68561" providerId="LiveId" clId="{13EE3B05-7380-4C4B-BE19-18A1D8025BF2}" dt="2022-03-03T04:52:37.273" v="5726" actId="20577"/>
        <pc:sldMkLst>
          <pc:docMk/>
          <pc:sldMk cId="1147841426" sldId="2437"/>
        </pc:sldMkLst>
      </pc:sldChg>
      <pc:sldChg chg="addSp delSp modSp add mod delAnim modAnim">
        <pc:chgData name="Stack Simplify" userId="30f9c473cae68561" providerId="LiveId" clId="{13EE3B05-7380-4C4B-BE19-18A1D8025BF2}" dt="2022-03-03T04:04:50.454" v="5712" actId="20577"/>
        <pc:sldMkLst>
          <pc:docMk/>
          <pc:sldMk cId="2600073206" sldId="2438"/>
        </pc:sldMkLst>
      </pc:sldChg>
      <pc:sldChg chg="delSp modSp add mod modAnim">
        <pc:chgData name="Stack Simplify" userId="30f9c473cae68561" providerId="LiveId" clId="{13EE3B05-7380-4C4B-BE19-18A1D8025BF2}" dt="2022-03-03T04:04:55.203" v="5714" actId="20577"/>
        <pc:sldMkLst>
          <pc:docMk/>
          <pc:sldMk cId="491841558" sldId="2439"/>
        </pc:sldMkLst>
      </pc:sldChg>
      <pc:sldChg chg="addSp delSp modSp new mod">
        <pc:chgData name="Stack Simplify" userId="30f9c473cae68561" providerId="LiveId" clId="{13EE3B05-7380-4C4B-BE19-18A1D8025BF2}" dt="2022-03-03T04:01:40.643" v="5710" actId="1076"/>
        <pc:sldMkLst>
          <pc:docMk/>
          <pc:sldMk cId="4141670207" sldId="2440"/>
        </pc:sldMkLst>
      </pc:sldChg>
      <pc:sldChg chg="modSp add mod">
        <pc:chgData name="Stack Simplify" userId="30f9c473cae68561" providerId="LiveId" clId="{13EE3B05-7380-4C4B-BE19-18A1D8025BF2}" dt="2022-03-03T08:16:14.427" v="5793" actId="20577"/>
        <pc:sldMkLst>
          <pc:docMk/>
          <pc:sldMk cId="3696004199" sldId="2441"/>
        </pc:sldMkLst>
      </pc:sldChg>
      <pc:sldChg chg="addSp delSp modSp new mod modAnim">
        <pc:chgData name="Stack Simplify" userId="30f9c473cae68561" providerId="LiveId" clId="{13EE3B05-7380-4C4B-BE19-18A1D8025BF2}" dt="2022-03-03T08:25:15.831" v="6016" actId="1076"/>
        <pc:sldMkLst>
          <pc:docMk/>
          <pc:sldMk cId="3349676241" sldId="244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5/16/25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85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40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41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44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58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 dirty="0"/>
              <a:t>Author </a:t>
            </a:r>
          </a:p>
          <a:p>
            <a:r>
              <a:rPr lang="en-GB" dirty="0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27E9-05F0-FE4F-9A4C-7EBDC682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113E1-980C-1E4F-BD57-EFD7C1325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3DE4B-B046-924F-B3CB-32E0383A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52A71-4150-4C4A-9445-154BD939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15324-A847-7E48-BDE6-12E305FC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AWS VPC Master Class @Kalyan Reddy Daida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D7A1F-D1EA-C646-9E58-6DC2830F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56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714109"/>
            <a:ext cx="14645431" cy="5154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930" y="7743926"/>
            <a:ext cx="493776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2400" b="1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642574" y="7743926"/>
            <a:ext cx="1945079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aseline="0" dirty="0"/>
              <a:t>StackSimplify</a:t>
            </a:r>
            <a:endParaRPr lang="en-GB" sz="2400" baseline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860678-64E1-1941-9095-941C5E530BA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3270376" y="64033"/>
            <a:ext cx="1196048" cy="45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2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11.png"/><Relationship Id="rId2" Type="http://schemas.openxmlformats.org/officeDocument/2006/relationships/image" Target="../media/image40.pn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3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10" Type="http://schemas.openxmlformats.org/officeDocument/2006/relationships/image" Target="../media/image4.svg"/><Relationship Id="rId19" Type="http://schemas.openxmlformats.org/officeDocument/2006/relationships/image" Target="../media/image17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9.png"/><Relationship Id="rId18" Type="http://schemas.openxmlformats.org/officeDocument/2006/relationships/image" Target="../media/image118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12" Type="http://schemas.openxmlformats.org/officeDocument/2006/relationships/image" Target="../media/image14.svg"/><Relationship Id="rId17" Type="http://schemas.openxmlformats.org/officeDocument/2006/relationships/image" Target="../media/image104.png"/><Relationship Id="rId2" Type="http://schemas.openxmlformats.org/officeDocument/2006/relationships/image" Target="../media/image108.png"/><Relationship Id="rId16" Type="http://schemas.openxmlformats.org/officeDocument/2006/relationships/image" Target="../media/image117.png"/><Relationship Id="rId20" Type="http://schemas.openxmlformats.org/officeDocument/2006/relationships/image" Target="../media/image1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1.png"/><Relationship Id="rId11" Type="http://schemas.openxmlformats.org/officeDocument/2006/relationships/image" Target="../media/image13.png"/><Relationship Id="rId5" Type="http://schemas.openxmlformats.org/officeDocument/2006/relationships/image" Target="../media/image78.png"/><Relationship Id="rId15" Type="http://schemas.openxmlformats.org/officeDocument/2006/relationships/image" Target="../media/image116.png"/><Relationship Id="rId10" Type="http://schemas.openxmlformats.org/officeDocument/2006/relationships/image" Target="../media/image115.png"/><Relationship Id="rId19" Type="http://schemas.openxmlformats.org/officeDocument/2006/relationships/image" Target="../media/image119.png"/><Relationship Id="rId4" Type="http://schemas.openxmlformats.org/officeDocument/2006/relationships/image" Target="../media/image110.png"/><Relationship Id="rId9" Type="http://schemas.openxmlformats.org/officeDocument/2006/relationships/image" Target="../media/image114.png"/><Relationship Id="rId1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8.png"/><Relationship Id="rId18" Type="http://schemas.openxmlformats.org/officeDocument/2006/relationships/image" Target="../media/image47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16.svg"/><Relationship Id="rId17" Type="http://schemas.openxmlformats.org/officeDocument/2006/relationships/image" Target="../media/image46.png"/><Relationship Id="rId2" Type="http://schemas.openxmlformats.org/officeDocument/2006/relationships/image" Target="../media/image40.png"/><Relationship Id="rId16" Type="http://schemas.openxmlformats.org/officeDocument/2006/relationships/image" Target="../media/image12.svg"/><Relationship Id="rId20" Type="http://schemas.openxmlformats.org/officeDocument/2006/relationships/image" Target="../media/image5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15.png"/><Relationship Id="rId5" Type="http://schemas.openxmlformats.org/officeDocument/2006/relationships/image" Target="../media/image43.svg"/><Relationship Id="rId15" Type="http://schemas.openxmlformats.org/officeDocument/2006/relationships/image" Target="../media/image11.png"/><Relationship Id="rId10" Type="http://schemas.openxmlformats.org/officeDocument/2006/relationships/image" Target="../media/image4.svg"/><Relationship Id="rId19" Type="http://schemas.openxmlformats.org/officeDocument/2006/relationships/image" Target="../media/image50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9.sv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18" Type="http://schemas.openxmlformats.org/officeDocument/2006/relationships/image" Target="../media/image20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19.png"/><Relationship Id="rId2" Type="http://schemas.openxmlformats.org/officeDocument/2006/relationships/image" Target="../media/image40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50.png"/><Relationship Id="rId10" Type="http://schemas.openxmlformats.org/officeDocument/2006/relationships/image" Target="../media/image4.svg"/><Relationship Id="rId19" Type="http://schemas.openxmlformats.org/officeDocument/2006/relationships/image" Target="../media/image124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7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18" Type="http://schemas.openxmlformats.org/officeDocument/2006/relationships/image" Target="../media/image20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19.png"/><Relationship Id="rId2" Type="http://schemas.openxmlformats.org/officeDocument/2006/relationships/image" Target="../media/image40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50.png"/><Relationship Id="rId10" Type="http://schemas.openxmlformats.org/officeDocument/2006/relationships/image" Target="../media/image4.svg"/><Relationship Id="rId19" Type="http://schemas.openxmlformats.org/officeDocument/2006/relationships/image" Target="../media/image125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7.sv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10" Type="http://schemas.openxmlformats.org/officeDocument/2006/relationships/image" Target="../media/image4.svg"/><Relationship Id="rId19" Type="http://schemas.openxmlformats.org/officeDocument/2006/relationships/image" Target="../media/image17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18" Type="http://schemas.openxmlformats.org/officeDocument/2006/relationships/image" Target="../media/image20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19.png"/><Relationship Id="rId2" Type="http://schemas.openxmlformats.org/officeDocument/2006/relationships/image" Target="../media/image40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50.png"/><Relationship Id="rId10" Type="http://schemas.openxmlformats.org/officeDocument/2006/relationships/image" Target="../media/image4.sv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7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28.png"/><Relationship Id="rId3" Type="http://schemas.openxmlformats.org/officeDocument/2006/relationships/image" Target="../media/image127.png"/><Relationship Id="rId7" Type="http://schemas.openxmlformats.org/officeDocument/2006/relationships/image" Target="../media/image4.svg"/><Relationship Id="rId12" Type="http://schemas.openxmlformats.org/officeDocument/2006/relationships/image" Target="../media/image117.png"/><Relationship Id="rId2" Type="http://schemas.openxmlformats.org/officeDocument/2006/relationships/image" Target="../media/image116.png"/><Relationship Id="rId16" Type="http://schemas.openxmlformats.org/officeDocument/2006/relationships/image" Target="../media/image13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11" Type="http://schemas.openxmlformats.org/officeDocument/2006/relationships/image" Target="../media/image20.svg"/><Relationship Id="rId5" Type="http://schemas.openxmlformats.org/officeDocument/2006/relationships/image" Target="../media/image104.png"/><Relationship Id="rId15" Type="http://schemas.openxmlformats.org/officeDocument/2006/relationships/image" Target="../media/image130.png"/><Relationship Id="rId10" Type="http://schemas.openxmlformats.org/officeDocument/2006/relationships/image" Target="../media/image19.png"/><Relationship Id="rId4" Type="http://schemas.openxmlformats.org/officeDocument/2006/relationships/image" Target="../media/image115.png"/><Relationship Id="rId9" Type="http://schemas.openxmlformats.org/officeDocument/2006/relationships/image" Target="../media/image41.svg"/><Relationship Id="rId14" Type="http://schemas.openxmlformats.org/officeDocument/2006/relationships/image" Target="../media/image129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18" Type="http://schemas.openxmlformats.org/officeDocument/2006/relationships/image" Target="../media/image20.svg"/><Relationship Id="rId3" Type="http://schemas.openxmlformats.org/officeDocument/2006/relationships/image" Target="../media/image41.svg"/><Relationship Id="rId21" Type="http://schemas.openxmlformats.org/officeDocument/2006/relationships/image" Target="../media/image25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19.png"/><Relationship Id="rId2" Type="http://schemas.openxmlformats.org/officeDocument/2006/relationships/image" Target="../media/image40.png"/><Relationship Id="rId16" Type="http://schemas.openxmlformats.org/officeDocument/2006/relationships/image" Target="../media/image51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50.png"/><Relationship Id="rId10" Type="http://schemas.openxmlformats.org/officeDocument/2006/relationships/image" Target="../media/image4.svg"/><Relationship Id="rId19" Type="http://schemas.openxmlformats.org/officeDocument/2006/relationships/image" Target="../media/image23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7.svg"/><Relationship Id="rId22" Type="http://schemas.openxmlformats.org/officeDocument/2006/relationships/image" Target="../media/image26.sv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18" Type="http://schemas.openxmlformats.org/officeDocument/2006/relationships/image" Target="../media/image20.svg"/><Relationship Id="rId3" Type="http://schemas.openxmlformats.org/officeDocument/2006/relationships/image" Target="../media/image41.svg"/><Relationship Id="rId21" Type="http://schemas.openxmlformats.org/officeDocument/2006/relationships/image" Target="../media/image25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19.png"/><Relationship Id="rId2" Type="http://schemas.openxmlformats.org/officeDocument/2006/relationships/image" Target="../media/image40.png"/><Relationship Id="rId16" Type="http://schemas.openxmlformats.org/officeDocument/2006/relationships/image" Target="../media/image51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50.png"/><Relationship Id="rId10" Type="http://schemas.openxmlformats.org/officeDocument/2006/relationships/image" Target="../media/image4.svg"/><Relationship Id="rId19" Type="http://schemas.openxmlformats.org/officeDocument/2006/relationships/image" Target="../media/image23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7.svg"/><Relationship Id="rId22" Type="http://schemas.openxmlformats.org/officeDocument/2006/relationships/image" Target="../media/image26.sv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21" Type="http://schemas.openxmlformats.org/officeDocument/2006/relationships/image" Target="../media/image23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24" Type="http://schemas.openxmlformats.org/officeDocument/2006/relationships/image" Target="../media/image26.sv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23" Type="http://schemas.openxmlformats.org/officeDocument/2006/relationships/image" Target="../media/image25.png"/><Relationship Id="rId10" Type="http://schemas.openxmlformats.org/officeDocument/2006/relationships/image" Target="../media/image4.svg"/><Relationship Id="rId19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Relationship Id="rId22" Type="http://schemas.openxmlformats.org/officeDocument/2006/relationships/image" Target="../media/image24.sv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26.svg"/><Relationship Id="rId7" Type="http://schemas.openxmlformats.org/officeDocument/2006/relationships/image" Target="../media/image1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5" Type="http://schemas.openxmlformats.org/officeDocument/2006/relationships/image" Target="../media/image134.svg"/><Relationship Id="rId4" Type="http://schemas.openxmlformats.org/officeDocument/2006/relationships/image" Target="../media/image133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20.svg"/><Relationship Id="rId18" Type="http://schemas.openxmlformats.org/officeDocument/2006/relationships/hyperlink" Target="https://kubernetes.io/docs/api/" TargetMode="External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12" Type="http://schemas.openxmlformats.org/officeDocument/2006/relationships/image" Target="../media/image119.png"/><Relationship Id="rId17" Type="http://schemas.openxmlformats.org/officeDocument/2006/relationships/image" Target="../media/image134.svg"/><Relationship Id="rId2" Type="http://schemas.openxmlformats.org/officeDocument/2006/relationships/image" Target="../media/image108.png"/><Relationship Id="rId16" Type="http://schemas.openxmlformats.org/officeDocument/2006/relationships/image" Target="../media/image133.pn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1.png"/><Relationship Id="rId11" Type="http://schemas.openxmlformats.org/officeDocument/2006/relationships/image" Target="../media/image117.png"/><Relationship Id="rId5" Type="http://schemas.openxmlformats.org/officeDocument/2006/relationships/image" Target="../media/image78.png"/><Relationship Id="rId15" Type="http://schemas.openxmlformats.org/officeDocument/2006/relationships/image" Target="../media/image136.png"/><Relationship Id="rId10" Type="http://schemas.openxmlformats.org/officeDocument/2006/relationships/image" Target="../media/image115.png"/><Relationship Id="rId19" Type="http://schemas.openxmlformats.org/officeDocument/2006/relationships/image" Target="../media/image137.png"/><Relationship Id="rId4" Type="http://schemas.openxmlformats.org/officeDocument/2006/relationships/image" Target="../media/image110.png"/><Relationship Id="rId9" Type="http://schemas.openxmlformats.org/officeDocument/2006/relationships/image" Target="../media/image114.png"/><Relationship Id="rId14" Type="http://schemas.openxmlformats.org/officeDocument/2006/relationships/image" Target="../media/image127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18" Type="http://schemas.openxmlformats.org/officeDocument/2006/relationships/image" Target="../media/image20.svg"/><Relationship Id="rId3" Type="http://schemas.openxmlformats.org/officeDocument/2006/relationships/image" Target="../media/image41.svg"/><Relationship Id="rId21" Type="http://schemas.openxmlformats.org/officeDocument/2006/relationships/image" Target="../media/image25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19.png"/><Relationship Id="rId2" Type="http://schemas.openxmlformats.org/officeDocument/2006/relationships/image" Target="../media/image40.png"/><Relationship Id="rId16" Type="http://schemas.openxmlformats.org/officeDocument/2006/relationships/image" Target="../media/image51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50.png"/><Relationship Id="rId10" Type="http://schemas.openxmlformats.org/officeDocument/2006/relationships/image" Target="../media/image4.svg"/><Relationship Id="rId19" Type="http://schemas.openxmlformats.org/officeDocument/2006/relationships/image" Target="../media/image23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7.svg"/><Relationship Id="rId22" Type="http://schemas.openxmlformats.org/officeDocument/2006/relationships/image" Target="../media/image26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0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8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16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15.pn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10" Type="http://schemas.openxmlformats.org/officeDocument/2006/relationships/image" Target="../media/image4.svg"/><Relationship Id="rId19" Type="http://schemas.openxmlformats.org/officeDocument/2006/relationships/image" Target="../media/image25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9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18" Type="http://schemas.openxmlformats.org/officeDocument/2006/relationships/image" Target="../media/image20.svg"/><Relationship Id="rId3" Type="http://schemas.openxmlformats.org/officeDocument/2006/relationships/image" Target="../media/image41.svg"/><Relationship Id="rId21" Type="http://schemas.openxmlformats.org/officeDocument/2006/relationships/image" Target="../media/image25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19.png"/><Relationship Id="rId2" Type="http://schemas.openxmlformats.org/officeDocument/2006/relationships/image" Target="../media/image40.png"/><Relationship Id="rId16" Type="http://schemas.openxmlformats.org/officeDocument/2006/relationships/image" Target="../media/image51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50.png"/><Relationship Id="rId10" Type="http://schemas.openxmlformats.org/officeDocument/2006/relationships/image" Target="../media/image4.svg"/><Relationship Id="rId19" Type="http://schemas.openxmlformats.org/officeDocument/2006/relationships/image" Target="../media/image23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7.svg"/><Relationship Id="rId22" Type="http://schemas.openxmlformats.org/officeDocument/2006/relationships/image" Target="../media/image26.sv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2.png"/><Relationship Id="rId17" Type="http://schemas.openxmlformats.org/officeDocument/2006/relationships/image" Target="../media/image4.svg"/><Relationship Id="rId2" Type="http://schemas.openxmlformats.org/officeDocument/2006/relationships/image" Target="../media/image40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22.svg"/><Relationship Id="rId5" Type="http://schemas.openxmlformats.org/officeDocument/2006/relationships/image" Target="../media/image43.svg"/><Relationship Id="rId15" Type="http://schemas.openxmlformats.org/officeDocument/2006/relationships/image" Target="../media/image55.svg"/><Relationship Id="rId10" Type="http://schemas.openxmlformats.org/officeDocument/2006/relationships/image" Target="../media/image21.pn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0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0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46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5.png"/><Relationship Id="rId5" Type="http://schemas.openxmlformats.org/officeDocument/2006/relationships/image" Target="../media/image104.png"/><Relationship Id="rId4" Type="http://schemas.openxmlformats.org/officeDocument/2006/relationships/image" Target="../media/image115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27.png"/><Relationship Id="rId7" Type="http://schemas.openxmlformats.org/officeDocument/2006/relationships/image" Target="../media/image146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5.png"/><Relationship Id="rId11" Type="http://schemas.openxmlformats.org/officeDocument/2006/relationships/image" Target="../media/image150.svg"/><Relationship Id="rId5" Type="http://schemas.openxmlformats.org/officeDocument/2006/relationships/image" Target="../media/image104.png"/><Relationship Id="rId10" Type="http://schemas.openxmlformats.org/officeDocument/2006/relationships/image" Target="../media/image149.png"/><Relationship Id="rId4" Type="http://schemas.openxmlformats.org/officeDocument/2006/relationships/image" Target="../media/image115.png"/><Relationship Id="rId9" Type="http://schemas.openxmlformats.org/officeDocument/2006/relationships/image" Target="../media/image148.sv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2.svg"/><Relationship Id="rId18" Type="http://schemas.openxmlformats.org/officeDocument/2006/relationships/image" Target="../media/image23.png"/><Relationship Id="rId26" Type="http://schemas.openxmlformats.org/officeDocument/2006/relationships/image" Target="../media/image11.png"/><Relationship Id="rId3" Type="http://schemas.openxmlformats.org/officeDocument/2006/relationships/image" Target="../media/image41.svg"/><Relationship Id="rId21" Type="http://schemas.openxmlformats.org/officeDocument/2006/relationships/image" Target="../media/image26.svg"/><Relationship Id="rId7" Type="http://schemas.openxmlformats.org/officeDocument/2006/relationships/image" Target="../media/image45.svg"/><Relationship Id="rId12" Type="http://schemas.openxmlformats.org/officeDocument/2006/relationships/image" Target="../media/image21.png"/><Relationship Id="rId17" Type="http://schemas.openxmlformats.org/officeDocument/2006/relationships/image" Target="../media/image57.svg"/><Relationship Id="rId25" Type="http://schemas.openxmlformats.org/officeDocument/2006/relationships/image" Target="../media/image61.svg"/><Relationship Id="rId2" Type="http://schemas.openxmlformats.org/officeDocument/2006/relationships/image" Target="../media/image40.png"/><Relationship Id="rId16" Type="http://schemas.openxmlformats.org/officeDocument/2006/relationships/image" Target="../media/image56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24" Type="http://schemas.openxmlformats.org/officeDocument/2006/relationships/image" Target="../media/image60.pn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23" Type="http://schemas.openxmlformats.org/officeDocument/2006/relationships/image" Target="../media/image59.svg"/><Relationship Id="rId10" Type="http://schemas.openxmlformats.org/officeDocument/2006/relationships/image" Target="../media/image3.png"/><Relationship Id="rId19" Type="http://schemas.openxmlformats.org/officeDocument/2006/relationships/image" Target="../media/image24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52.png"/><Relationship Id="rId22" Type="http://schemas.openxmlformats.org/officeDocument/2006/relationships/image" Target="../media/image58.png"/><Relationship Id="rId27" Type="http://schemas.openxmlformats.org/officeDocument/2006/relationships/image" Target="../media/image12.sv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1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0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0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0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4.svg"/><Relationship Id="rId18" Type="http://schemas.openxmlformats.org/officeDocument/2006/relationships/image" Target="../media/image21.png"/><Relationship Id="rId26" Type="http://schemas.openxmlformats.org/officeDocument/2006/relationships/image" Target="../media/image66.svg"/><Relationship Id="rId3" Type="http://schemas.openxmlformats.org/officeDocument/2006/relationships/image" Target="../media/image41.svg"/><Relationship Id="rId21" Type="http://schemas.openxmlformats.org/officeDocument/2006/relationships/image" Target="../media/image20.svg"/><Relationship Id="rId7" Type="http://schemas.openxmlformats.org/officeDocument/2006/relationships/image" Target="../media/image45.svg"/><Relationship Id="rId12" Type="http://schemas.openxmlformats.org/officeDocument/2006/relationships/image" Target="../media/image23.png"/><Relationship Id="rId17" Type="http://schemas.openxmlformats.org/officeDocument/2006/relationships/image" Target="../media/image63.svg"/><Relationship Id="rId25" Type="http://schemas.openxmlformats.org/officeDocument/2006/relationships/image" Target="../media/image65.png"/><Relationship Id="rId2" Type="http://schemas.openxmlformats.org/officeDocument/2006/relationships/image" Target="../media/image40.png"/><Relationship Id="rId16" Type="http://schemas.openxmlformats.org/officeDocument/2006/relationships/image" Target="../media/image62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24" Type="http://schemas.openxmlformats.org/officeDocument/2006/relationships/image" Target="../media/image30.svg"/><Relationship Id="rId5" Type="http://schemas.openxmlformats.org/officeDocument/2006/relationships/image" Target="../media/image43.svg"/><Relationship Id="rId15" Type="http://schemas.openxmlformats.org/officeDocument/2006/relationships/image" Target="../media/image26.svg"/><Relationship Id="rId23" Type="http://schemas.openxmlformats.org/officeDocument/2006/relationships/image" Target="../media/image29.png"/><Relationship Id="rId28" Type="http://schemas.openxmlformats.org/officeDocument/2006/relationships/image" Target="../media/image51.svg"/><Relationship Id="rId10" Type="http://schemas.openxmlformats.org/officeDocument/2006/relationships/image" Target="../media/image3.png"/><Relationship Id="rId19" Type="http://schemas.openxmlformats.org/officeDocument/2006/relationships/image" Target="../media/image22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25.png"/><Relationship Id="rId22" Type="http://schemas.openxmlformats.org/officeDocument/2006/relationships/image" Target="../media/image64.png"/><Relationship Id="rId27" Type="http://schemas.openxmlformats.org/officeDocument/2006/relationships/image" Target="../media/image50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55.sv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53.svg"/><Relationship Id="rId5" Type="http://schemas.openxmlformats.org/officeDocument/2006/relationships/image" Target="../media/image43.svg"/><Relationship Id="rId15" Type="http://schemas.openxmlformats.org/officeDocument/2006/relationships/image" Target="../media/image4.svg"/><Relationship Id="rId10" Type="http://schemas.openxmlformats.org/officeDocument/2006/relationships/image" Target="../media/image52.pn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3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9.svg"/><Relationship Id="rId3" Type="http://schemas.openxmlformats.org/officeDocument/2006/relationships/image" Target="../media/image41.svg"/><Relationship Id="rId7" Type="http://schemas.openxmlformats.org/officeDocument/2006/relationships/image" Target="../media/image22.svg"/><Relationship Id="rId12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45.svg"/><Relationship Id="rId5" Type="http://schemas.openxmlformats.org/officeDocument/2006/relationships/image" Target="../media/image43.svg"/><Relationship Id="rId15" Type="http://schemas.openxmlformats.org/officeDocument/2006/relationships/image" Target="../media/image55.svg"/><Relationship Id="rId10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4.svg"/><Relationship Id="rId14" Type="http://schemas.openxmlformats.org/officeDocument/2006/relationships/image" Target="../media/image54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2.png"/><Relationship Id="rId17" Type="http://schemas.openxmlformats.org/officeDocument/2006/relationships/image" Target="../media/image4.svg"/><Relationship Id="rId2" Type="http://schemas.openxmlformats.org/officeDocument/2006/relationships/image" Target="../media/image40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22.svg"/><Relationship Id="rId5" Type="http://schemas.openxmlformats.org/officeDocument/2006/relationships/image" Target="../media/image43.svg"/><Relationship Id="rId15" Type="http://schemas.openxmlformats.org/officeDocument/2006/relationships/image" Target="../media/image55.svg"/><Relationship Id="rId10" Type="http://schemas.openxmlformats.org/officeDocument/2006/relationships/image" Target="../media/image21.pn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0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eks/latest/userguide/fargate.html" TargetMode="External"/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2.png"/><Relationship Id="rId17" Type="http://schemas.openxmlformats.org/officeDocument/2006/relationships/image" Target="../media/image4.svg"/><Relationship Id="rId2" Type="http://schemas.openxmlformats.org/officeDocument/2006/relationships/image" Target="../media/image40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22.svg"/><Relationship Id="rId5" Type="http://schemas.openxmlformats.org/officeDocument/2006/relationships/image" Target="../media/image43.svg"/><Relationship Id="rId15" Type="http://schemas.openxmlformats.org/officeDocument/2006/relationships/image" Target="../media/image55.svg"/><Relationship Id="rId10" Type="http://schemas.openxmlformats.org/officeDocument/2006/relationships/image" Target="../media/image21.pn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18" Type="http://schemas.openxmlformats.org/officeDocument/2006/relationships/image" Target="../media/image159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2.png"/><Relationship Id="rId17" Type="http://schemas.openxmlformats.org/officeDocument/2006/relationships/image" Target="../media/image4.svg"/><Relationship Id="rId2" Type="http://schemas.openxmlformats.org/officeDocument/2006/relationships/image" Target="../media/image40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22.svg"/><Relationship Id="rId5" Type="http://schemas.openxmlformats.org/officeDocument/2006/relationships/image" Target="../media/image43.svg"/><Relationship Id="rId15" Type="http://schemas.openxmlformats.org/officeDocument/2006/relationships/image" Target="../media/image55.svg"/><Relationship Id="rId10" Type="http://schemas.openxmlformats.org/officeDocument/2006/relationships/image" Target="../media/image21.png"/><Relationship Id="rId19" Type="http://schemas.openxmlformats.org/officeDocument/2006/relationships/image" Target="../media/image160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0.png"/><Relationship Id="rId18" Type="http://schemas.openxmlformats.org/officeDocument/2006/relationships/image" Target="../media/image24.svg"/><Relationship Id="rId3" Type="http://schemas.openxmlformats.org/officeDocument/2006/relationships/image" Target="../media/image41.svg"/><Relationship Id="rId21" Type="http://schemas.openxmlformats.org/officeDocument/2006/relationships/image" Target="../media/image21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23.png"/><Relationship Id="rId2" Type="http://schemas.openxmlformats.org/officeDocument/2006/relationships/image" Target="../media/image40.png"/><Relationship Id="rId16" Type="http://schemas.openxmlformats.org/officeDocument/2006/relationships/image" Target="../media/image20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19.png"/><Relationship Id="rId10" Type="http://schemas.openxmlformats.org/officeDocument/2006/relationships/image" Target="../media/image4.svg"/><Relationship Id="rId19" Type="http://schemas.openxmlformats.org/officeDocument/2006/relationships/image" Target="../media/image25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51.svg"/><Relationship Id="rId22" Type="http://schemas.openxmlformats.org/officeDocument/2006/relationships/image" Target="../media/image22.sv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2.svg"/><Relationship Id="rId18" Type="http://schemas.openxmlformats.org/officeDocument/2006/relationships/image" Target="../media/image23.png"/><Relationship Id="rId26" Type="http://schemas.openxmlformats.org/officeDocument/2006/relationships/image" Target="../media/image11.png"/><Relationship Id="rId3" Type="http://schemas.openxmlformats.org/officeDocument/2006/relationships/image" Target="../media/image41.svg"/><Relationship Id="rId21" Type="http://schemas.openxmlformats.org/officeDocument/2006/relationships/image" Target="../media/image26.svg"/><Relationship Id="rId7" Type="http://schemas.openxmlformats.org/officeDocument/2006/relationships/image" Target="../media/image45.svg"/><Relationship Id="rId12" Type="http://schemas.openxmlformats.org/officeDocument/2006/relationships/image" Target="../media/image21.png"/><Relationship Id="rId17" Type="http://schemas.openxmlformats.org/officeDocument/2006/relationships/image" Target="../media/image57.svg"/><Relationship Id="rId25" Type="http://schemas.openxmlformats.org/officeDocument/2006/relationships/image" Target="../media/image61.svg"/><Relationship Id="rId2" Type="http://schemas.openxmlformats.org/officeDocument/2006/relationships/image" Target="../media/image40.png"/><Relationship Id="rId16" Type="http://schemas.openxmlformats.org/officeDocument/2006/relationships/image" Target="../media/image56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24" Type="http://schemas.openxmlformats.org/officeDocument/2006/relationships/image" Target="../media/image60.pn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23" Type="http://schemas.openxmlformats.org/officeDocument/2006/relationships/image" Target="../media/image59.svg"/><Relationship Id="rId10" Type="http://schemas.openxmlformats.org/officeDocument/2006/relationships/image" Target="../media/image3.png"/><Relationship Id="rId19" Type="http://schemas.openxmlformats.org/officeDocument/2006/relationships/image" Target="../media/image24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52.png"/><Relationship Id="rId22" Type="http://schemas.openxmlformats.org/officeDocument/2006/relationships/image" Target="../media/image58.png"/><Relationship Id="rId27" Type="http://schemas.openxmlformats.org/officeDocument/2006/relationships/image" Target="../media/image12.sv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2.svg"/><Relationship Id="rId18" Type="http://schemas.openxmlformats.org/officeDocument/2006/relationships/image" Target="../media/image23.png"/><Relationship Id="rId3" Type="http://schemas.openxmlformats.org/officeDocument/2006/relationships/image" Target="../media/image41.svg"/><Relationship Id="rId21" Type="http://schemas.openxmlformats.org/officeDocument/2006/relationships/image" Target="../media/image26.svg"/><Relationship Id="rId7" Type="http://schemas.openxmlformats.org/officeDocument/2006/relationships/image" Target="../media/image45.svg"/><Relationship Id="rId12" Type="http://schemas.openxmlformats.org/officeDocument/2006/relationships/image" Target="../media/image21.png"/><Relationship Id="rId17" Type="http://schemas.openxmlformats.org/officeDocument/2006/relationships/image" Target="../media/image57.svg"/><Relationship Id="rId2" Type="http://schemas.openxmlformats.org/officeDocument/2006/relationships/image" Target="../media/image40.png"/><Relationship Id="rId16" Type="http://schemas.openxmlformats.org/officeDocument/2006/relationships/image" Target="../media/image56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23" Type="http://schemas.openxmlformats.org/officeDocument/2006/relationships/image" Target="../media/image12.svg"/><Relationship Id="rId10" Type="http://schemas.openxmlformats.org/officeDocument/2006/relationships/image" Target="../media/image3.png"/><Relationship Id="rId19" Type="http://schemas.openxmlformats.org/officeDocument/2006/relationships/image" Target="../media/image24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52.png"/><Relationship Id="rId22" Type="http://schemas.openxmlformats.org/officeDocument/2006/relationships/image" Target="../media/image11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16.png"/><Relationship Id="rId4" Type="http://schemas.openxmlformats.org/officeDocument/2006/relationships/image" Target="../media/image4.svg"/><Relationship Id="rId9" Type="http://schemas.openxmlformats.org/officeDocument/2006/relationships/image" Target="../media/image132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6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16.png"/><Relationship Id="rId4" Type="http://schemas.openxmlformats.org/officeDocument/2006/relationships/image" Target="../media/image4.svg"/><Relationship Id="rId9" Type="http://schemas.openxmlformats.org/officeDocument/2006/relationships/image" Target="../media/image132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jpg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6.sv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0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131.svg"/><Relationship Id="rId3" Type="http://schemas.openxmlformats.org/officeDocument/2006/relationships/image" Target="../media/image127.png"/><Relationship Id="rId7" Type="http://schemas.openxmlformats.org/officeDocument/2006/relationships/image" Target="../media/image40.png"/><Relationship Id="rId12" Type="http://schemas.openxmlformats.org/officeDocument/2006/relationships/image" Target="../media/image13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svg"/><Relationship Id="rId11" Type="http://schemas.openxmlformats.org/officeDocument/2006/relationships/image" Target="../media/image129.svg"/><Relationship Id="rId5" Type="http://schemas.openxmlformats.org/officeDocument/2006/relationships/image" Target="../media/image3.png"/><Relationship Id="rId15" Type="http://schemas.openxmlformats.org/officeDocument/2006/relationships/image" Target="../media/image18.svg"/><Relationship Id="rId10" Type="http://schemas.openxmlformats.org/officeDocument/2006/relationships/image" Target="../media/image128.png"/><Relationship Id="rId4" Type="http://schemas.openxmlformats.org/officeDocument/2006/relationships/image" Target="../media/image115.png"/><Relationship Id="rId9" Type="http://schemas.openxmlformats.org/officeDocument/2006/relationships/image" Target="../media/image117.png"/><Relationship Id="rId14" Type="http://schemas.openxmlformats.org/officeDocument/2006/relationships/image" Target="../media/image17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0.png"/><Relationship Id="rId18" Type="http://schemas.openxmlformats.org/officeDocument/2006/relationships/image" Target="../media/image47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46.png"/><Relationship Id="rId2" Type="http://schemas.openxmlformats.org/officeDocument/2006/relationships/image" Target="../media/image40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17.png"/><Relationship Id="rId10" Type="http://schemas.openxmlformats.org/officeDocument/2006/relationships/image" Target="../media/image4.sv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51.sv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0.xml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16.png"/><Relationship Id="rId4" Type="http://schemas.openxmlformats.org/officeDocument/2006/relationships/image" Target="../media/image4.svg"/><Relationship Id="rId9" Type="http://schemas.openxmlformats.org/officeDocument/2006/relationships/image" Target="../media/image132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131.svg"/><Relationship Id="rId3" Type="http://schemas.openxmlformats.org/officeDocument/2006/relationships/image" Target="../media/image127.png"/><Relationship Id="rId7" Type="http://schemas.openxmlformats.org/officeDocument/2006/relationships/image" Target="../media/image40.png"/><Relationship Id="rId12" Type="http://schemas.openxmlformats.org/officeDocument/2006/relationships/image" Target="../media/image130.png"/><Relationship Id="rId17" Type="http://schemas.openxmlformats.org/officeDocument/2006/relationships/image" Target="../media/image24.svg"/><Relationship Id="rId2" Type="http://schemas.openxmlformats.org/officeDocument/2006/relationships/image" Target="../media/image116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svg"/><Relationship Id="rId11" Type="http://schemas.openxmlformats.org/officeDocument/2006/relationships/image" Target="../media/image129.svg"/><Relationship Id="rId5" Type="http://schemas.openxmlformats.org/officeDocument/2006/relationships/image" Target="../media/image3.png"/><Relationship Id="rId15" Type="http://schemas.openxmlformats.org/officeDocument/2006/relationships/image" Target="../media/image18.svg"/><Relationship Id="rId10" Type="http://schemas.openxmlformats.org/officeDocument/2006/relationships/image" Target="../media/image128.png"/><Relationship Id="rId4" Type="http://schemas.openxmlformats.org/officeDocument/2006/relationships/image" Target="../media/image115.png"/><Relationship Id="rId9" Type="http://schemas.openxmlformats.org/officeDocument/2006/relationships/image" Target="../media/image117.png"/><Relationship Id="rId14" Type="http://schemas.openxmlformats.org/officeDocument/2006/relationships/image" Target="../media/image17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0.png"/><Relationship Id="rId18" Type="http://schemas.openxmlformats.org/officeDocument/2006/relationships/image" Target="../media/image18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17.png"/><Relationship Id="rId2" Type="http://schemas.openxmlformats.org/officeDocument/2006/relationships/image" Target="../media/image40.png"/><Relationship Id="rId16" Type="http://schemas.openxmlformats.org/officeDocument/2006/relationships/image" Target="../media/image24.sv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23.png"/><Relationship Id="rId10" Type="http://schemas.openxmlformats.org/officeDocument/2006/relationships/image" Target="../media/image4.svg"/><Relationship Id="rId19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51.sv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0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4.jpg"/><Relationship Id="rId7" Type="http://schemas.openxmlformats.org/officeDocument/2006/relationships/image" Target="../media/image77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67.png"/><Relationship Id="rId10" Type="http://schemas.openxmlformats.org/officeDocument/2006/relationships/image" Target="../media/image78.png"/><Relationship Id="rId4" Type="http://schemas.openxmlformats.org/officeDocument/2006/relationships/image" Target="../media/image75.jpg"/><Relationship Id="rId9" Type="http://schemas.openxmlformats.org/officeDocument/2006/relationships/image" Target="../media/image76.jp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0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0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0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0.xml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16.png"/><Relationship Id="rId4" Type="http://schemas.openxmlformats.org/officeDocument/2006/relationships/image" Target="../media/image4.svg"/><Relationship Id="rId9" Type="http://schemas.openxmlformats.org/officeDocument/2006/relationships/image" Target="../media/image132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131.svg"/><Relationship Id="rId18" Type="http://schemas.openxmlformats.org/officeDocument/2006/relationships/image" Target="../media/image24.svg"/><Relationship Id="rId3" Type="http://schemas.openxmlformats.org/officeDocument/2006/relationships/image" Target="../media/image127.png"/><Relationship Id="rId7" Type="http://schemas.openxmlformats.org/officeDocument/2006/relationships/image" Target="../media/image40.png"/><Relationship Id="rId12" Type="http://schemas.openxmlformats.org/officeDocument/2006/relationships/image" Target="../media/image130.png"/><Relationship Id="rId17" Type="http://schemas.openxmlformats.org/officeDocument/2006/relationships/image" Target="../media/image23.png"/><Relationship Id="rId2" Type="http://schemas.openxmlformats.org/officeDocument/2006/relationships/image" Target="../media/image116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svg"/><Relationship Id="rId11" Type="http://schemas.openxmlformats.org/officeDocument/2006/relationships/image" Target="../media/image129.svg"/><Relationship Id="rId5" Type="http://schemas.openxmlformats.org/officeDocument/2006/relationships/image" Target="../media/image3.png"/><Relationship Id="rId15" Type="http://schemas.openxmlformats.org/officeDocument/2006/relationships/image" Target="../media/image18.svg"/><Relationship Id="rId10" Type="http://schemas.openxmlformats.org/officeDocument/2006/relationships/image" Target="../media/image128.png"/><Relationship Id="rId4" Type="http://schemas.openxmlformats.org/officeDocument/2006/relationships/image" Target="../media/image115.png"/><Relationship Id="rId9" Type="http://schemas.openxmlformats.org/officeDocument/2006/relationships/image" Target="../media/image117.png"/><Relationship Id="rId14" Type="http://schemas.openxmlformats.org/officeDocument/2006/relationships/image" Target="../media/image17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0.png"/><Relationship Id="rId18" Type="http://schemas.openxmlformats.org/officeDocument/2006/relationships/image" Target="../media/image26.svg"/><Relationship Id="rId3" Type="http://schemas.openxmlformats.org/officeDocument/2006/relationships/image" Target="../media/image41.svg"/><Relationship Id="rId21" Type="http://schemas.openxmlformats.org/officeDocument/2006/relationships/image" Target="../media/image46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25.png"/><Relationship Id="rId2" Type="http://schemas.openxmlformats.org/officeDocument/2006/relationships/image" Target="../media/image40.png"/><Relationship Id="rId16" Type="http://schemas.openxmlformats.org/officeDocument/2006/relationships/image" Target="../media/image2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23.png"/><Relationship Id="rId10" Type="http://schemas.openxmlformats.org/officeDocument/2006/relationships/image" Target="../media/image4.svg"/><Relationship Id="rId19" Type="http://schemas.openxmlformats.org/officeDocument/2006/relationships/image" Target="../media/image17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51.svg"/><Relationship Id="rId22" Type="http://schemas.openxmlformats.org/officeDocument/2006/relationships/image" Target="../media/image47.sv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0.xml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16.png"/><Relationship Id="rId4" Type="http://schemas.openxmlformats.org/officeDocument/2006/relationships/image" Target="../media/image4.svg"/><Relationship Id="rId9" Type="http://schemas.openxmlformats.org/officeDocument/2006/relationships/image" Target="../media/image132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131.svg"/><Relationship Id="rId18" Type="http://schemas.openxmlformats.org/officeDocument/2006/relationships/image" Target="../media/image24.svg"/><Relationship Id="rId3" Type="http://schemas.openxmlformats.org/officeDocument/2006/relationships/image" Target="../media/image127.png"/><Relationship Id="rId7" Type="http://schemas.openxmlformats.org/officeDocument/2006/relationships/image" Target="../media/image40.png"/><Relationship Id="rId12" Type="http://schemas.openxmlformats.org/officeDocument/2006/relationships/image" Target="../media/image130.png"/><Relationship Id="rId17" Type="http://schemas.openxmlformats.org/officeDocument/2006/relationships/image" Target="../media/image23.png"/><Relationship Id="rId2" Type="http://schemas.openxmlformats.org/officeDocument/2006/relationships/image" Target="../media/image116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svg"/><Relationship Id="rId11" Type="http://schemas.openxmlformats.org/officeDocument/2006/relationships/image" Target="../media/image129.svg"/><Relationship Id="rId5" Type="http://schemas.openxmlformats.org/officeDocument/2006/relationships/image" Target="../media/image3.png"/><Relationship Id="rId15" Type="http://schemas.openxmlformats.org/officeDocument/2006/relationships/image" Target="../media/image18.svg"/><Relationship Id="rId10" Type="http://schemas.openxmlformats.org/officeDocument/2006/relationships/image" Target="../media/image128.png"/><Relationship Id="rId19" Type="http://schemas.openxmlformats.org/officeDocument/2006/relationships/image" Target="../media/image172.png"/><Relationship Id="rId4" Type="http://schemas.openxmlformats.org/officeDocument/2006/relationships/image" Target="../media/image115.png"/><Relationship Id="rId9" Type="http://schemas.openxmlformats.org/officeDocument/2006/relationships/image" Target="../media/image117.png"/><Relationship Id="rId1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1.tiff"/><Relationship Id="rId4" Type="http://schemas.openxmlformats.org/officeDocument/2006/relationships/image" Target="../media/image80.sv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0.png"/><Relationship Id="rId18" Type="http://schemas.openxmlformats.org/officeDocument/2006/relationships/image" Target="../media/image26.svg"/><Relationship Id="rId3" Type="http://schemas.openxmlformats.org/officeDocument/2006/relationships/image" Target="../media/image41.svg"/><Relationship Id="rId21" Type="http://schemas.openxmlformats.org/officeDocument/2006/relationships/image" Target="../media/image46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25.png"/><Relationship Id="rId2" Type="http://schemas.openxmlformats.org/officeDocument/2006/relationships/image" Target="../media/image40.png"/><Relationship Id="rId16" Type="http://schemas.openxmlformats.org/officeDocument/2006/relationships/image" Target="../media/image2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23.png"/><Relationship Id="rId23" Type="http://schemas.openxmlformats.org/officeDocument/2006/relationships/image" Target="../media/image172.png"/><Relationship Id="rId10" Type="http://schemas.openxmlformats.org/officeDocument/2006/relationships/image" Target="../media/image4.svg"/><Relationship Id="rId19" Type="http://schemas.openxmlformats.org/officeDocument/2006/relationships/image" Target="../media/image17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51.svg"/><Relationship Id="rId22" Type="http://schemas.openxmlformats.org/officeDocument/2006/relationships/image" Target="../media/image47.sv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0.xml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16.png"/><Relationship Id="rId4" Type="http://schemas.openxmlformats.org/officeDocument/2006/relationships/image" Target="../media/image4.svg"/><Relationship Id="rId9" Type="http://schemas.openxmlformats.org/officeDocument/2006/relationships/image" Target="../media/image132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18.svg"/><Relationship Id="rId3" Type="http://schemas.openxmlformats.org/officeDocument/2006/relationships/image" Target="../media/image127.png"/><Relationship Id="rId7" Type="http://schemas.openxmlformats.org/officeDocument/2006/relationships/image" Target="../media/image40.png"/><Relationship Id="rId12" Type="http://schemas.openxmlformats.org/officeDocument/2006/relationships/image" Target="../media/image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svg"/><Relationship Id="rId11" Type="http://schemas.openxmlformats.org/officeDocument/2006/relationships/image" Target="../media/image129.svg"/><Relationship Id="rId5" Type="http://schemas.openxmlformats.org/officeDocument/2006/relationships/image" Target="../media/image3.png"/><Relationship Id="rId10" Type="http://schemas.openxmlformats.org/officeDocument/2006/relationships/image" Target="../media/image128.png"/><Relationship Id="rId4" Type="http://schemas.openxmlformats.org/officeDocument/2006/relationships/image" Target="../media/image115.png"/><Relationship Id="rId9" Type="http://schemas.openxmlformats.org/officeDocument/2006/relationships/image" Target="../media/image117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7.svg"/><Relationship Id="rId18" Type="http://schemas.openxmlformats.org/officeDocument/2006/relationships/image" Target="../media/image127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6.png"/><Relationship Id="rId17" Type="http://schemas.openxmlformats.org/officeDocument/2006/relationships/image" Target="../media/image18.svg"/><Relationship Id="rId2" Type="http://schemas.openxmlformats.org/officeDocument/2006/relationships/image" Target="../media/image40.png"/><Relationship Id="rId16" Type="http://schemas.openxmlformats.org/officeDocument/2006/relationships/image" Target="../media/image17.png"/><Relationship Id="rId20" Type="http://schemas.openxmlformats.org/officeDocument/2006/relationships/image" Target="../media/image12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51.svg"/><Relationship Id="rId10" Type="http://schemas.openxmlformats.org/officeDocument/2006/relationships/image" Target="../media/image48.png"/><Relationship Id="rId19" Type="http://schemas.openxmlformats.org/officeDocument/2006/relationships/image" Target="../media/image128.png"/><Relationship Id="rId4" Type="http://schemas.openxmlformats.org/officeDocument/2006/relationships/image" Target="../media/image42.png"/><Relationship Id="rId9" Type="http://schemas.openxmlformats.org/officeDocument/2006/relationships/image" Target="../media/image4.svg"/><Relationship Id="rId14" Type="http://schemas.openxmlformats.org/officeDocument/2006/relationships/image" Target="../media/image50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0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0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0.xml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16.png"/><Relationship Id="rId4" Type="http://schemas.openxmlformats.org/officeDocument/2006/relationships/image" Target="../media/image4.svg"/><Relationship Id="rId9" Type="http://schemas.openxmlformats.org/officeDocument/2006/relationships/image" Target="../media/image132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131.svg"/><Relationship Id="rId18" Type="http://schemas.openxmlformats.org/officeDocument/2006/relationships/image" Target="../media/image24.svg"/><Relationship Id="rId3" Type="http://schemas.openxmlformats.org/officeDocument/2006/relationships/image" Target="../media/image127.png"/><Relationship Id="rId7" Type="http://schemas.openxmlformats.org/officeDocument/2006/relationships/image" Target="../media/image40.png"/><Relationship Id="rId12" Type="http://schemas.openxmlformats.org/officeDocument/2006/relationships/image" Target="../media/image130.png"/><Relationship Id="rId17" Type="http://schemas.openxmlformats.org/officeDocument/2006/relationships/image" Target="../media/image23.png"/><Relationship Id="rId2" Type="http://schemas.openxmlformats.org/officeDocument/2006/relationships/image" Target="../media/image116.png"/><Relationship Id="rId16" Type="http://schemas.openxmlformats.org/officeDocument/2006/relationships/image" Target="../media/image136.pn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svg"/><Relationship Id="rId11" Type="http://schemas.openxmlformats.org/officeDocument/2006/relationships/image" Target="../media/image129.svg"/><Relationship Id="rId5" Type="http://schemas.openxmlformats.org/officeDocument/2006/relationships/image" Target="../media/image3.png"/><Relationship Id="rId15" Type="http://schemas.openxmlformats.org/officeDocument/2006/relationships/image" Target="../media/image18.svg"/><Relationship Id="rId10" Type="http://schemas.openxmlformats.org/officeDocument/2006/relationships/image" Target="../media/image128.png"/><Relationship Id="rId19" Type="http://schemas.openxmlformats.org/officeDocument/2006/relationships/image" Target="../media/image21.png"/><Relationship Id="rId4" Type="http://schemas.openxmlformats.org/officeDocument/2006/relationships/image" Target="../media/image115.png"/><Relationship Id="rId9" Type="http://schemas.openxmlformats.org/officeDocument/2006/relationships/image" Target="../media/image117.png"/><Relationship Id="rId1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6.svg"/><Relationship Id="rId18" Type="http://schemas.openxmlformats.org/officeDocument/2006/relationships/image" Target="../media/image11.png"/><Relationship Id="rId26" Type="http://schemas.openxmlformats.org/officeDocument/2006/relationships/image" Target="../media/image50.png"/><Relationship Id="rId3" Type="http://schemas.openxmlformats.org/officeDocument/2006/relationships/image" Target="../media/image41.svg"/><Relationship Id="rId21" Type="http://schemas.openxmlformats.org/officeDocument/2006/relationships/image" Target="../media/image61.svg"/><Relationship Id="rId7" Type="http://schemas.openxmlformats.org/officeDocument/2006/relationships/image" Target="../media/image45.svg"/><Relationship Id="rId12" Type="http://schemas.openxmlformats.org/officeDocument/2006/relationships/image" Target="../media/image25.png"/><Relationship Id="rId17" Type="http://schemas.openxmlformats.org/officeDocument/2006/relationships/image" Target="../media/image32.svg"/><Relationship Id="rId25" Type="http://schemas.openxmlformats.org/officeDocument/2006/relationships/image" Target="../media/image85.svg"/><Relationship Id="rId2" Type="http://schemas.openxmlformats.org/officeDocument/2006/relationships/image" Target="../media/image40.png"/><Relationship Id="rId16" Type="http://schemas.openxmlformats.org/officeDocument/2006/relationships/image" Target="../media/image31.png"/><Relationship Id="rId20" Type="http://schemas.openxmlformats.org/officeDocument/2006/relationships/image" Target="../media/image60.png"/><Relationship Id="rId29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24" Type="http://schemas.openxmlformats.org/officeDocument/2006/relationships/image" Target="../media/image84.png"/><Relationship Id="rId5" Type="http://schemas.openxmlformats.org/officeDocument/2006/relationships/image" Target="../media/image43.svg"/><Relationship Id="rId15" Type="http://schemas.openxmlformats.org/officeDocument/2006/relationships/image" Target="../media/image83.svg"/><Relationship Id="rId23" Type="http://schemas.openxmlformats.org/officeDocument/2006/relationships/image" Target="../media/image24.svg"/><Relationship Id="rId28" Type="http://schemas.openxmlformats.org/officeDocument/2006/relationships/image" Target="../media/image19.png"/><Relationship Id="rId10" Type="http://schemas.openxmlformats.org/officeDocument/2006/relationships/image" Target="../media/image3.png"/><Relationship Id="rId19" Type="http://schemas.openxmlformats.org/officeDocument/2006/relationships/image" Target="../media/image12.svg"/><Relationship Id="rId31" Type="http://schemas.openxmlformats.org/officeDocument/2006/relationships/image" Target="../media/image47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82.png"/><Relationship Id="rId22" Type="http://schemas.openxmlformats.org/officeDocument/2006/relationships/image" Target="../media/image23.png"/><Relationship Id="rId27" Type="http://schemas.openxmlformats.org/officeDocument/2006/relationships/image" Target="../media/image51.svg"/><Relationship Id="rId30" Type="http://schemas.openxmlformats.org/officeDocument/2006/relationships/image" Target="../media/image46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0.png"/><Relationship Id="rId18" Type="http://schemas.openxmlformats.org/officeDocument/2006/relationships/image" Target="../media/image26.svg"/><Relationship Id="rId3" Type="http://schemas.openxmlformats.org/officeDocument/2006/relationships/image" Target="../media/image41.svg"/><Relationship Id="rId21" Type="http://schemas.openxmlformats.org/officeDocument/2006/relationships/image" Target="../media/image17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25.png"/><Relationship Id="rId2" Type="http://schemas.openxmlformats.org/officeDocument/2006/relationships/image" Target="../media/image40.png"/><Relationship Id="rId16" Type="http://schemas.openxmlformats.org/officeDocument/2006/relationships/image" Target="../media/image24.sv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23.png"/><Relationship Id="rId10" Type="http://schemas.openxmlformats.org/officeDocument/2006/relationships/image" Target="../media/image4.svg"/><Relationship Id="rId19" Type="http://schemas.openxmlformats.org/officeDocument/2006/relationships/image" Target="../media/image21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51.svg"/><Relationship Id="rId22" Type="http://schemas.openxmlformats.org/officeDocument/2006/relationships/image" Target="../media/image18.sv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0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svg"/><Relationship Id="rId3" Type="http://schemas.openxmlformats.org/officeDocument/2006/relationships/image" Target="../media/image29.png"/><Relationship Id="rId7" Type="http://schemas.openxmlformats.org/officeDocument/2006/relationships/image" Target="../media/image177.png"/><Relationship Id="rId12" Type="http://schemas.openxmlformats.org/officeDocument/2006/relationships/image" Target="../media/image181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.svg"/><Relationship Id="rId11" Type="http://schemas.openxmlformats.org/officeDocument/2006/relationships/image" Target="../media/image3.png"/><Relationship Id="rId5" Type="http://schemas.openxmlformats.org/officeDocument/2006/relationships/image" Target="../media/image65.png"/><Relationship Id="rId10" Type="http://schemas.openxmlformats.org/officeDocument/2006/relationships/image" Target="../media/image180.svg"/><Relationship Id="rId4" Type="http://schemas.openxmlformats.org/officeDocument/2006/relationships/image" Target="../media/image30.svg"/><Relationship Id="rId9" Type="http://schemas.openxmlformats.org/officeDocument/2006/relationships/image" Target="../media/image179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4.svg"/><Relationship Id="rId18" Type="http://schemas.openxmlformats.org/officeDocument/2006/relationships/image" Target="../media/image21.png"/><Relationship Id="rId26" Type="http://schemas.openxmlformats.org/officeDocument/2006/relationships/image" Target="../media/image66.svg"/><Relationship Id="rId3" Type="http://schemas.openxmlformats.org/officeDocument/2006/relationships/image" Target="../media/image41.svg"/><Relationship Id="rId21" Type="http://schemas.openxmlformats.org/officeDocument/2006/relationships/image" Target="../media/image20.svg"/><Relationship Id="rId7" Type="http://schemas.openxmlformats.org/officeDocument/2006/relationships/image" Target="../media/image45.svg"/><Relationship Id="rId12" Type="http://schemas.openxmlformats.org/officeDocument/2006/relationships/image" Target="../media/image23.png"/><Relationship Id="rId17" Type="http://schemas.openxmlformats.org/officeDocument/2006/relationships/image" Target="../media/image63.svg"/><Relationship Id="rId25" Type="http://schemas.openxmlformats.org/officeDocument/2006/relationships/image" Target="../media/image65.png"/><Relationship Id="rId2" Type="http://schemas.openxmlformats.org/officeDocument/2006/relationships/image" Target="../media/image40.png"/><Relationship Id="rId16" Type="http://schemas.openxmlformats.org/officeDocument/2006/relationships/image" Target="../media/image62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24" Type="http://schemas.openxmlformats.org/officeDocument/2006/relationships/image" Target="../media/image30.svg"/><Relationship Id="rId5" Type="http://schemas.openxmlformats.org/officeDocument/2006/relationships/image" Target="../media/image43.svg"/><Relationship Id="rId15" Type="http://schemas.openxmlformats.org/officeDocument/2006/relationships/image" Target="../media/image26.svg"/><Relationship Id="rId23" Type="http://schemas.openxmlformats.org/officeDocument/2006/relationships/image" Target="../media/image29.png"/><Relationship Id="rId28" Type="http://schemas.openxmlformats.org/officeDocument/2006/relationships/image" Target="../media/image51.svg"/><Relationship Id="rId10" Type="http://schemas.openxmlformats.org/officeDocument/2006/relationships/image" Target="../media/image3.png"/><Relationship Id="rId19" Type="http://schemas.openxmlformats.org/officeDocument/2006/relationships/image" Target="../media/image22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25.png"/><Relationship Id="rId22" Type="http://schemas.openxmlformats.org/officeDocument/2006/relationships/image" Target="../media/image64.png"/><Relationship Id="rId27" Type="http://schemas.openxmlformats.org/officeDocument/2006/relationships/image" Target="../media/image50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8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7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6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182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5.png"/><Relationship Id="rId30" Type="http://schemas.openxmlformats.org/officeDocument/2006/relationships/image" Target="../media/image10.sv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6.svg"/><Relationship Id="rId4" Type="http://schemas.openxmlformats.org/officeDocument/2006/relationships/image" Target="../media/image82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7" Type="http://schemas.openxmlformats.org/officeDocument/2006/relationships/image" Target="../media/image18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75.jpg"/><Relationship Id="rId7" Type="http://schemas.openxmlformats.org/officeDocument/2006/relationships/image" Target="../media/image7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jpg"/><Relationship Id="rId5" Type="http://schemas.openxmlformats.org/officeDocument/2006/relationships/image" Target="../media/image71.png"/><Relationship Id="rId10" Type="http://schemas.openxmlformats.org/officeDocument/2006/relationships/image" Target="../media/image182.png"/><Relationship Id="rId4" Type="http://schemas.openxmlformats.org/officeDocument/2006/relationships/image" Target="../media/image67.png"/><Relationship Id="rId9" Type="http://schemas.openxmlformats.org/officeDocument/2006/relationships/image" Target="../media/image78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8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svg"/><Relationship Id="rId18" Type="http://schemas.openxmlformats.org/officeDocument/2006/relationships/image" Target="../media/image11.png"/><Relationship Id="rId26" Type="http://schemas.openxmlformats.org/officeDocument/2006/relationships/image" Target="../media/image50.png"/><Relationship Id="rId3" Type="http://schemas.openxmlformats.org/officeDocument/2006/relationships/image" Target="../media/image41.svg"/><Relationship Id="rId21" Type="http://schemas.openxmlformats.org/officeDocument/2006/relationships/image" Target="../media/image61.svg"/><Relationship Id="rId7" Type="http://schemas.openxmlformats.org/officeDocument/2006/relationships/image" Target="../media/image45.svg"/><Relationship Id="rId12" Type="http://schemas.openxmlformats.org/officeDocument/2006/relationships/image" Target="../media/image25.png"/><Relationship Id="rId17" Type="http://schemas.openxmlformats.org/officeDocument/2006/relationships/image" Target="../media/image32.svg"/><Relationship Id="rId25" Type="http://schemas.openxmlformats.org/officeDocument/2006/relationships/image" Target="../media/image85.svg"/><Relationship Id="rId33" Type="http://schemas.openxmlformats.org/officeDocument/2006/relationships/image" Target="../media/image34.svg"/><Relationship Id="rId2" Type="http://schemas.openxmlformats.org/officeDocument/2006/relationships/image" Target="../media/image40.png"/><Relationship Id="rId16" Type="http://schemas.openxmlformats.org/officeDocument/2006/relationships/image" Target="../media/image31.png"/><Relationship Id="rId20" Type="http://schemas.openxmlformats.org/officeDocument/2006/relationships/image" Target="../media/image60.png"/><Relationship Id="rId29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24" Type="http://schemas.openxmlformats.org/officeDocument/2006/relationships/image" Target="../media/image84.png"/><Relationship Id="rId32" Type="http://schemas.openxmlformats.org/officeDocument/2006/relationships/image" Target="../media/image33.png"/><Relationship Id="rId5" Type="http://schemas.openxmlformats.org/officeDocument/2006/relationships/image" Target="../media/image43.svg"/><Relationship Id="rId15" Type="http://schemas.openxmlformats.org/officeDocument/2006/relationships/image" Target="../media/image83.svg"/><Relationship Id="rId23" Type="http://schemas.openxmlformats.org/officeDocument/2006/relationships/image" Target="../media/image24.svg"/><Relationship Id="rId28" Type="http://schemas.openxmlformats.org/officeDocument/2006/relationships/image" Target="../media/image19.png"/><Relationship Id="rId10" Type="http://schemas.openxmlformats.org/officeDocument/2006/relationships/image" Target="../media/image3.png"/><Relationship Id="rId19" Type="http://schemas.openxmlformats.org/officeDocument/2006/relationships/image" Target="../media/image12.svg"/><Relationship Id="rId31" Type="http://schemas.openxmlformats.org/officeDocument/2006/relationships/image" Target="../media/image47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82.png"/><Relationship Id="rId22" Type="http://schemas.openxmlformats.org/officeDocument/2006/relationships/image" Target="../media/image23.png"/><Relationship Id="rId27" Type="http://schemas.openxmlformats.org/officeDocument/2006/relationships/image" Target="../media/image51.svg"/><Relationship Id="rId30" Type="http://schemas.openxmlformats.org/officeDocument/2006/relationships/image" Target="../media/image46.png"/><Relationship Id="rId8" Type="http://schemas.openxmlformats.org/officeDocument/2006/relationships/image" Target="../media/image48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0.xml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66.svg"/><Relationship Id="rId18" Type="http://schemas.openxmlformats.org/officeDocument/2006/relationships/image" Target="../media/image37.png"/><Relationship Id="rId3" Type="http://schemas.openxmlformats.org/officeDocument/2006/relationships/image" Target="../media/image6.svg"/><Relationship Id="rId7" Type="http://schemas.openxmlformats.org/officeDocument/2006/relationships/image" Target="../media/image187.svg"/><Relationship Id="rId12" Type="http://schemas.openxmlformats.org/officeDocument/2006/relationships/image" Target="../media/image65.png"/><Relationship Id="rId17" Type="http://schemas.openxmlformats.org/officeDocument/2006/relationships/image" Target="../media/image36.svg"/><Relationship Id="rId2" Type="http://schemas.openxmlformats.org/officeDocument/2006/relationships/image" Target="../media/image5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6.png"/><Relationship Id="rId11" Type="http://schemas.openxmlformats.org/officeDocument/2006/relationships/image" Target="../media/image30.svg"/><Relationship Id="rId5" Type="http://schemas.openxmlformats.org/officeDocument/2006/relationships/image" Target="../media/image8.svg"/><Relationship Id="rId15" Type="http://schemas.openxmlformats.org/officeDocument/2006/relationships/image" Target="../media/image191.sv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4" Type="http://schemas.openxmlformats.org/officeDocument/2006/relationships/image" Target="../media/image7.png"/><Relationship Id="rId9" Type="http://schemas.openxmlformats.org/officeDocument/2006/relationships/image" Target="../media/image189.png"/><Relationship Id="rId14" Type="http://schemas.openxmlformats.org/officeDocument/2006/relationships/image" Target="../media/image190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svg"/><Relationship Id="rId3" Type="http://schemas.openxmlformats.org/officeDocument/2006/relationships/image" Target="../media/image193.svg"/><Relationship Id="rId7" Type="http://schemas.openxmlformats.org/officeDocument/2006/relationships/image" Target="../media/image186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64.png"/><Relationship Id="rId9" Type="http://schemas.openxmlformats.org/officeDocument/2006/relationships/image" Target="../media/image182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9.jpeg"/><Relationship Id="rId18" Type="http://schemas.openxmlformats.org/officeDocument/2006/relationships/image" Target="../media/image204.png"/><Relationship Id="rId3" Type="http://schemas.openxmlformats.org/officeDocument/2006/relationships/image" Target="../media/image194.svg"/><Relationship Id="rId21" Type="http://schemas.openxmlformats.org/officeDocument/2006/relationships/image" Target="../media/image207.svg"/><Relationship Id="rId7" Type="http://schemas.openxmlformats.org/officeDocument/2006/relationships/image" Target="../media/image196.svg"/><Relationship Id="rId12" Type="http://schemas.openxmlformats.org/officeDocument/2006/relationships/image" Target="../media/image198.svg"/><Relationship Id="rId17" Type="http://schemas.openxmlformats.org/officeDocument/2006/relationships/image" Target="../media/image203.svg"/><Relationship Id="rId25" Type="http://schemas.openxmlformats.org/officeDocument/2006/relationships/image" Target="../media/image209.svg"/><Relationship Id="rId2" Type="http://schemas.openxmlformats.org/officeDocument/2006/relationships/image" Target="../media/image9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5.png"/><Relationship Id="rId24" Type="http://schemas.openxmlformats.org/officeDocument/2006/relationships/image" Target="../media/image35.png"/><Relationship Id="rId5" Type="http://schemas.openxmlformats.org/officeDocument/2006/relationships/image" Target="../media/image195.svg"/><Relationship Id="rId15" Type="http://schemas.openxmlformats.org/officeDocument/2006/relationships/image" Target="../media/image201.svg"/><Relationship Id="rId23" Type="http://schemas.openxmlformats.org/officeDocument/2006/relationships/image" Target="../media/image208.svg"/><Relationship Id="rId10" Type="http://schemas.openxmlformats.org/officeDocument/2006/relationships/image" Target="../media/image188.png"/><Relationship Id="rId19" Type="http://schemas.openxmlformats.org/officeDocument/2006/relationships/image" Target="../media/image205.svg"/><Relationship Id="rId4" Type="http://schemas.openxmlformats.org/officeDocument/2006/relationships/image" Target="../media/image7.png"/><Relationship Id="rId9" Type="http://schemas.openxmlformats.org/officeDocument/2006/relationships/image" Target="../media/image197.svg"/><Relationship Id="rId14" Type="http://schemas.openxmlformats.org/officeDocument/2006/relationships/image" Target="../media/image200.png"/><Relationship Id="rId22" Type="http://schemas.openxmlformats.org/officeDocument/2006/relationships/image" Target="../media/image179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0.xml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svg"/><Relationship Id="rId13" Type="http://schemas.openxmlformats.org/officeDocument/2006/relationships/image" Target="../media/image29.png"/><Relationship Id="rId18" Type="http://schemas.openxmlformats.org/officeDocument/2006/relationships/image" Target="../media/image47.svg"/><Relationship Id="rId3" Type="http://schemas.openxmlformats.org/officeDocument/2006/relationships/image" Target="../media/image193.svg"/><Relationship Id="rId7" Type="http://schemas.openxmlformats.org/officeDocument/2006/relationships/image" Target="../media/image186.png"/><Relationship Id="rId12" Type="http://schemas.openxmlformats.org/officeDocument/2006/relationships/image" Target="../media/image10.svg"/><Relationship Id="rId17" Type="http://schemas.openxmlformats.org/officeDocument/2006/relationships/image" Target="../media/image46.png"/><Relationship Id="rId2" Type="http://schemas.openxmlformats.org/officeDocument/2006/relationships/image" Target="../media/image192.pn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5" Type="http://schemas.openxmlformats.org/officeDocument/2006/relationships/image" Target="../media/image3.png"/><Relationship Id="rId10" Type="http://schemas.openxmlformats.org/officeDocument/2006/relationships/image" Target="../media/image36.svg"/><Relationship Id="rId19" Type="http://schemas.openxmlformats.org/officeDocument/2006/relationships/image" Target="../media/image188.png"/><Relationship Id="rId4" Type="http://schemas.openxmlformats.org/officeDocument/2006/relationships/image" Target="../media/image64.png"/><Relationship Id="rId9" Type="http://schemas.openxmlformats.org/officeDocument/2006/relationships/image" Target="../media/image35.png"/><Relationship Id="rId14" Type="http://schemas.openxmlformats.org/officeDocument/2006/relationships/image" Target="../media/image30.svg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8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7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32" Type="http://schemas.openxmlformats.org/officeDocument/2006/relationships/image" Target="../media/image32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6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5.png"/><Relationship Id="rId30" Type="http://schemas.openxmlformats.org/officeDocument/2006/relationships/image" Target="../media/image10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8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7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32" Type="http://schemas.openxmlformats.org/officeDocument/2006/relationships/image" Target="../media/image32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6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5.png"/><Relationship Id="rId30" Type="http://schemas.openxmlformats.org/officeDocument/2006/relationships/image" Target="../media/image10.sv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1.tiff"/><Relationship Id="rId4" Type="http://schemas.openxmlformats.org/officeDocument/2006/relationships/image" Target="../media/image80.sv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6.svg"/><Relationship Id="rId18" Type="http://schemas.openxmlformats.org/officeDocument/2006/relationships/image" Target="../media/image11.png"/><Relationship Id="rId26" Type="http://schemas.openxmlformats.org/officeDocument/2006/relationships/image" Target="../media/image50.png"/><Relationship Id="rId3" Type="http://schemas.openxmlformats.org/officeDocument/2006/relationships/image" Target="../media/image41.svg"/><Relationship Id="rId21" Type="http://schemas.openxmlformats.org/officeDocument/2006/relationships/image" Target="../media/image61.svg"/><Relationship Id="rId7" Type="http://schemas.openxmlformats.org/officeDocument/2006/relationships/image" Target="../media/image45.svg"/><Relationship Id="rId12" Type="http://schemas.openxmlformats.org/officeDocument/2006/relationships/image" Target="../media/image25.png"/><Relationship Id="rId17" Type="http://schemas.openxmlformats.org/officeDocument/2006/relationships/image" Target="../media/image32.svg"/><Relationship Id="rId25" Type="http://schemas.openxmlformats.org/officeDocument/2006/relationships/image" Target="../media/image85.svg"/><Relationship Id="rId2" Type="http://schemas.openxmlformats.org/officeDocument/2006/relationships/image" Target="../media/image40.png"/><Relationship Id="rId16" Type="http://schemas.openxmlformats.org/officeDocument/2006/relationships/image" Target="../media/image31.png"/><Relationship Id="rId20" Type="http://schemas.openxmlformats.org/officeDocument/2006/relationships/image" Target="../media/image60.png"/><Relationship Id="rId29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24" Type="http://schemas.openxmlformats.org/officeDocument/2006/relationships/image" Target="../media/image84.png"/><Relationship Id="rId5" Type="http://schemas.openxmlformats.org/officeDocument/2006/relationships/image" Target="../media/image43.svg"/><Relationship Id="rId15" Type="http://schemas.openxmlformats.org/officeDocument/2006/relationships/image" Target="../media/image83.svg"/><Relationship Id="rId23" Type="http://schemas.openxmlformats.org/officeDocument/2006/relationships/image" Target="../media/image24.svg"/><Relationship Id="rId28" Type="http://schemas.openxmlformats.org/officeDocument/2006/relationships/image" Target="../media/image19.png"/><Relationship Id="rId10" Type="http://schemas.openxmlformats.org/officeDocument/2006/relationships/image" Target="../media/image3.png"/><Relationship Id="rId19" Type="http://schemas.openxmlformats.org/officeDocument/2006/relationships/image" Target="../media/image12.svg"/><Relationship Id="rId31" Type="http://schemas.openxmlformats.org/officeDocument/2006/relationships/image" Target="../media/image47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82.png"/><Relationship Id="rId22" Type="http://schemas.openxmlformats.org/officeDocument/2006/relationships/image" Target="../media/image23.png"/><Relationship Id="rId27" Type="http://schemas.openxmlformats.org/officeDocument/2006/relationships/image" Target="../media/image51.svg"/><Relationship Id="rId30" Type="http://schemas.openxmlformats.org/officeDocument/2006/relationships/image" Target="../media/image46.png"/></Relationships>
</file>

<file path=ppt/slides/_rels/slide2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8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34" Type="http://schemas.openxmlformats.org/officeDocument/2006/relationships/image" Target="../media/image34.sv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7.png"/><Relationship Id="rId33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32" Type="http://schemas.openxmlformats.org/officeDocument/2006/relationships/image" Target="../media/image32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6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5.png"/><Relationship Id="rId30" Type="http://schemas.openxmlformats.org/officeDocument/2006/relationships/image" Target="../media/image10.svg"/><Relationship Id="rId8" Type="http://schemas.openxmlformats.org/officeDocument/2006/relationships/image" Target="../media/image14.sv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0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6.svg"/><Relationship Id="rId4" Type="http://schemas.openxmlformats.org/officeDocument/2006/relationships/image" Target="../media/image82.png"/></Relationships>
</file>

<file path=ppt/slides/_rels/slide2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svg"/><Relationship Id="rId18" Type="http://schemas.openxmlformats.org/officeDocument/2006/relationships/image" Target="../media/image11.png"/><Relationship Id="rId26" Type="http://schemas.openxmlformats.org/officeDocument/2006/relationships/image" Target="../media/image50.png"/><Relationship Id="rId3" Type="http://schemas.openxmlformats.org/officeDocument/2006/relationships/image" Target="../media/image41.svg"/><Relationship Id="rId21" Type="http://schemas.openxmlformats.org/officeDocument/2006/relationships/image" Target="../media/image61.svg"/><Relationship Id="rId7" Type="http://schemas.openxmlformats.org/officeDocument/2006/relationships/image" Target="../media/image45.svg"/><Relationship Id="rId12" Type="http://schemas.openxmlformats.org/officeDocument/2006/relationships/image" Target="../media/image25.png"/><Relationship Id="rId17" Type="http://schemas.openxmlformats.org/officeDocument/2006/relationships/image" Target="../media/image32.svg"/><Relationship Id="rId25" Type="http://schemas.openxmlformats.org/officeDocument/2006/relationships/image" Target="../media/image85.svg"/><Relationship Id="rId33" Type="http://schemas.openxmlformats.org/officeDocument/2006/relationships/image" Target="../media/image34.svg"/><Relationship Id="rId2" Type="http://schemas.openxmlformats.org/officeDocument/2006/relationships/image" Target="../media/image40.png"/><Relationship Id="rId16" Type="http://schemas.openxmlformats.org/officeDocument/2006/relationships/image" Target="../media/image31.png"/><Relationship Id="rId20" Type="http://schemas.openxmlformats.org/officeDocument/2006/relationships/image" Target="../media/image60.png"/><Relationship Id="rId29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.svg"/><Relationship Id="rId24" Type="http://schemas.openxmlformats.org/officeDocument/2006/relationships/image" Target="../media/image84.png"/><Relationship Id="rId32" Type="http://schemas.openxmlformats.org/officeDocument/2006/relationships/image" Target="../media/image33.png"/><Relationship Id="rId5" Type="http://schemas.openxmlformats.org/officeDocument/2006/relationships/image" Target="../media/image43.svg"/><Relationship Id="rId15" Type="http://schemas.openxmlformats.org/officeDocument/2006/relationships/image" Target="../media/image83.svg"/><Relationship Id="rId23" Type="http://schemas.openxmlformats.org/officeDocument/2006/relationships/image" Target="../media/image24.svg"/><Relationship Id="rId28" Type="http://schemas.openxmlformats.org/officeDocument/2006/relationships/image" Target="../media/image19.png"/><Relationship Id="rId10" Type="http://schemas.openxmlformats.org/officeDocument/2006/relationships/image" Target="../media/image3.png"/><Relationship Id="rId19" Type="http://schemas.openxmlformats.org/officeDocument/2006/relationships/image" Target="../media/image12.svg"/><Relationship Id="rId31" Type="http://schemas.openxmlformats.org/officeDocument/2006/relationships/image" Target="../media/image47.svg"/><Relationship Id="rId4" Type="http://schemas.openxmlformats.org/officeDocument/2006/relationships/image" Target="../media/image42.png"/><Relationship Id="rId9" Type="http://schemas.openxmlformats.org/officeDocument/2006/relationships/image" Target="../media/image49.svg"/><Relationship Id="rId14" Type="http://schemas.openxmlformats.org/officeDocument/2006/relationships/image" Target="../media/image82.png"/><Relationship Id="rId22" Type="http://schemas.openxmlformats.org/officeDocument/2006/relationships/image" Target="../media/image23.png"/><Relationship Id="rId27" Type="http://schemas.openxmlformats.org/officeDocument/2006/relationships/image" Target="../media/image51.svg"/><Relationship Id="rId30" Type="http://schemas.openxmlformats.org/officeDocument/2006/relationships/image" Target="../media/image46.png"/><Relationship Id="rId8" Type="http://schemas.openxmlformats.org/officeDocument/2006/relationships/image" Target="../media/image48.png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0.xml"/></Relationships>
</file>

<file path=ppt/slides/_rels/slide2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8.svg"/><Relationship Id="rId3" Type="http://schemas.openxmlformats.org/officeDocument/2006/relationships/image" Target="../media/image3.png"/><Relationship Id="rId21" Type="http://schemas.openxmlformats.org/officeDocument/2006/relationships/image" Target="../media/image27.png"/><Relationship Id="rId34" Type="http://schemas.openxmlformats.org/officeDocument/2006/relationships/image" Target="../media/image34.sv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7.png"/><Relationship Id="rId33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32" Type="http://schemas.openxmlformats.org/officeDocument/2006/relationships/image" Target="../media/image32.sv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6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5.png"/><Relationship Id="rId30" Type="http://schemas.openxmlformats.org/officeDocument/2006/relationships/image" Target="../media/image10.svg"/><Relationship Id="rId8" Type="http://schemas.openxmlformats.org/officeDocument/2006/relationships/image" Target="../media/image14.sv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8.svg"/><Relationship Id="rId21" Type="http://schemas.openxmlformats.org/officeDocument/2006/relationships/image" Target="../media/image27.png"/><Relationship Id="rId34" Type="http://schemas.openxmlformats.org/officeDocument/2006/relationships/image" Target="../media/image34.sv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7.png"/><Relationship Id="rId33" Type="http://schemas.openxmlformats.org/officeDocument/2006/relationships/image" Target="../media/image33.png"/><Relationship Id="rId38" Type="http://schemas.openxmlformats.org/officeDocument/2006/relationships/image" Target="../media/image38.svg"/><Relationship Id="rId2" Type="http://schemas.openxmlformats.org/officeDocument/2006/relationships/image" Target="../media/image2.png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32" Type="http://schemas.openxmlformats.org/officeDocument/2006/relationships/image" Target="../media/image32.svg"/><Relationship Id="rId37" Type="http://schemas.openxmlformats.org/officeDocument/2006/relationships/image" Target="../media/image3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6.svg"/><Relationship Id="rId36" Type="http://schemas.openxmlformats.org/officeDocument/2006/relationships/image" Target="../media/image36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5.png"/><Relationship Id="rId30" Type="http://schemas.openxmlformats.org/officeDocument/2006/relationships/image" Target="../media/image10.svg"/><Relationship Id="rId35" Type="http://schemas.openxmlformats.org/officeDocument/2006/relationships/image" Target="../media/image35.png"/><Relationship Id="rId8" Type="http://schemas.openxmlformats.org/officeDocument/2006/relationships/image" Target="../media/image14.svg"/><Relationship Id="rId3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0.svg"/><Relationship Id="rId4" Type="http://schemas.openxmlformats.org/officeDocument/2006/relationships/image" Target="../media/image62.png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0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8.png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21" Type="http://schemas.openxmlformats.org/officeDocument/2006/relationships/image" Target="../media/image23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24" Type="http://schemas.openxmlformats.org/officeDocument/2006/relationships/image" Target="../media/image26.sv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23" Type="http://schemas.openxmlformats.org/officeDocument/2006/relationships/image" Target="../media/image25.png"/><Relationship Id="rId10" Type="http://schemas.openxmlformats.org/officeDocument/2006/relationships/image" Target="../media/image4.svg"/><Relationship Id="rId19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Relationship Id="rId22" Type="http://schemas.openxmlformats.org/officeDocument/2006/relationships/image" Target="../media/image2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0.svg"/><Relationship Id="rId4" Type="http://schemas.openxmlformats.org/officeDocument/2006/relationships/image" Target="../media/image62.png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10" Type="http://schemas.openxmlformats.org/officeDocument/2006/relationships/image" Target="../media/image4.svg"/><Relationship Id="rId19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2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10" Type="http://schemas.openxmlformats.org/officeDocument/2006/relationships/image" Target="../media/image4.svg"/><Relationship Id="rId19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/Relationships>
</file>

<file path=ppt/slides/_rels/slide2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2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21" Type="http://schemas.openxmlformats.org/officeDocument/2006/relationships/image" Target="../media/image23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24" Type="http://schemas.openxmlformats.org/officeDocument/2006/relationships/image" Target="../media/image26.sv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23" Type="http://schemas.openxmlformats.org/officeDocument/2006/relationships/image" Target="../media/image25.png"/><Relationship Id="rId10" Type="http://schemas.openxmlformats.org/officeDocument/2006/relationships/image" Target="../media/image4.svg"/><Relationship Id="rId19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Relationship Id="rId22" Type="http://schemas.openxmlformats.org/officeDocument/2006/relationships/image" Target="../media/image24.svg"/></Relationships>
</file>

<file path=ppt/slides/_rels/slide2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21" Type="http://schemas.openxmlformats.org/officeDocument/2006/relationships/image" Target="../media/image23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24" Type="http://schemas.openxmlformats.org/officeDocument/2006/relationships/image" Target="../media/image26.sv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23" Type="http://schemas.openxmlformats.org/officeDocument/2006/relationships/image" Target="../media/image25.png"/><Relationship Id="rId10" Type="http://schemas.openxmlformats.org/officeDocument/2006/relationships/image" Target="../media/image4.svg"/><Relationship Id="rId19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Relationship Id="rId22" Type="http://schemas.openxmlformats.org/officeDocument/2006/relationships/image" Target="../media/image24.svg"/></Relationships>
</file>

<file path=ppt/slides/_rels/slide2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2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1.png"/><Relationship Id="rId18" Type="http://schemas.openxmlformats.org/officeDocument/2006/relationships/image" Target="../media/image51.svg"/><Relationship Id="rId3" Type="http://schemas.openxmlformats.org/officeDocument/2006/relationships/image" Target="../media/image41.svg"/><Relationship Id="rId21" Type="http://schemas.openxmlformats.org/officeDocument/2006/relationships/image" Target="../media/image23.png"/><Relationship Id="rId7" Type="http://schemas.openxmlformats.org/officeDocument/2006/relationships/image" Target="../media/image45.svg"/><Relationship Id="rId12" Type="http://schemas.openxmlformats.org/officeDocument/2006/relationships/image" Target="../media/image49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7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24" Type="http://schemas.openxmlformats.org/officeDocument/2006/relationships/image" Target="../media/image26.svg"/><Relationship Id="rId5" Type="http://schemas.openxmlformats.org/officeDocument/2006/relationships/image" Target="../media/image43.svg"/><Relationship Id="rId15" Type="http://schemas.openxmlformats.org/officeDocument/2006/relationships/image" Target="../media/image46.png"/><Relationship Id="rId23" Type="http://schemas.openxmlformats.org/officeDocument/2006/relationships/image" Target="../media/image25.png"/><Relationship Id="rId10" Type="http://schemas.openxmlformats.org/officeDocument/2006/relationships/image" Target="../media/image4.svg"/><Relationship Id="rId19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12.svg"/><Relationship Id="rId22" Type="http://schemas.openxmlformats.org/officeDocument/2006/relationships/image" Target="../media/image24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26" Type="http://schemas.openxmlformats.org/officeDocument/2006/relationships/image" Target="../media/image26.svg"/><Relationship Id="rId21" Type="http://schemas.openxmlformats.org/officeDocument/2006/relationships/image" Target="../media/image21.png"/><Relationship Id="rId34" Type="http://schemas.openxmlformats.org/officeDocument/2006/relationships/image" Target="../media/image34.svg"/><Relationship Id="rId7" Type="http://schemas.openxmlformats.org/officeDocument/2006/relationships/image" Target="../media/image9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svg"/><Relationship Id="rId2" Type="http://schemas.openxmlformats.org/officeDocument/2006/relationships/image" Target="../media/image2.png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sv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32" Type="http://schemas.openxmlformats.org/officeDocument/2006/relationships/image" Target="../media/image32.svg"/><Relationship Id="rId37" Type="http://schemas.openxmlformats.org/officeDocument/2006/relationships/image" Target="../media/image37.png"/><Relationship Id="rId5" Type="http://schemas.openxmlformats.org/officeDocument/2006/relationships/image" Target="../media/image7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svg"/><Relationship Id="rId36" Type="http://schemas.openxmlformats.org/officeDocument/2006/relationships/image" Target="../media/image36.svg"/><Relationship Id="rId10" Type="http://schemas.openxmlformats.org/officeDocument/2006/relationships/image" Target="../media/image4.sv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6.svg"/><Relationship Id="rId9" Type="http://schemas.openxmlformats.org/officeDocument/2006/relationships/image" Target="../media/image3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Relationship Id="rId27" Type="http://schemas.openxmlformats.org/officeDocument/2006/relationships/image" Target="../media/image27.png"/><Relationship Id="rId30" Type="http://schemas.openxmlformats.org/officeDocument/2006/relationships/image" Target="../media/image30.svg"/><Relationship Id="rId35" Type="http://schemas.openxmlformats.org/officeDocument/2006/relationships/image" Target="../media/image35.png"/><Relationship Id="rId8" Type="http://schemas.openxmlformats.org/officeDocument/2006/relationships/image" Target="../media/image10.sv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5.svg"/><Relationship Id="rId4" Type="http://schemas.openxmlformats.org/officeDocument/2006/relationships/image" Target="../media/image94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5.svg"/><Relationship Id="rId4" Type="http://schemas.openxmlformats.org/officeDocument/2006/relationships/image" Target="../media/image94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6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1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sv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4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2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11.png"/><Relationship Id="rId2" Type="http://schemas.openxmlformats.org/officeDocument/2006/relationships/image" Target="../media/image40.pn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3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2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11.png"/><Relationship Id="rId2" Type="http://schemas.openxmlformats.org/officeDocument/2006/relationships/image" Target="../media/image40.pn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3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8.png"/><Relationship Id="rId18" Type="http://schemas.openxmlformats.org/officeDocument/2006/relationships/image" Target="../media/image47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16.svg"/><Relationship Id="rId17" Type="http://schemas.openxmlformats.org/officeDocument/2006/relationships/image" Target="../media/image46.png"/><Relationship Id="rId2" Type="http://schemas.openxmlformats.org/officeDocument/2006/relationships/image" Target="../media/image40.png"/><Relationship Id="rId16" Type="http://schemas.openxmlformats.org/officeDocument/2006/relationships/image" Target="../media/image12.svg"/><Relationship Id="rId20" Type="http://schemas.openxmlformats.org/officeDocument/2006/relationships/image" Target="../media/image5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15.png"/><Relationship Id="rId5" Type="http://schemas.openxmlformats.org/officeDocument/2006/relationships/image" Target="../media/image43.svg"/><Relationship Id="rId15" Type="http://schemas.openxmlformats.org/officeDocument/2006/relationships/image" Target="../media/image11.png"/><Relationship Id="rId10" Type="http://schemas.openxmlformats.org/officeDocument/2006/relationships/image" Target="../media/image4.svg"/><Relationship Id="rId19" Type="http://schemas.openxmlformats.org/officeDocument/2006/relationships/image" Target="../media/image50.png"/><Relationship Id="rId4" Type="http://schemas.openxmlformats.org/officeDocument/2006/relationships/image" Target="../media/image42.png"/><Relationship Id="rId9" Type="http://schemas.openxmlformats.org/officeDocument/2006/relationships/image" Target="../media/image3.png"/><Relationship Id="rId14" Type="http://schemas.openxmlformats.org/officeDocument/2006/relationships/image" Target="../media/image4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3" y="4302049"/>
            <a:ext cx="12615756" cy="1926324"/>
          </a:xfrm>
        </p:spPr>
        <p:txBody>
          <a:bodyPr>
            <a:noAutofit/>
          </a:bodyPr>
          <a:lstStyle/>
          <a:p>
            <a:r>
              <a:rPr lang="en-US" sz="4000" dirty="0"/>
              <a:t>AWS EKS </a:t>
            </a:r>
            <a:r>
              <a:rPr lang="en-US" sz="4400" dirty="0"/>
              <a:t>Kubernetes</a:t>
            </a:r>
            <a:r>
              <a:rPr lang="en-US" sz="4000" dirty="0"/>
              <a:t> - Masterclass | DevOps, Microservices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3" y="5814355"/>
            <a:ext cx="8569236" cy="1400305"/>
          </a:xfrm>
        </p:spPr>
        <p:txBody>
          <a:bodyPr/>
          <a:lstStyle/>
          <a:p>
            <a:r>
              <a:rPr lang="en-US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273988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36A5623-B598-B94F-B8B0-2AAABA227D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0538" y="1585958"/>
            <a:ext cx="330200" cy="3302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4F74FAC-2956-5541-AFEF-5181BBE19D45}"/>
              </a:ext>
            </a:extLst>
          </p:cNvPr>
          <p:cNvSpPr/>
          <p:nvPr/>
        </p:nvSpPr>
        <p:spPr>
          <a:xfrm>
            <a:off x="4460537" y="1585957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6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1939DE2-EA14-7B40-B602-5966A2887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2618" y="1584154"/>
            <a:ext cx="330200" cy="3302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9CE395D-C67C-3F4C-84A3-D54369C8F7AC}"/>
              </a:ext>
            </a:extLst>
          </p:cNvPr>
          <p:cNvSpPr/>
          <p:nvPr/>
        </p:nvSpPr>
        <p:spPr>
          <a:xfrm>
            <a:off x="10042617" y="1584153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9A8A4B-971D-4542-BB99-5616702A019B}"/>
              </a:ext>
            </a:extLst>
          </p:cNvPr>
          <p:cNvSpPr/>
          <p:nvPr/>
        </p:nvSpPr>
        <p:spPr>
          <a:xfrm>
            <a:off x="4600081" y="2459634"/>
            <a:ext cx="8722760" cy="1287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36838D-E7AE-8742-B4C4-D44D4E28C668}"/>
              </a:ext>
            </a:extLst>
          </p:cNvPr>
          <p:cNvSpPr/>
          <p:nvPr/>
        </p:nvSpPr>
        <p:spPr>
          <a:xfrm>
            <a:off x="4862102" y="2640458"/>
            <a:ext cx="8257997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DCF31EF-BE15-4747-8073-A424BAF03604}"/>
              </a:ext>
            </a:extLst>
          </p:cNvPr>
          <p:cNvSpPr/>
          <p:nvPr/>
        </p:nvSpPr>
        <p:spPr>
          <a:xfrm>
            <a:off x="5219272" y="27763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66DA2B-A40A-F745-8509-EEFC15A5119A}"/>
              </a:ext>
            </a:extLst>
          </p:cNvPr>
          <p:cNvSpPr txBox="1"/>
          <p:nvPr/>
        </p:nvSpPr>
        <p:spPr>
          <a:xfrm>
            <a:off x="8477662" y="3494924"/>
            <a:ext cx="951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0503E2C-E61E-D149-A8D7-E15D8719E6F6}"/>
              </a:ext>
            </a:extLst>
          </p:cNvPr>
          <p:cNvSpPr txBox="1"/>
          <p:nvPr/>
        </p:nvSpPr>
        <p:spPr>
          <a:xfrm>
            <a:off x="8529915" y="2928458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8E75411-DA4E-2546-9262-67515583A2FB}"/>
              </a:ext>
            </a:extLst>
          </p:cNvPr>
          <p:cNvGrpSpPr/>
          <p:nvPr/>
        </p:nvGrpSpPr>
        <p:grpSpPr>
          <a:xfrm>
            <a:off x="5366085" y="2883439"/>
            <a:ext cx="555550" cy="352840"/>
            <a:chOff x="853440" y="4579716"/>
            <a:chExt cx="1006998" cy="82759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00E0A4D-9884-B24F-9A54-C482308383F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6141649-69C6-544B-9673-3A4FA1115AE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9E47880-06B8-8D40-87DC-B495B0DA478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0E040AC-7092-374D-95AB-16FB30BCFF3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DFB6177-C05D-454C-B107-1DC9C4EFE53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4FEEB4-33AB-5047-951D-23A5ACB1BA9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B385965-02C6-6145-B2DA-ECECC3B15C5B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3B2D911-0F3C-D04E-9403-974928B1077A}"/>
              </a:ext>
            </a:extLst>
          </p:cNvPr>
          <p:cNvSpPr txBox="1"/>
          <p:nvPr/>
        </p:nvSpPr>
        <p:spPr>
          <a:xfrm>
            <a:off x="5396095" y="32019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BF8716D-D850-424D-B0E3-BB5614511D2E}"/>
              </a:ext>
            </a:extLst>
          </p:cNvPr>
          <p:cNvSpPr/>
          <p:nvPr/>
        </p:nvSpPr>
        <p:spPr>
          <a:xfrm>
            <a:off x="6633633" y="277543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ED049CC-FB57-3E4F-A1E9-D08A6127D0F9}"/>
              </a:ext>
            </a:extLst>
          </p:cNvPr>
          <p:cNvGrpSpPr/>
          <p:nvPr/>
        </p:nvGrpSpPr>
        <p:grpSpPr>
          <a:xfrm>
            <a:off x="6780446" y="2882482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50E5C08-700D-A743-97B7-EFF3B4A1125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91B22D0-0DF3-D44B-AB32-832CA8F59F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4D4278E-D864-B54B-8C65-C082EB0E059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1834E0-2222-B743-9819-F2E53D4F2DA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1CC6938-8C67-E74F-8561-379D0C7194C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FC683B8-C66E-754F-9B67-8E0B3A24ECB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C1406B9-B666-254F-BD40-989634A7AD14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EC77E731-7B4A-504B-93AD-5D4135816275}"/>
              </a:ext>
            </a:extLst>
          </p:cNvPr>
          <p:cNvSpPr txBox="1"/>
          <p:nvPr/>
        </p:nvSpPr>
        <p:spPr>
          <a:xfrm>
            <a:off x="6810456" y="3200990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9D768B5-86F7-D340-87F0-CD03B7FE1999}"/>
              </a:ext>
            </a:extLst>
          </p:cNvPr>
          <p:cNvSpPr/>
          <p:nvPr/>
        </p:nvSpPr>
        <p:spPr>
          <a:xfrm>
            <a:off x="10519560" y="274110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E5351B2-4FD1-3447-A453-4918DDDB4B94}"/>
              </a:ext>
            </a:extLst>
          </p:cNvPr>
          <p:cNvGrpSpPr/>
          <p:nvPr/>
        </p:nvGrpSpPr>
        <p:grpSpPr>
          <a:xfrm>
            <a:off x="10666373" y="2848150"/>
            <a:ext cx="555550" cy="352840"/>
            <a:chOff x="853440" y="4579716"/>
            <a:chExt cx="1006998" cy="82759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B72A1BF-B34A-E94D-A702-A054AEF65E7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B1BA6DC-B5F3-B743-A646-A3B71E213F3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1CF77E-6BCA-6B42-85D4-53A5496F76F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3B556-A856-5B4B-B771-7FEAEFB83CA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5BB6921-0541-DA4B-9D14-A7A572EAC26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B6EEE59-B265-4B48-91EB-A613502FBBC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8BF605E-AC60-7C47-BA9E-39DC274C4A7E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5929E4DC-79B2-8641-AA7C-35A790E3FC7D}"/>
              </a:ext>
            </a:extLst>
          </p:cNvPr>
          <p:cNvSpPr txBox="1"/>
          <p:nvPr/>
        </p:nvSpPr>
        <p:spPr>
          <a:xfrm>
            <a:off x="10696383" y="316665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2792AE7-3144-0445-A60C-EF53A9C2D288}"/>
              </a:ext>
            </a:extLst>
          </p:cNvPr>
          <p:cNvSpPr/>
          <p:nvPr/>
        </p:nvSpPr>
        <p:spPr>
          <a:xfrm>
            <a:off x="11933921" y="2740144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AF736A3-134C-434C-9EF1-71682C6173B5}"/>
              </a:ext>
            </a:extLst>
          </p:cNvPr>
          <p:cNvGrpSpPr/>
          <p:nvPr/>
        </p:nvGrpSpPr>
        <p:grpSpPr>
          <a:xfrm>
            <a:off x="12080734" y="2847193"/>
            <a:ext cx="555550" cy="352840"/>
            <a:chOff x="853440" y="4579716"/>
            <a:chExt cx="1006998" cy="8275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43F4E66-643C-3148-BAEB-EFAA8EC824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B840273-3B30-1F47-91FA-FF9EE2A902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BD500F4-0983-DA43-B67F-DBE940A0CC6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2E50342-906E-3547-ABB8-F281DA6D3D9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3A52B39-91EB-7B41-B979-64F88A6459E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C640A9A-0ABB-FC4C-8F1C-635A2AABF17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AAD452B-31BA-BE46-AF7D-19673718C257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3ABF88C0-E5C6-6B43-AE8C-B1597A9CCB1B}"/>
              </a:ext>
            </a:extLst>
          </p:cNvPr>
          <p:cNvSpPr txBox="1"/>
          <p:nvPr/>
        </p:nvSpPr>
        <p:spPr>
          <a:xfrm>
            <a:off x="12110744" y="316570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4600081" y="2026853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Node Port Service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2C5D02-CBB4-C542-BED0-2453DD2F2B0C}"/>
              </a:ext>
            </a:extLst>
          </p:cNvPr>
          <p:cNvSpPr/>
          <p:nvPr/>
        </p:nvSpPr>
        <p:spPr>
          <a:xfrm>
            <a:off x="4622388" y="3822571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FB02980-D45F-694C-84B1-B8DC0E5FCE08}"/>
              </a:ext>
            </a:extLst>
          </p:cNvPr>
          <p:cNvSpPr/>
          <p:nvPr/>
        </p:nvSpPr>
        <p:spPr>
          <a:xfrm>
            <a:off x="4233826" y="5500402"/>
            <a:ext cx="3841662" cy="151398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33137309-2817-814C-826B-02519942D1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3825" y="5501934"/>
            <a:ext cx="274320" cy="27432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001FCAE9-E1F6-9843-8684-5C4245233D87}"/>
              </a:ext>
            </a:extLst>
          </p:cNvPr>
          <p:cNvSpPr/>
          <p:nvPr/>
        </p:nvSpPr>
        <p:spPr>
          <a:xfrm>
            <a:off x="9783938" y="5431713"/>
            <a:ext cx="3841662" cy="160756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74A8016C-B024-5149-AC2D-5C10B32AD3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9251" y="5435373"/>
            <a:ext cx="274320" cy="274320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C0B17AEA-A600-3042-BD64-A9052D67E236}"/>
              </a:ext>
            </a:extLst>
          </p:cNvPr>
          <p:cNvSpPr txBox="1"/>
          <p:nvPr/>
        </p:nvSpPr>
        <p:spPr>
          <a:xfrm>
            <a:off x="4830969" y="669696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70029AD0-F906-2644-8E30-90D4684D0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26321" y="5901149"/>
            <a:ext cx="711200" cy="711200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E35F98F7-CCA3-D341-AC27-2A0C1AB690D3}"/>
              </a:ext>
            </a:extLst>
          </p:cNvPr>
          <p:cNvSpPr txBox="1"/>
          <p:nvPr/>
        </p:nvSpPr>
        <p:spPr>
          <a:xfrm>
            <a:off x="10591917" y="67251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7" name="Graphic 156">
            <a:extLst>
              <a:ext uri="{FF2B5EF4-FFF2-40B4-BE49-F238E27FC236}">
                <a16:creationId xmlns:a16="http://schemas.microsoft.com/office/drawing/2014/main" id="{F753EE07-3DDE-C047-BF25-3862D1781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87269" y="5929338"/>
            <a:ext cx="711200" cy="71120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197370" y="1865201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679F770-9F67-8F44-BF91-7E9722A0D9DA}"/>
              </a:ext>
            </a:extLst>
          </p:cNvPr>
          <p:cNvCxnSpPr>
            <a:cxnSpLocks/>
            <a:stCxn id="173" idx="3"/>
            <a:endCxn id="147" idx="1"/>
          </p:cNvCxnSpPr>
          <p:nvPr/>
        </p:nvCxnSpPr>
        <p:spPr>
          <a:xfrm>
            <a:off x="2234802" y="2181010"/>
            <a:ext cx="2365279" cy="3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711469" y="2439284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356BEFE-F15B-6A44-A509-F0F405710E7B}"/>
              </a:ext>
            </a:extLst>
          </p:cNvPr>
          <p:cNvCxnSpPr>
            <a:cxnSpLocks/>
            <a:stCxn id="147" idx="2"/>
            <a:endCxn id="69" idx="0"/>
          </p:cNvCxnSpPr>
          <p:nvPr/>
        </p:nvCxnSpPr>
        <p:spPr>
          <a:xfrm>
            <a:off x="8961461" y="2342508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971F4C2-9F8E-4E45-8881-6D3883743408}"/>
              </a:ext>
            </a:extLst>
          </p:cNvPr>
          <p:cNvCxnSpPr>
            <a:cxnSpLocks/>
          </p:cNvCxnSpPr>
          <p:nvPr/>
        </p:nvCxnSpPr>
        <p:spPr>
          <a:xfrm>
            <a:off x="8928929" y="3758627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7E270492-1453-E647-B4BA-9D875D6AB5F6}"/>
              </a:ext>
            </a:extLst>
          </p:cNvPr>
          <p:cNvCxnSpPr>
            <a:cxnSpLocks/>
            <a:stCxn id="148" idx="2"/>
            <a:endCxn id="155" idx="0"/>
          </p:cNvCxnSpPr>
          <p:nvPr/>
        </p:nvCxnSpPr>
        <p:spPr>
          <a:xfrm flipH="1">
            <a:off x="5981921" y="4138226"/>
            <a:ext cx="3001847" cy="17629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BD222D59-8D07-EC46-95B7-DC596885F6A4}"/>
              </a:ext>
            </a:extLst>
          </p:cNvPr>
          <p:cNvCxnSpPr>
            <a:cxnSpLocks/>
            <a:stCxn id="148" idx="2"/>
            <a:endCxn id="157" idx="0"/>
          </p:cNvCxnSpPr>
          <p:nvPr/>
        </p:nvCxnSpPr>
        <p:spPr>
          <a:xfrm>
            <a:off x="8983768" y="4138226"/>
            <a:ext cx="2759101" cy="179111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54748" y="595130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7284" y="363391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67F3810-C5AE-7A42-9A80-B70591533492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6041208" y="940976"/>
            <a:ext cx="2513540" cy="643177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AC3CEA9-1533-8E41-9980-CA356B0B8815}"/>
              </a:ext>
            </a:extLst>
          </p:cNvPr>
          <p:cNvCxnSpPr>
            <a:cxnSpLocks/>
            <a:stCxn id="194" idx="3"/>
          </p:cNvCxnSpPr>
          <p:nvPr/>
        </p:nvCxnSpPr>
        <p:spPr>
          <a:xfrm>
            <a:off x="9246439" y="940976"/>
            <a:ext cx="2526596" cy="6338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324756" y="570969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/>
              <a:t>Network Design</a:t>
            </a:r>
          </a:p>
          <a:p>
            <a:r>
              <a:rPr lang="en-US" sz="3000" b="1" dirty="0"/>
              <a:t>With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&amp;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RDS Database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E5135B9-DBC5-B14B-84B2-8C29FFCAEC13}"/>
              </a:ext>
            </a:extLst>
          </p:cNvPr>
          <p:cNvSpPr txBox="1"/>
          <p:nvPr/>
        </p:nvSpPr>
        <p:spPr>
          <a:xfrm>
            <a:off x="7412" y="158189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0490199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439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Network 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3970239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Network</a:t>
            </a:r>
            <a:r>
              <a:rPr lang="en-US" sz="1400" dirty="0"/>
              <a:t>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02190" y="5719958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Network 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637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095240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06942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394639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</p:cNvCxnSpPr>
          <p:nvPr/>
        </p:nvCxnSpPr>
        <p:spPr>
          <a:xfrm rot="10800000" flipH="1" flipV="1">
            <a:off x="495318" y="769594"/>
            <a:ext cx="8144552" cy="1065353"/>
          </a:xfrm>
          <a:prstGeom prst="bentConnector3">
            <a:avLst>
              <a:gd name="adj1" fmla="val -280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647272" y="1545284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NLB DNS URL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F76380-D038-E043-871C-AE60EFA9469F}"/>
              </a:ext>
            </a:extLst>
          </p:cNvPr>
          <p:cNvCxnSpPr>
            <a:cxnSpLocks/>
            <a:stCxn id="164" idx="2"/>
            <a:endCxn id="126" idx="0"/>
          </p:cNvCxnSpPr>
          <p:nvPr/>
        </p:nvCxnSpPr>
        <p:spPr>
          <a:xfrm>
            <a:off x="5638738" y="4998263"/>
            <a:ext cx="3353545" cy="39637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090AE28-0F10-8F45-B558-9D8F47F7EA8C}"/>
              </a:ext>
            </a:extLst>
          </p:cNvPr>
          <p:cNvCxnSpPr>
            <a:cxnSpLocks/>
            <a:stCxn id="167" idx="2"/>
            <a:endCxn id="126" idx="0"/>
          </p:cNvCxnSpPr>
          <p:nvPr/>
        </p:nvCxnSpPr>
        <p:spPr>
          <a:xfrm>
            <a:off x="7053099" y="4997306"/>
            <a:ext cx="1939184" cy="39733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022CCE-BE90-1B4A-A52F-5347CC9B891E}"/>
              </a:ext>
            </a:extLst>
          </p:cNvPr>
          <p:cNvCxnSpPr>
            <a:cxnSpLocks/>
            <a:stCxn id="178" idx="2"/>
            <a:endCxn id="126" idx="0"/>
          </p:cNvCxnSpPr>
          <p:nvPr/>
        </p:nvCxnSpPr>
        <p:spPr>
          <a:xfrm flipH="1">
            <a:off x="8992283" y="4962974"/>
            <a:ext cx="1946743" cy="431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AF6FDA5-8A9A-404B-AA05-3E302E639C39}"/>
              </a:ext>
            </a:extLst>
          </p:cNvPr>
          <p:cNvCxnSpPr>
            <a:cxnSpLocks/>
            <a:stCxn id="181" idx="2"/>
            <a:endCxn id="126" idx="0"/>
          </p:cNvCxnSpPr>
          <p:nvPr/>
        </p:nvCxnSpPr>
        <p:spPr>
          <a:xfrm flipH="1">
            <a:off x="8992283" y="4962017"/>
            <a:ext cx="3361104" cy="4326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710294"/>
            <a:ext cx="2654762" cy="74054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710294"/>
            <a:ext cx="2506509" cy="75224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Graphic 105">
            <a:extLst>
              <a:ext uri="{FF2B5EF4-FFF2-40B4-BE49-F238E27FC236}">
                <a16:creationId xmlns:a16="http://schemas.microsoft.com/office/drawing/2014/main" id="{9FBB240E-4DE2-624A-9FEF-5AE83A9F8D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7504" y="1581956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865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E97DD2-4A18-7E42-B8C0-D682EA5E97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CE5DB2-0273-7246-9473-474298682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257167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AWS Load Balancer Controller Updates - Start</a:t>
            </a:r>
          </a:p>
        </p:txBody>
      </p:sp>
    </p:spTree>
    <p:extLst>
      <p:ext uri="{BB962C8B-B14F-4D97-AF65-F5344CB8AC3E}">
        <p14:creationId xmlns:p14="http://schemas.microsoft.com/office/powerpoint/2010/main" val="16381341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70C0"/>
                </a:solidFill>
              </a:rPr>
              <a:t>Load Balancer Controller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2060"/>
                </a:solidFill>
              </a:rPr>
              <a:t>Kubernetes Ingress</a:t>
            </a:r>
            <a:r>
              <a:rPr lang="en-US" sz="5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Application Load Balancer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8309" y="169709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25271" y="1547785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971" y="125991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400298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20" y="159783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609423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173" y="169709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9191173" y="1524495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6825950-A12D-EF4B-9C94-D4C2B0B192AC}"/>
              </a:ext>
            </a:extLst>
          </p:cNvPr>
          <p:cNvSpPr/>
          <p:nvPr/>
        </p:nvSpPr>
        <p:spPr>
          <a:xfrm>
            <a:off x="4103547" y="5980867"/>
            <a:ext cx="6856848" cy="1650552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14 Demos</a:t>
            </a:r>
          </a:p>
        </p:txBody>
      </p:sp>
    </p:spTree>
    <p:extLst>
      <p:ext uri="{BB962C8B-B14F-4D97-AF65-F5344CB8AC3E}">
        <p14:creationId xmlns:p14="http://schemas.microsoft.com/office/powerpoint/2010/main" val="2992512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CFAD8A-C28C-F949-84B4-E816DB5767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F08B8-2BE7-9343-9DA9-AAE425B3298D}"/>
              </a:ext>
            </a:extLst>
          </p:cNvPr>
          <p:cNvSpPr/>
          <p:nvPr/>
        </p:nvSpPr>
        <p:spPr>
          <a:xfrm>
            <a:off x="158166" y="568412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Load Balancer Controller Install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D2D416-0233-7544-B8FF-20C0CCF7CD92}"/>
              </a:ext>
            </a:extLst>
          </p:cNvPr>
          <p:cNvSpPr/>
          <p:nvPr/>
        </p:nvSpPr>
        <p:spPr>
          <a:xfrm>
            <a:off x="158166" y="1553709"/>
            <a:ext cx="4621427" cy="9144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Basics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C85E72-874E-9244-879E-8884D4AD1F1A}"/>
              </a:ext>
            </a:extLst>
          </p:cNvPr>
          <p:cNvSpPr/>
          <p:nvPr/>
        </p:nvSpPr>
        <p:spPr>
          <a:xfrm>
            <a:off x="158166" y="2601810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Context Path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BF0510-5A18-C843-B5F6-53FD5557C22E}"/>
              </a:ext>
            </a:extLst>
          </p:cNvPr>
          <p:cNvSpPr/>
          <p:nvPr/>
        </p:nvSpPr>
        <p:spPr>
          <a:xfrm>
            <a:off x="158166" y="3637143"/>
            <a:ext cx="4621427" cy="9144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SSL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0270D6-80E5-A34B-B011-B1D9E982623E}"/>
              </a:ext>
            </a:extLst>
          </p:cNvPr>
          <p:cNvSpPr/>
          <p:nvPr/>
        </p:nvSpPr>
        <p:spPr>
          <a:xfrm>
            <a:off x="158166" y="4672476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SSL Redirect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F843DBA-B616-1E40-822F-CCF5630FA6E2}"/>
              </a:ext>
            </a:extLst>
          </p:cNvPr>
          <p:cNvSpPr/>
          <p:nvPr/>
        </p:nvSpPr>
        <p:spPr>
          <a:xfrm>
            <a:off x="158166" y="5707809"/>
            <a:ext cx="4621427" cy="9144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External DNS Install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EFDC8C9-0AC0-8142-B487-67699A6466BD}"/>
              </a:ext>
            </a:extLst>
          </p:cNvPr>
          <p:cNvSpPr/>
          <p:nvPr/>
        </p:nvSpPr>
        <p:spPr>
          <a:xfrm>
            <a:off x="158166" y="6724508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+ External DNS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8543099-B1B0-3E44-8E27-5D42FFC18B24}"/>
              </a:ext>
            </a:extLst>
          </p:cNvPr>
          <p:cNvSpPr/>
          <p:nvPr/>
        </p:nvSpPr>
        <p:spPr>
          <a:xfrm>
            <a:off x="9850809" y="568412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k8s Service + External DNS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754E02-DE4E-604A-B8E5-631E8F785ACF}"/>
              </a:ext>
            </a:extLst>
          </p:cNvPr>
          <p:cNvSpPr/>
          <p:nvPr/>
        </p:nvSpPr>
        <p:spPr>
          <a:xfrm>
            <a:off x="9850809" y="1553709"/>
            <a:ext cx="4621427" cy="9144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Name based Virtual Host Routing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73AF278-A8EA-054C-B248-C536AA6AAA95}"/>
              </a:ext>
            </a:extLst>
          </p:cNvPr>
          <p:cNvSpPr/>
          <p:nvPr/>
        </p:nvSpPr>
        <p:spPr>
          <a:xfrm>
            <a:off x="9850809" y="2601810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SSL Discovery - Host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9647B2-62B7-C843-9E56-D71EA35DE636}"/>
              </a:ext>
            </a:extLst>
          </p:cNvPr>
          <p:cNvSpPr/>
          <p:nvPr/>
        </p:nvSpPr>
        <p:spPr>
          <a:xfrm>
            <a:off x="9850809" y="3637143"/>
            <a:ext cx="4621427" cy="9144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SSL Discovery - TLS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1F9E114-16D9-674F-8141-2917C473192A}"/>
              </a:ext>
            </a:extLst>
          </p:cNvPr>
          <p:cNvSpPr/>
          <p:nvPr/>
        </p:nvSpPr>
        <p:spPr>
          <a:xfrm>
            <a:off x="9850809" y="4672476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Groups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5A4D8D7-9BF5-B14A-B650-E65D69C657DB}"/>
              </a:ext>
            </a:extLst>
          </p:cNvPr>
          <p:cNvSpPr/>
          <p:nvPr/>
        </p:nvSpPr>
        <p:spPr>
          <a:xfrm>
            <a:off x="9850809" y="5707809"/>
            <a:ext cx="4621427" cy="9144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Target Type - IP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C8B2962-F7D9-424B-9641-2D6689EEFE06}"/>
              </a:ext>
            </a:extLst>
          </p:cNvPr>
          <p:cNvSpPr/>
          <p:nvPr/>
        </p:nvSpPr>
        <p:spPr>
          <a:xfrm>
            <a:off x="9850809" y="6724508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Internal ALB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EFCF39-8096-0948-8EC1-EFF1F266C610}"/>
              </a:ext>
            </a:extLst>
          </p:cNvPr>
          <p:cNvSpPr/>
          <p:nvPr/>
        </p:nvSpPr>
        <p:spPr>
          <a:xfrm>
            <a:off x="4937760" y="568412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2C38D7A-B6C4-A846-8655-4E723EE8A632}"/>
              </a:ext>
            </a:extLst>
          </p:cNvPr>
          <p:cNvSpPr/>
          <p:nvPr/>
        </p:nvSpPr>
        <p:spPr>
          <a:xfrm>
            <a:off x="4937760" y="1553709"/>
            <a:ext cx="968770" cy="91440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ACE9EE4-E195-174C-AE7A-5F81CBCBC27F}"/>
              </a:ext>
            </a:extLst>
          </p:cNvPr>
          <p:cNvSpPr/>
          <p:nvPr/>
        </p:nvSpPr>
        <p:spPr>
          <a:xfrm>
            <a:off x="4937760" y="2601810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F1472A-A6FC-F44E-9957-41DC4BE3F843}"/>
              </a:ext>
            </a:extLst>
          </p:cNvPr>
          <p:cNvSpPr/>
          <p:nvPr/>
        </p:nvSpPr>
        <p:spPr>
          <a:xfrm>
            <a:off x="4937760" y="3587107"/>
            <a:ext cx="968770" cy="91440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981EA-7466-3246-9553-5E7F01609B9B}"/>
              </a:ext>
            </a:extLst>
          </p:cNvPr>
          <p:cNvSpPr/>
          <p:nvPr/>
        </p:nvSpPr>
        <p:spPr>
          <a:xfrm>
            <a:off x="4937760" y="4635208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8192F4E-0734-4146-BCA3-6C0CF9327834}"/>
              </a:ext>
            </a:extLst>
          </p:cNvPr>
          <p:cNvSpPr/>
          <p:nvPr/>
        </p:nvSpPr>
        <p:spPr>
          <a:xfrm>
            <a:off x="4937760" y="5620505"/>
            <a:ext cx="968770" cy="91440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72002DD-7644-9A4E-A601-9D9925330862}"/>
              </a:ext>
            </a:extLst>
          </p:cNvPr>
          <p:cNvSpPr/>
          <p:nvPr/>
        </p:nvSpPr>
        <p:spPr>
          <a:xfrm>
            <a:off x="4937760" y="6668606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E504481-DF44-3047-8DDC-E64A27CC56EC}"/>
              </a:ext>
            </a:extLst>
          </p:cNvPr>
          <p:cNvSpPr/>
          <p:nvPr/>
        </p:nvSpPr>
        <p:spPr>
          <a:xfrm>
            <a:off x="8723872" y="639309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D8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441F1AD-127B-034A-B859-09F46905EC80}"/>
              </a:ext>
            </a:extLst>
          </p:cNvPr>
          <p:cNvSpPr/>
          <p:nvPr/>
        </p:nvSpPr>
        <p:spPr>
          <a:xfrm>
            <a:off x="8723872" y="1624606"/>
            <a:ext cx="968770" cy="91440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D9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1AFB2A9-763C-584F-BC70-F8ADFABB74F0}"/>
              </a:ext>
            </a:extLst>
          </p:cNvPr>
          <p:cNvSpPr/>
          <p:nvPr/>
        </p:nvSpPr>
        <p:spPr>
          <a:xfrm>
            <a:off x="8723872" y="2672707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D10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35C6A3A-EF43-174D-8A5F-5172CC8661BE}"/>
              </a:ext>
            </a:extLst>
          </p:cNvPr>
          <p:cNvSpPr/>
          <p:nvPr/>
        </p:nvSpPr>
        <p:spPr>
          <a:xfrm>
            <a:off x="8723872" y="3658004"/>
            <a:ext cx="968770" cy="91440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5109FB-1D44-5E4C-B498-1F3849EBAF8E}"/>
              </a:ext>
            </a:extLst>
          </p:cNvPr>
          <p:cNvSpPr/>
          <p:nvPr/>
        </p:nvSpPr>
        <p:spPr>
          <a:xfrm>
            <a:off x="8723872" y="4706105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DF568D7-EA19-834A-B82F-C64355012F7B}"/>
              </a:ext>
            </a:extLst>
          </p:cNvPr>
          <p:cNvSpPr/>
          <p:nvPr/>
        </p:nvSpPr>
        <p:spPr>
          <a:xfrm>
            <a:off x="8723872" y="5691402"/>
            <a:ext cx="968770" cy="91440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B92DAAE-CBD2-EF41-9EB1-1E442FCA58D6}"/>
              </a:ext>
            </a:extLst>
          </p:cNvPr>
          <p:cNvSpPr/>
          <p:nvPr/>
        </p:nvSpPr>
        <p:spPr>
          <a:xfrm>
            <a:off x="8723872" y="6739503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D14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67BA59-D3F5-1D4B-9EC6-AC2D01710F80}"/>
              </a:ext>
            </a:extLst>
          </p:cNvPr>
          <p:cNvSpPr/>
          <p:nvPr/>
        </p:nvSpPr>
        <p:spPr>
          <a:xfrm>
            <a:off x="6120304" y="3249828"/>
            <a:ext cx="2434281" cy="1680518"/>
          </a:xfrm>
          <a:prstGeom prst="ellipse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</a:t>
            </a:r>
          </a:p>
          <a:p>
            <a:pPr algn="ctr"/>
            <a:r>
              <a:rPr lang="en-US" sz="3000" dirty="0"/>
              <a:t>ALB </a:t>
            </a:r>
          </a:p>
          <a:p>
            <a:pPr algn="ctr"/>
            <a:r>
              <a:rPr lang="en-US" sz="3000" dirty="0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345688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914409-A001-4448-AD32-AC8A8AF282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FC394-455A-164A-B87E-55A355D82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28" y="1705832"/>
            <a:ext cx="6886792" cy="5349876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2E209-1837-7A40-967F-C414FC588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627" y="1705832"/>
            <a:ext cx="6877845" cy="5502276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12857E9-3D2B-2042-B120-5EFEF7088C28}"/>
              </a:ext>
            </a:extLst>
          </p:cNvPr>
          <p:cNvSpPr/>
          <p:nvPr/>
        </p:nvSpPr>
        <p:spPr>
          <a:xfrm>
            <a:off x="164928" y="621677"/>
            <a:ext cx="14300544" cy="74140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 Repo: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stacksimplify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eks</a:t>
            </a:r>
            <a:r>
              <a:rPr lang="en-US" dirty="0"/>
              <a:t>-</a:t>
            </a:r>
            <a:r>
              <a:rPr lang="en-US" dirty="0" err="1"/>
              <a:t>kubernetes</a:t>
            </a:r>
            <a:r>
              <a:rPr lang="en-US" dirty="0"/>
              <a:t>-masterclass/tree/master/08-NEW-ELB-Application-LoadBalancers</a:t>
            </a:r>
          </a:p>
        </p:txBody>
      </p:sp>
    </p:spTree>
    <p:extLst>
      <p:ext uri="{BB962C8B-B14F-4D97-AF65-F5344CB8AC3E}">
        <p14:creationId xmlns:p14="http://schemas.microsoft.com/office/powerpoint/2010/main" val="6783755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3A8102-8904-5B4B-80FE-4E8D6B86C0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25552-810C-3C41-98B2-79B55E6F0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1460" y="148117"/>
            <a:ext cx="4220787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How Ingress 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2FC8C-BA19-9443-947E-105591CC0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426" y="473041"/>
            <a:ext cx="10449383" cy="684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213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Load Balancer Controller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Install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8309" y="169709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25271" y="1547785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971" y="125991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400298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20" y="159783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609423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173" y="169709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9191173" y="1524495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12075373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3F7417-4895-D640-BBEA-4461423B72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79D8ED-0880-1946-9297-E21500E1FCC4}"/>
              </a:ext>
            </a:extLst>
          </p:cNvPr>
          <p:cNvSpPr/>
          <p:nvPr/>
        </p:nvSpPr>
        <p:spPr>
          <a:xfrm>
            <a:off x="248655" y="1488991"/>
            <a:ext cx="5293894" cy="21723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AWS ALB Ingress Controller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75C2D2-77E7-6146-9A35-913250BD6A29}"/>
              </a:ext>
            </a:extLst>
          </p:cNvPr>
          <p:cNvSpPr/>
          <p:nvPr/>
        </p:nvSpPr>
        <p:spPr>
          <a:xfrm>
            <a:off x="9336506" y="1352634"/>
            <a:ext cx="5293894" cy="2172337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AWS Load Balancer Controller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0989E78-C778-634D-AC33-A6788F683421}"/>
              </a:ext>
            </a:extLst>
          </p:cNvPr>
          <p:cNvSpPr/>
          <p:nvPr/>
        </p:nvSpPr>
        <p:spPr>
          <a:xfrm>
            <a:off x="5545778" y="1818717"/>
            <a:ext cx="3800105" cy="1512883"/>
          </a:xfrm>
          <a:prstGeom prst="rightArrow">
            <a:avLst>
              <a:gd name="adj1" fmla="val 50000"/>
              <a:gd name="adj2" fmla="val 531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/>
              <a:t>Renamed &amp; Redesigned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BADC0F6-92A0-EA41-A4DE-C1CD98964FDA}"/>
              </a:ext>
            </a:extLst>
          </p:cNvPr>
          <p:cNvSpPr/>
          <p:nvPr/>
        </p:nvSpPr>
        <p:spPr>
          <a:xfrm>
            <a:off x="676893" y="141107"/>
            <a:ext cx="12516593" cy="98728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Kubernetes Ingress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8AB8BD6-C418-F041-87E9-A683C003C3FA}"/>
              </a:ext>
            </a:extLst>
          </p:cNvPr>
          <p:cNvSpPr/>
          <p:nvPr/>
        </p:nvSpPr>
        <p:spPr>
          <a:xfrm>
            <a:off x="248655" y="3825212"/>
            <a:ext cx="5293894" cy="8128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</a:t>
            </a:r>
            <a:r>
              <a:rPr lang="en-US" dirty="0">
                <a:solidFill>
                  <a:srgbClr val="FFFF00"/>
                </a:solidFill>
              </a:rPr>
              <a:t>Application</a:t>
            </a:r>
            <a:r>
              <a:rPr lang="en-US" dirty="0"/>
              <a:t> Load Balancer Only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03A74D-20D0-C541-B643-7E8510B5D4AF}"/>
              </a:ext>
            </a:extLst>
          </p:cNvPr>
          <p:cNvSpPr/>
          <p:nvPr/>
        </p:nvSpPr>
        <p:spPr>
          <a:xfrm>
            <a:off x="9087851" y="3825212"/>
            <a:ext cx="5293894" cy="8128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</a:t>
            </a:r>
            <a:r>
              <a:rPr lang="en-US" dirty="0">
                <a:solidFill>
                  <a:srgbClr val="FFFF00"/>
                </a:solidFill>
              </a:rPr>
              <a:t>Application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Network</a:t>
            </a:r>
            <a:r>
              <a:rPr lang="en-US" dirty="0"/>
              <a:t> Load Balancers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F0019B-26D4-564B-8180-C95E2FC376BF}"/>
              </a:ext>
            </a:extLst>
          </p:cNvPr>
          <p:cNvSpPr/>
          <p:nvPr/>
        </p:nvSpPr>
        <p:spPr>
          <a:xfrm>
            <a:off x="203034" y="4801896"/>
            <a:ext cx="5293894" cy="12043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Doesn’t support </a:t>
            </a:r>
            <a:r>
              <a:rPr lang="en-US" dirty="0"/>
              <a:t>latest Ingress API Version (</a:t>
            </a:r>
            <a:r>
              <a:rPr lang="en-US" dirty="0" err="1"/>
              <a:t>apiVersion</a:t>
            </a:r>
            <a:r>
              <a:rPr lang="en-US" dirty="0"/>
              <a:t>: networking.k8s.io/v1) from Kubernetes Version 1.22 onwards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8F0937-40F9-4849-BCC0-A787759DA075}"/>
              </a:ext>
            </a:extLst>
          </p:cNvPr>
          <p:cNvSpPr/>
          <p:nvPr/>
        </p:nvSpPr>
        <p:spPr>
          <a:xfrm>
            <a:off x="9087851" y="6741593"/>
            <a:ext cx="5293894" cy="8128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latest and greatest from Ingress perspective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FD75C20-2278-0041-AEA6-630CCAECED2D}"/>
              </a:ext>
            </a:extLst>
          </p:cNvPr>
          <p:cNvSpPr/>
          <p:nvPr/>
        </p:nvSpPr>
        <p:spPr>
          <a:xfrm>
            <a:off x="9087851" y="4862259"/>
            <a:ext cx="2215149" cy="8128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Ingress Resource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73EC94F-CE8D-584D-B4A2-9459EB70A139}"/>
              </a:ext>
            </a:extLst>
          </p:cNvPr>
          <p:cNvSpPr/>
          <p:nvPr/>
        </p:nvSpPr>
        <p:spPr>
          <a:xfrm>
            <a:off x="12166596" y="4862259"/>
            <a:ext cx="2215149" cy="8128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Application Load Balancer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E48674E-D97E-384D-A858-A3B12BAA9619}"/>
              </a:ext>
            </a:extLst>
          </p:cNvPr>
          <p:cNvSpPr/>
          <p:nvPr/>
        </p:nvSpPr>
        <p:spPr>
          <a:xfrm>
            <a:off x="9133473" y="5775680"/>
            <a:ext cx="2215149" cy="8128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Service Resource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2DF4CA8-24CF-DF44-8AF9-30F8FDB223B2}"/>
              </a:ext>
            </a:extLst>
          </p:cNvPr>
          <p:cNvSpPr/>
          <p:nvPr/>
        </p:nvSpPr>
        <p:spPr>
          <a:xfrm>
            <a:off x="12166596" y="5784500"/>
            <a:ext cx="2215149" cy="8128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Network Load Balancer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86CEE0A9-1CC0-1444-9420-B8CD4EFD8382}"/>
              </a:ext>
            </a:extLst>
          </p:cNvPr>
          <p:cNvSpPr/>
          <p:nvPr/>
        </p:nvSpPr>
        <p:spPr>
          <a:xfrm>
            <a:off x="11386553" y="5015270"/>
            <a:ext cx="749300" cy="547941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EC34C919-9968-FE48-87D4-66AC33F06FD9}"/>
              </a:ext>
            </a:extLst>
          </p:cNvPr>
          <p:cNvSpPr/>
          <p:nvPr/>
        </p:nvSpPr>
        <p:spPr>
          <a:xfrm>
            <a:off x="11404596" y="5908109"/>
            <a:ext cx="749300" cy="547941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6ED1AA-C4BE-1545-93D5-96CEF805933F}"/>
              </a:ext>
            </a:extLst>
          </p:cNvPr>
          <p:cNvSpPr/>
          <p:nvPr/>
        </p:nvSpPr>
        <p:spPr>
          <a:xfrm>
            <a:off x="213194" y="6170174"/>
            <a:ext cx="5293894" cy="97668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No Development </a:t>
            </a:r>
            <a:r>
              <a:rPr lang="en-US" dirty="0"/>
              <a:t>releases, Soon it will be </a:t>
            </a:r>
            <a:r>
              <a:rPr lang="en-US" dirty="0">
                <a:solidFill>
                  <a:srgbClr val="FFFF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268843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7B3F6-9D53-D847-9E00-40928D1D15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966" y="-276003"/>
            <a:ext cx="788975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822057"/>
            <a:ext cx="13831309" cy="6614329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1182820"/>
            <a:ext cx="3998371" cy="6077637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5115518" y="1182820"/>
            <a:ext cx="8969482" cy="6077637"/>
          </a:xfrm>
          <a:prstGeom prst="roundRect">
            <a:avLst>
              <a:gd name="adj" fmla="val 2901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">
            <a:extLst>
              <a:ext uri="{FF2B5EF4-FFF2-40B4-BE49-F238E27FC236}">
                <a16:creationId xmlns:a16="http://schemas.microsoft.com/office/drawing/2014/main" id="{EFBF2BF9-0620-CF45-AAE8-66B08800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02" y="15680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36413DA-C2B2-CA4D-8CD8-22E8F3E6F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270" y="2380411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58B9A81-5F8C-184C-BF7C-1F849010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202" y="2362946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4877996-BF14-1A4C-856A-9B1FA8F7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922" y="2404266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45A50900-DF40-5F44-96F2-E4A9E5AC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5" y="156809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9">
            <a:extLst>
              <a:ext uri="{FF2B5EF4-FFF2-40B4-BE49-F238E27FC236}">
                <a16:creationId xmlns:a16="http://schemas.microsoft.com/office/drawing/2014/main" id="{5B69DDD0-B1C6-FE47-90DE-CD105177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6" y="150282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11BBE-11C6-7447-82CD-0EE1C4CFA42C}"/>
              </a:ext>
            </a:extLst>
          </p:cNvPr>
          <p:cNvSpPr/>
          <p:nvPr/>
        </p:nvSpPr>
        <p:spPr>
          <a:xfrm>
            <a:off x="1371204" y="1464044"/>
            <a:ext cx="3188921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5417058" y="1799050"/>
            <a:ext cx="8415176" cy="5214507"/>
          </a:xfrm>
          <a:prstGeom prst="roundRect">
            <a:avLst>
              <a:gd name="adj" fmla="val 2744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7065" y="908265"/>
            <a:ext cx="763669" cy="78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1134" y="1227608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6646660" y="1752277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70C0"/>
                </a:solidFill>
              </a:rPr>
              <a:t>kube</a:t>
            </a:r>
            <a:r>
              <a:rPr lang="en-US" sz="1800" dirty="0">
                <a:solidFill>
                  <a:srgbClr val="0070C0"/>
                </a:solidFill>
              </a:rPr>
              <a:t>-system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442" y="969143"/>
            <a:ext cx="697762" cy="69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1230323" y="1216042"/>
            <a:ext cx="124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1" name="Google Shape;158;p18">
            <a:extLst>
              <a:ext uri="{FF2B5EF4-FFF2-40B4-BE49-F238E27FC236}">
                <a16:creationId xmlns:a16="http://schemas.microsoft.com/office/drawing/2014/main" id="{92A14C34-3E8B-FE44-816A-D07FCF12564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72140" y="2696772"/>
            <a:ext cx="1218446" cy="11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C8AF83A-1DF7-924F-A9D1-022184301DF1}"/>
              </a:ext>
            </a:extLst>
          </p:cNvPr>
          <p:cNvCxnSpPr>
            <a:cxnSpLocks/>
            <a:stCxn id="17" idx="2"/>
            <a:endCxn id="41" idx="1"/>
          </p:cNvCxnSpPr>
          <p:nvPr/>
        </p:nvCxnSpPr>
        <p:spPr>
          <a:xfrm rot="16200000" flipH="1">
            <a:off x="4268372" y="1958349"/>
            <a:ext cx="759901" cy="1847635"/>
          </a:xfrm>
          <a:prstGeom prst="bentConnector2">
            <a:avLst/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104896-307C-DF42-83B2-37808D73BFEA}"/>
              </a:ext>
            </a:extLst>
          </p:cNvPr>
          <p:cNvSpPr txBox="1"/>
          <p:nvPr/>
        </p:nvSpPr>
        <p:spPr>
          <a:xfrm>
            <a:off x="4315353" y="3714775"/>
            <a:ext cx="331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AWS Load Balancer Controller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Service Account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2CE57B-3853-674D-B213-98F4C62186A7}"/>
              </a:ext>
            </a:extLst>
          </p:cNvPr>
          <p:cNvCxnSpPr>
            <a:cxnSpLocks/>
            <a:stCxn id="41" idx="3"/>
            <a:endCxn id="54" idx="0"/>
          </p:cNvCxnSpPr>
          <p:nvPr/>
        </p:nvCxnSpPr>
        <p:spPr>
          <a:xfrm>
            <a:off x="6790586" y="3262118"/>
            <a:ext cx="2341179" cy="593420"/>
          </a:xfrm>
          <a:prstGeom prst="bentConnector2">
            <a:avLst/>
          </a:prstGeom>
          <a:ln w="508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1423270" y="6766537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D80E1C-5216-8D40-A510-B7A6859C750B}"/>
              </a:ext>
            </a:extLst>
          </p:cNvPr>
          <p:cNvSpPr txBox="1"/>
          <p:nvPr/>
        </p:nvSpPr>
        <p:spPr>
          <a:xfrm>
            <a:off x="2231495" y="2890032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Annotated with IAM Role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34" y="563076"/>
            <a:ext cx="562379" cy="56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362014" y="844266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pic>
        <p:nvPicPr>
          <p:cNvPr id="54" name="Google Shape;89;p15">
            <a:extLst>
              <a:ext uri="{FF2B5EF4-FFF2-40B4-BE49-F238E27FC236}">
                <a16:creationId xmlns:a16="http://schemas.microsoft.com/office/drawing/2014/main" id="{6B681012-32D1-C442-8974-72A1C25748F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58475" y="3855538"/>
            <a:ext cx="1146580" cy="109398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F9246B2-813D-A04E-B57B-AB44C8247F6B}"/>
              </a:ext>
            </a:extLst>
          </p:cNvPr>
          <p:cNvSpPr txBox="1"/>
          <p:nvPr/>
        </p:nvSpPr>
        <p:spPr>
          <a:xfrm>
            <a:off x="7476896" y="4911918"/>
            <a:ext cx="298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AWS Load Balancer Controller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70" name="TextBox 9">
            <a:extLst>
              <a:ext uri="{FF2B5EF4-FFF2-40B4-BE49-F238E27FC236}">
                <a16:creationId xmlns:a16="http://schemas.microsoft.com/office/drawing/2014/main" id="{7B0FAB0F-B047-9A4E-887F-A2B9B3CEA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5539" y="6180978"/>
            <a:ext cx="1004594" cy="28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ELB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17A308B-1CE6-C44A-8426-3DA1BB80B866}"/>
              </a:ext>
            </a:extLst>
          </p:cNvPr>
          <p:cNvSpPr/>
          <p:nvPr/>
        </p:nvSpPr>
        <p:spPr>
          <a:xfrm>
            <a:off x="1362014" y="5135092"/>
            <a:ext cx="5862116" cy="1533513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0B625540-FCAB-BE4D-A939-C2053F269C6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44675" y="4743320"/>
            <a:ext cx="5832221" cy="404320"/>
          </a:xfrm>
          <a:prstGeom prst="bentConnector3">
            <a:avLst>
              <a:gd name="adj1" fmla="val 100293"/>
            </a:avLst>
          </a:prstGeom>
          <a:ln w="508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78CD281-824C-A048-BAF9-05523A882AF2}"/>
              </a:ext>
            </a:extLst>
          </p:cNvPr>
          <p:cNvSpPr txBox="1"/>
          <p:nvPr/>
        </p:nvSpPr>
        <p:spPr>
          <a:xfrm>
            <a:off x="1406360" y="4356110"/>
            <a:ext cx="615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Can Create / Update / Delete AWS Application Load Balancers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112B7E76-E27A-BE4A-9BE2-F4771268C2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33166" y="5348668"/>
            <a:ext cx="789341" cy="789341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8E479A9E-F5D5-1E44-B5F8-2735682042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40848" y="5344055"/>
            <a:ext cx="789341" cy="789341"/>
          </a:xfrm>
          <a:prstGeom prst="rect">
            <a:avLst/>
          </a:prstGeom>
        </p:spPr>
      </p:pic>
      <p:sp>
        <p:nvSpPr>
          <p:cNvPr id="55" name="TextBox 9">
            <a:extLst>
              <a:ext uri="{FF2B5EF4-FFF2-40B4-BE49-F238E27FC236}">
                <a16:creationId xmlns:a16="http://schemas.microsoft.com/office/drawing/2014/main" id="{641E3A07-57F0-DA43-B724-11A367300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1474" y="6195178"/>
            <a:ext cx="20842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Application Load Balancer</a:t>
            </a:r>
          </a:p>
        </p:txBody>
      </p:sp>
      <p:pic>
        <p:nvPicPr>
          <p:cNvPr id="58" name="Google Shape;126;p17">
            <a:extLst>
              <a:ext uri="{FF2B5EF4-FFF2-40B4-BE49-F238E27FC236}">
                <a16:creationId xmlns:a16="http://schemas.microsoft.com/office/drawing/2014/main" id="{3829BE1B-7F8A-504A-8C8A-5B414F487133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1457937" y="3887242"/>
            <a:ext cx="1146580" cy="103852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B6BF95D-A93E-0242-AE34-B420BBF84FCF}"/>
              </a:ext>
            </a:extLst>
          </p:cNvPr>
          <p:cNvSpPr txBox="1"/>
          <p:nvPr/>
        </p:nvSpPr>
        <p:spPr>
          <a:xfrm>
            <a:off x="10365729" y="4951456"/>
            <a:ext cx="298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AWS Load Balancer Controller</a:t>
            </a:r>
          </a:p>
          <a:p>
            <a:pPr algn="ctr"/>
            <a:r>
              <a:rPr lang="en-US" sz="1800" dirty="0" err="1">
                <a:solidFill>
                  <a:srgbClr val="0070C0"/>
                </a:solidFill>
              </a:rPr>
              <a:t>WebHook</a:t>
            </a:r>
            <a:r>
              <a:rPr lang="en-US" sz="1800" dirty="0">
                <a:solidFill>
                  <a:srgbClr val="0070C0"/>
                </a:solidFill>
              </a:rPr>
              <a:t> ClusterIP Service</a:t>
            </a:r>
          </a:p>
        </p:txBody>
      </p:sp>
      <p:pic>
        <p:nvPicPr>
          <p:cNvPr id="65" name="Google Shape;239;p23">
            <a:extLst>
              <a:ext uri="{FF2B5EF4-FFF2-40B4-BE49-F238E27FC236}">
                <a16:creationId xmlns:a16="http://schemas.microsoft.com/office/drawing/2014/main" id="{3DC55F90-D71A-AA40-BEAE-D6C6664F643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1457936" y="2128215"/>
            <a:ext cx="1126342" cy="101004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4268688-7CC2-D343-84FA-443C281847AC}"/>
              </a:ext>
            </a:extLst>
          </p:cNvPr>
          <p:cNvSpPr/>
          <p:nvPr/>
        </p:nvSpPr>
        <p:spPr>
          <a:xfrm>
            <a:off x="7476896" y="3843480"/>
            <a:ext cx="5965973" cy="3044208"/>
          </a:xfrm>
          <a:prstGeom prst="roundRect">
            <a:avLst>
              <a:gd name="adj" fmla="val 112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34E411D-0687-7E4A-A772-03B9E75028B1}"/>
              </a:ext>
            </a:extLst>
          </p:cNvPr>
          <p:cNvSpPr txBox="1"/>
          <p:nvPr/>
        </p:nvSpPr>
        <p:spPr>
          <a:xfrm>
            <a:off x="11525199" y="1847268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K8s API Server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7659DAA-41D2-6C4B-AC0E-87976A1AC651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>
            <a:off x="9705055" y="4402530"/>
            <a:ext cx="1752882" cy="3977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60EA7AC5-5217-804E-9880-BC8D3A271F20}"/>
              </a:ext>
            </a:extLst>
          </p:cNvPr>
          <p:cNvSpPr txBox="1"/>
          <p:nvPr/>
        </p:nvSpPr>
        <p:spPr>
          <a:xfrm>
            <a:off x="10432382" y="2744339"/>
            <a:ext cx="1508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89252"/>
                </a:solidFill>
              </a:rPr>
              <a:t>Watch for </a:t>
            </a:r>
          </a:p>
          <a:p>
            <a:r>
              <a:rPr lang="en-US" sz="1800" dirty="0">
                <a:solidFill>
                  <a:srgbClr val="089252"/>
                </a:solidFill>
              </a:rPr>
              <a:t>Ingress Events</a:t>
            </a:r>
          </a:p>
        </p:txBody>
      </p:sp>
      <p:pic>
        <p:nvPicPr>
          <p:cNvPr id="89" name="Google Shape;128;p17">
            <a:extLst>
              <a:ext uri="{FF2B5EF4-FFF2-40B4-BE49-F238E27FC236}">
                <a16:creationId xmlns:a16="http://schemas.microsoft.com/office/drawing/2014/main" id="{00A2AEF8-EC53-7944-84FF-078D537286C7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44006" y="5265475"/>
            <a:ext cx="1146580" cy="107396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BFC4C6B7-984C-0B4D-B5B1-04E0A1C28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589" y="6362917"/>
            <a:ext cx="1689298" cy="287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 Resource</a:t>
            </a:r>
          </a:p>
        </p:txBody>
      </p:sp>
      <p:pic>
        <p:nvPicPr>
          <p:cNvPr id="103" name="Google Shape;171;p19">
            <a:extLst>
              <a:ext uri="{FF2B5EF4-FFF2-40B4-BE49-F238E27FC236}">
                <a16:creationId xmlns:a16="http://schemas.microsoft.com/office/drawing/2014/main" id="{99224B4A-3FCC-1A42-BCFE-7793C067AF36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592376" y="5515685"/>
            <a:ext cx="1129222" cy="106324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6E43F1B7-F2BD-DF45-8FDE-53E948D29D76}"/>
              </a:ext>
            </a:extLst>
          </p:cNvPr>
          <p:cNvSpPr/>
          <p:nvPr/>
        </p:nvSpPr>
        <p:spPr>
          <a:xfrm>
            <a:off x="7697398" y="6486101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 err="1">
                <a:solidFill>
                  <a:srgbClr val="0070C0"/>
                </a:solidFill>
                <a:latin typeface="Monaco" pitchFamily="2" charset="77"/>
              </a:rPr>
              <a:t>aws</a:t>
            </a:r>
            <a:r>
              <a:rPr lang="en-IN" sz="1800" dirty="0">
                <a:solidFill>
                  <a:srgbClr val="0070C0"/>
                </a:solidFill>
                <a:latin typeface="Monaco" pitchFamily="2" charset="77"/>
              </a:rPr>
              <a:t>-load-balancer-</a:t>
            </a:r>
            <a:r>
              <a:rPr lang="en-IN" sz="1800" dirty="0" err="1">
                <a:solidFill>
                  <a:srgbClr val="0070C0"/>
                </a:solidFill>
                <a:latin typeface="Monaco" pitchFamily="2" charset="77"/>
              </a:rPr>
              <a:t>tls</a:t>
            </a:r>
            <a:endParaRPr lang="en-IN" sz="1800" dirty="0">
              <a:solidFill>
                <a:srgbClr val="0070C0"/>
              </a:solidFill>
              <a:effectLst/>
              <a:latin typeface="Monaco" pitchFamily="2" charset="77"/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E31C71B-712C-D44A-9AAD-99743D777395}"/>
              </a:ext>
            </a:extLst>
          </p:cNvPr>
          <p:cNvCxnSpPr>
            <a:stCxn id="54" idx="2"/>
            <a:endCxn id="103" idx="0"/>
          </p:cNvCxnSpPr>
          <p:nvPr/>
        </p:nvCxnSpPr>
        <p:spPr>
          <a:xfrm>
            <a:off x="9131765" y="4949521"/>
            <a:ext cx="25222" cy="566164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Programmer male with solid fill">
            <a:extLst>
              <a:ext uri="{FF2B5EF4-FFF2-40B4-BE49-F238E27FC236}">
                <a16:creationId xmlns:a16="http://schemas.microsoft.com/office/drawing/2014/main" id="{9014CCD0-47E0-094E-8833-38B968D212A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969452" y="-78804"/>
            <a:ext cx="808866" cy="808866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37DEC63-2BA1-C448-8B71-BAA45528D113}"/>
              </a:ext>
            </a:extLst>
          </p:cNvPr>
          <p:cNvCxnSpPr>
            <a:stCxn id="5" idx="3"/>
            <a:endCxn id="65" idx="0"/>
          </p:cNvCxnSpPr>
          <p:nvPr/>
        </p:nvCxnSpPr>
        <p:spPr>
          <a:xfrm>
            <a:off x="9778318" y="325629"/>
            <a:ext cx="2242789" cy="1802586"/>
          </a:xfrm>
          <a:prstGeom prst="bentConnector2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8962EEF-C695-3040-819C-58955D0B2AC6}"/>
              </a:ext>
            </a:extLst>
          </p:cNvPr>
          <p:cNvSpPr/>
          <p:nvPr/>
        </p:nvSpPr>
        <p:spPr>
          <a:xfrm>
            <a:off x="7910665" y="82488"/>
            <a:ext cx="1287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800" dirty="0" err="1">
                <a:solidFill>
                  <a:srgbClr val="089252"/>
                </a:solidFill>
                <a:latin typeface="Monaco" pitchFamily="2" charset="77"/>
              </a:rPr>
              <a:t>kubectl</a:t>
            </a:r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 </a:t>
            </a:r>
          </a:p>
          <a:p>
            <a:pPr algn="ctr"/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cli</a:t>
            </a:r>
            <a:endParaRPr lang="en-IN" sz="1800" dirty="0">
              <a:solidFill>
                <a:srgbClr val="089252"/>
              </a:solidFill>
              <a:effectLst/>
              <a:latin typeface="Monaco" pitchFamily="2" charset="77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28A717A-5D2C-964C-9DD5-C07C4342C9C2}"/>
              </a:ext>
            </a:extLst>
          </p:cNvPr>
          <p:cNvSpPr/>
          <p:nvPr/>
        </p:nvSpPr>
        <p:spPr>
          <a:xfrm>
            <a:off x="9808236" y="10415"/>
            <a:ext cx="2803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Deploy Ingress k8s </a:t>
            </a:r>
          </a:p>
          <a:p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manifest</a:t>
            </a:r>
            <a:endParaRPr lang="en-IN" sz="1800" dirty="0">
              <a:solidFill>
                <a:srgbClr val="089252"/>
              </a:solidFill>
              <a:effectLst/>
              <a:latin typeface="Monaco" pitchFamily="2" charset="77"/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1B1DB41-C3CF-6C41-A1D6-CBE4103C064D}"/>
              </a:ext>
            </a:extLst>
          </p:cNvPr>
          <p:cNvCxnSpPr>
            <a:stCxn id="65" idx="1"/>
            <a:endCxn id="44" idx="0"/>
          </p:cNvCxnSpPr>
          <p:nvPr/>
        </p:nvCxnSpPr>
        <p:spPr>
          <a:xfrm rot="10800000" flipV="1">
            <a:off x="10459884" y="2633238"/>
            <a:ext cx="998053" cy="1210242"/>
          </a:xfrm>
          <a:prstGeom prst="bentConnector2">
            <a:avLst/>
          </a:prstGeom>
          <a:ln w="38100">
            <a:solidFill>
              <a:srgbClr val="08925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92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21" grpId="0" animBg="1"/>
      <p:bldP spid="45" grpId="0"/>
      <p:bldP spid="61" grpId="0"/>
      <p:bldP spid="66" grpId="0"/>
      <p:bldP spid="70" grpId="0"/>
      <p:bldP spid="73" grpId="0" animBg="1"/>
      <p:bldP spid="84" grpId="0"/>
      <p:bldP spid="55" grpId="0"/>
      <p:bldP spid="64" grpId="0"/>
      <p:bldP spid="44" grpId="0" animBg="1"/>
      <p:bldP spid="82" grpId="0"/>
      <p:bldP spid="88" grpId="0"/>
      <p:bldP spid="96" grpId="0"/>
      <p:bldP spid="104" grpId="0"/>
      <p:bldP spid="56" grpId="0"/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Classic</a:t>
            </a:r>
            <a:r>
              <a:rPr lang="en-US" sz="1400" dirty="0"/>
              <a:t>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02190" y="5719958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Classic Load Balancer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0C7611F8-600C-F745-BFD3-FE77ED86EE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9870" y="1599998"/>
            <a:ext cx="4699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Classic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6321" y="6095240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98792" y="6106942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394639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08" idx="1"/>
          </p:cNvCxnSpPr>
          <p:nvPr/>
        </p:nvCxnSpPr>
        <p:spPr>
          <a:xfrm rot="10800000" flipH="1" flipV="1">
            <a:off x="495318" y="769594"/>
            <a:ext cx="8144552" cy="1065353"/>
          </a:xfrm>
          <a:prstGeom prst="bentConnector3">
            <a:avLst>
              <a:gd name="adj1" fmla="val -280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647272" y="1545284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Classic CLB DNS URL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F76380-D038-E043-871C-AE60EFA9469F}"/>
              </a:ext>
            </a:extLst>
          </p:cNvPr>
          <p:cNvCxnSpPr>
            <a:cxnSpLocks/>
            <a:stCxn id="164" idx="2"/>
            <a:endCxn id="126" idx="0"/>
          </p:cNvCxnSpPr>
          <p:nvPr/>
        </p:nvCxnSpPr>
        <p:spPr>
          <a:xfrm>
            <a:off x="5638738" y="4998263"/>
            <a:ext cx="3353545" cy="39637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090AE28-0F10-8F45-B558-9D8F47F7EA8C}"/>
              </a:ext>
            </a:extLst>
          </p:cNvPr>
          <p:cNvCxnSpPr>
            <a:cxnSpLocks/>
            <a:stCxn id="167" idx="2"/>
            <a:endCxn id="126" idx="0"/>
          </p:cNvCxnSpPr>
          <p:nvPr/>
        </p:nvCxnSpPr>
        <p:spPr>
          <a:xfrm>
            <a:off x="7053099" y="4997306"/>
            <a:ext cx="1939184" cy="39733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022CCE-BE90-1B4A-A52F-5347CC9B891E}"/>
              </a:ext>
            </a:extLst>
          </p:cNvPr>
          <p:cNvCxnSpPr>
            <a:cxnSpLocks/>
            <a:stCxn id="178" idx="2"/>
            <a:endCxn id="126" idx="0"/>
          </p:cNvCxnSpPr>
          <p:nvPr/>
        </p:nvCxnSpPr>
        <p:spPr>
          <a:xfrm flipH="1">
            <a:off x="8992283" y="4962974"/>
            <a:ext cx="1946743" cy="431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AF6FDA5-8A9A-404B-AA05-3E302E639C39}"/>
              </a:ext>
            </a:extLst>
          </p:cNvPr>
          <p:cNvCxnSpPr>
            <a:cxnSpLocks/>
            <a:stCxn id="181" idx="2"/>
            <a:endCxn id="126" idx="0"/>
          </p:cNvCxnSpPr>
          <p:nvPr/>
        </p:nvCxnSpPr>
        <p:spPr>
          <a:xfrm flipH="1">
            <a:off x="8992283" y="4962017"/>
            <a:ext cx="3361104" cy="4326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710294"/>
            <a:ext cx="2654762" cy="74054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710294"/>
            <a:ext cx="2506509" cy="75224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3008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B050"/>
                </a:solidFill>
              </a:rPr>
              <a:t>Kubernetes Ingress Class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8309" y="169709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25271" y="1547785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971" y="125991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400298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20" y="159783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609423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173" y="169709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9191173" y="1524495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30294940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72075F-0D9C-0C4A-AF39-1CE75C7811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EAB0B2-2376-7745-9505-207CC9A9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227"/>
            <a:ext cx="12618720" cy="1188851"/>
          </a:xfrm>
        </p:spPr>
        <p:txBody>
          <a:bodyPr/>
          <a:lstStyle/>
          <a:p>
            <a:r>
              <a:rPr lang="en-US" dirty="0"/>
              <a:t>Kubernetes Ingress Class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6990A9-7F20-544E-A9CE-A536B1B1D0EE}"/>
              </a:ext>
            </a:extLst>
          </p:cNvPr>
          <p:cNvSpPr/>
          <p:nvPr/>
        </p:nvSpPr>
        <p:spPr>
          <a:xfrm>
            <a:off x="227867" y="754305"/>
            <a:ext cx="3990109" cy="16988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</a:t>
            </a:r>
            <a:r>
              <a:rPr lang="en-US" sz="3000" dirty="0">
                <a:solidFill>
                  <a:srgbClr val="FFFF00"/>
                </a:solidFill>
              </a:rPr>
              <a:t>EKS</a:t>
            </a:r>
            <a:r>
              <a:rPr lang="en-US" sz="3000" dirty="0"/>
              <a:t> ALB Ingress</a:t>
            </a:r>
          </a:p>
          <a:p>
            <a:pPr algn="ctr"/>
            <a:r>
              <a:rPr lang="en-US" sz="3000" dirty="0"/>
              <a:t>Controller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61F45D-1ACC-8045-979F-87A85747B5E5}"/>
              </a:ext>
            </a:extLst>
          </p:cNvPr>
          <p:cNvSpPr/>
          <p:nvPr/>
        </p:nvSpPr>
        <p:spPr>
          <a:xfrm>
            <a:off x="227867" y="2700637"/>
            <a:ext cx="3990109" cy="16988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NGINX</a:t>
            </a:r>
            <a:r>
              <a:rPr lang="en-US" sz="3000" dirty="0"/>
              <a:t> Ingress Controller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48D5F67-5AFC-A141-AA98-3050B748E3D3}"/>
              </a:ext>
            </a:extLst>
          </p:cNvPr>
          <p:cNvSpPr/>
          <p:nvPr/>
        </p:nvSpPr>
        <p:spPr>
          <a:xfrm>
            <a:off x="540188" y="6807629"/>
            <a:ext cx="12916393" cy="67066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More Ingress Controllers: </a:t>
            </a: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/docs/concepts/services-networking/ingress-controllers/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052FB2-33FB-9C4F-8EA7-9819D17F5D04}"/>
              </a:ext>
            </a:extLst>
          </p:cNvPr>
          <p:cNvSpPr/>
          <p:nvPr/>
        </p:nvSpPr>
        <p:spPr>
          <a:xfrm>
            <a:off x="227867" y="4765718"/>
            <a:ext cx="3990109" cy="16988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AKS</a:t>
            </a:r>
            <a:r>
              <a:rPr lang="en-US" sz="3000" dirty="0"/>
              <a:t> Application Gateway Ingress Controller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1484257-DB96-5A4F-BF65-4E879ABA6DA8}"/>
              </a:ext>
            </a:extLst>
          </p:cNvPr>
          <p:cNvSpPr/>
          <p:nvPr/>
        </p:nvSpPr>
        <p:spPr>
          <a:xfrm>
            <a:off x="4773881" y="751305"/>
            <a:ext cx="9628651" cy="3673028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If we have </a:t>
            </a:r>
            <a:r>
              <a:rPr lang="en-US" sz="3500" dirty="0">
                <a:solidFill>
                  <a:srgbClr val="FFFF00"/>
                </a:solidFill>
              </a:rPr>
              <a:t>multiple Ingress Controllers</a:t>
            </a:r>
            <a:r>
              <a:rPr lang="en-US" sz="3500" dirty="0"/>
              <a:t> running in our Kubernetes cluster, how to </a:t>
            </a:r>
            <a:r>
              <a:rPr lang="en-US" sz="3500" dirty="0">
                <a:solidFill>
                  <a:srgbClr val="FFFF00"/>
                </a:solidFill>
              </a:rPr>
              <a:t>identify</a:t>
            </a:r>
            <a:r>
              <a:rPr lang="en-US" sz="3500" dirty="0"/>
              <a:t> to which Ingress Controller our </a:t>
            </a:r>
            <a:r>
              <a:rPr lang="en-US" sz="3500" dirty="0">
                <a:solidFill>
                  <a:srgbClr val="FFFF00"/>
                </a:solidFill>
              </a:rPr>
              <a:t>Ingress Resource/Service </a:t>
            </a:r>
            <a:r>
              <a:rPr lang="en-US" sz="3500" dirty="0"/>
              <a:t>should be associated to 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9F8613-3F2A-CD48-BCA3-95173669570A}"/>
              </a:ext>
            </a:extLst>
          </p:cNvPr>
          <p:cNvSpPr/>
          <p:nvPr/>
        </p:nvSpPr>
        <p:spPr>
          <a:xfrm>
            <a:off x="6239364" y="4765718"/>
            <a:ext cx="6697684" cy="1613139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Kubernetes Object</a:t>
            </a:r>
          </a:p>
          <a:p>
            <a:pPr algn="ctr"/>
            <a:r>
              <a:rPr lang="en-US" sz="4000" dirty="0">
                <a:solidFill>
                  <a:srgbClr val="FFFF00"/>
                </a:solidFill>
              </a:rPr>
              <a:t>Kind: </a:t>
            </a:r>
            <a:r>
              <a:rPr lang="en-US" sz="4000" dirty="0" err="1">
                <a:solidFill>
                  <a:srgbClr val="FFFF00"/>
                </a:solidFill>
              </a:rPr>
              <a:t>IngressClass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55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" grpId="0" animBg="1"/>
      <p:bldP spid="11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72075F-0D9C-0C4A-AF39-1CE75C7811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EAB0B2-2376-7745-9505-207CC9A9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227"/>
            <a:ext cx="12618720" cy="1188851"/>
          </a:xfrm>
        </p:spPr>
        <p:txBody>
          <a:bodyPr/>
          <a:lstStyle/>
          <a:p>
            <a:r>
              <a:rPr lang="en-US" dirty="0"/>
              <a:t>Kubernetes Ingress Class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79E990-6912-9342-B705-659FAB3F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16" y="1658733"/>
            <a:ext cx="13217236" cy="469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450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7B32BB-3D29-9B49-A503-AF39B8AF2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7BFC26-70C6-ED4A-9143-2874C3586076}"/>
              </a:ext>
            </a:extLst>
          </p:cNvPr>
          <p:cNvSpPr/>
          <p:nvPr/>
        </p:nvSpPr>
        <p:spPr>
          <a:xfrm>
            <a:off x="385366" y="403297"/>
            <a:ext cx="4782083" cy="734765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Class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835942-50DF-5543-A743-0EBE07E283E3}"/>
              </a:ext>
            </a:extLst>
          </p:cNvPr>
          <p:cNvSpPr/>
          <p:nvPr/>
        </p:nvSpPr>
        <p:spPr>
          <a:xfrm>
            <a:off x="7947763" y="403297"/>
            <a:ext cx="4782083" cy="7347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Resource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29BDAA-63BB-5642-91AE-4695B4E21FEC}"/>
              </a:ext>
            </a:extLst>
          </p:cNvPr>
          <p:cNvCxnSpPr/>
          <p:nvPr/>
        </p:nvCxnSpPr>
        <p:spPr>
          <a:xfrm>
            <a:off x="6709559" y="600207"/>
            <a:ext cx="0" cy="7029185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6A699BA-ECB0-A44C-8D01-A50ADCFF2896}"/>
              </a:ext>
            </a:extLst>
          </p:cNvPr>
          <p:cNvSpPr/>
          <p:nvPr/>
        </p:nvSpPr>
        <p:spPr>
          <a:xfrm>
            <a:off x="155676" y="3817917"/>
            <a:ext cx="6280841" cy="3592286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If </a:t>
            </a:r>
            <a:r>
              <a:rPr lang="en-US" sz="3000" dirty="0" err="1">
                <a:solidFill>
                  <a:srgbClr val="FFFF00"/>
                </a:solidFill>
              </a:rPr>
              <a:t>IngressClass</a:t>
            </a:r>
            <a:r>
              <a:rPr lang="en-US" sz="3000" dirty="0"/>
              <a:t> is not defined as </a:t>
            </a:r>
            <a:r>
              <a:rPr lang="en-US" sz="3000" dirty="0" err="1">
                <a:solidFill>
                  <a:srgbClr val="FFFF00"/>
                </a:solidFill>
              </a:rPr>
              <a:t>is-default-class:true</a:t>
            </a:r>
            <a:r>
              <a:rPr lang="en-US" sz="3000" dirty="0"/>
              <a:t> then in Ingress Resource we need to define the </a:t>
            </a:r>
            <a:r>
              <a:rPr lang="en-US" sz="3000" dirty="0" err="1">
                <a:solidFill>
                  <a:srgbClr val="FFFF00"/>
                </a:solidFill>
              </a:rPr>
              <a:t>spec.ingressClassName</a:t>
            </a:r>
            <a:r>
              <a:rPr lang="en-US" sz="3000" dirty="0">
                <a:solidFill>
                  <a:srgbClr val="FFFF00"/>
                </a:solidFill>
              </a:rPr>
              <a:t> in </a:t>
            </a:r>
            <a:r>
              <a:rPr lang="en-US" sz="3000" dirty="0">
                <a:solidFill>
                  <a:schemeClr val="bg1"/>
                </a:solidFill>
              </a:rPr>
              <a:t>Ingress Resource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8C85B9E-2DCF-5E4E-8BBD-9E94D4CAB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7" y="1385448"/>
            <a:ext cx="6485299" cy="22602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52D1222-7E71-B748-B863-334852ED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583" y="1710047"/>
            <a:ext cx="7486455" cy="4785756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2AA9253-4B3C-3843-9950-CD6EB34CEBB8}"/>
              </a:ext>
            </a:extLst>
          </p:cNvPr>
          <p:cNvSpPr/>
          <p:nvPr/>
        </p:nvSpPr>
        <p:spPr>
          <a:xfrm>
            <a:off x="807522" y="1603169"/>
            <a:ext cx="1662546" cy="3443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FC2064F-9BEB-2C4F-99B7-6F1F5E634B10}"/>
              </a:ext>
            </a:extLst>
          </p:cNvPr>
          <p:cNvSpPr/>
          <p:nvPr/>
        </p:nvSpPr>
        <p:spPr>
          <a:xfrm>
            <a:off x="7645730" y="1933699"/>
            <a:ext cx="1662546" cy="3443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146BD93-7820-474D-8D87-8F44062018CF}"/>
              </a:ext>
            </a:extLst>
          </p:cNvPr>
          <p:cNvSpPr/>
          <p:nvPr/>
        </p:nvSpPr>
        <p:spPr>
          <a:xfrm>
            <a:off x="396053" y="2194939"/>
            <a:ext cx="3237795" cy="344384"/>
          </a:xfrm>
          <a:prstGeom prst="roundRect">
            <a:avLst/>
          </a:prstGeom>
          <a:noFill/>
          <a:ln w="38100">
            <a:solidFill>
              <a:srgbClr val="089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9CA8650-C382-A141-AC8C-0F14BEA128B4}"/>
              </a:ext>
            </a:extLst>
          </p:cNvPr>
          <p:cNvSpPr/>
          <p:nvPr/>
        </p:nvSpPr>
        <p:spPr>
          <a:xfrm>
            <a:off x="7186760" y="4651152"/>
            <a:ext cx="6683619" cy="344384"/>
          </a:xfrm>
          <a:prstGeom prst="roundRect">
            <a:avLst/>
          </a:prstGeom>
          <a:noFill/>
          <a:ln w="38100">
            <a:solidFill>
              <a:srgbClr val="089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0A61DDA5-716D-9644-9459-6514C1C5F94F}"/>
              </a:ext>
            </a:extLst>
          </p:cNvPr>
          <p:cNvCxnSpPr>
            <a:stCxn id="25" idx="3"/>
          </p:cNvCxnSpPr>
          <p:nvPr/>
        </p:nvCxnSpPr>
        <p:spPr>
          <a:xfrm>
            <a:off x="3633848" y="2367131"/>
            <a:ext cx="3552912" cy="2478001"/>
          </a:xfrm>
          <a:prstGeom prst="bentConnector3">
            <a:avLst>
              <a:gd name="adj1" fmla="val 89775"/>
            </a:avLst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89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0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B050"/>
                </a:solidFill>
              </a:rPr>
              <a:t>Kubernetes Ingress Basics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8309" y="169709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25271" y="1547785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971" y="125991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400298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20" y="159783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609423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173" y="169709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9191173" y="1524495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5310338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C56E3D-2044-3E44-9E4A-6F4BFEBAF0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978683-FD54-5A4C-BC9D-8F9116D7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40" y="50243"/>
            <a:ext cx="12618720" cy="1188851"/>
          </a:xfrm>
        </p:spPr>
        <p:txBody>
          <a:bodyPr/>
          <a:lstStyle/>
          <a:p>
            <a:r>
              <a:rPr lang="en-US" dirty="0"/>
              <a:t>Ingress Manifest – Key Items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20C065-9413-A84C-9238-5F91D209B3A4}"/>
              </a:ext>
            </a:extLst>
          </p:cNvPr>
          <p:cNvSpPr/>
          <p:nvPr/>
        </p:nvSpPr>
        <p:spPr>
          <a:xfrm>
            <a:off x="281353" y="1344489"/>
            <a:ext cx="5190645" cy="23021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Ingress Annotations</a:t>
            </a:r>
          </a:p>
          <a:p>
            <a:pPr algn="ctr"/>
            <a:r>
              <a:rPr lang="en-US" sz="2800" dirty="0"/>
              <a:t>(Load Balancer Settings)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769B1B-71AB-6E4B-9BBD-E7476C8ADBD1}"/>
              </a:ext>
            </a:extLst>
          </p:cNvPr>
          <p:cNvSpPr/>
          <p:nvPr/>
        </p:nvSpPr>
        <p:spPr>
          <a:xfrm>
            <a:off x="4937760" y="3095939"/>
            <a:ext cx="5190645" cy="23021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Ingress Spec</a:t>
            </a:r>
          </a:p>
          <a:p>
            <a:pPr algn="ctr"/>
            <a:r>
              <a:rPr lang="en-US" sz="3000" b="1" dirty="0">
                <a:solidFill>
                  <a:srgbClr val="FFFF00"/>
                </a:solidFill>
              </a:rPr>
              <a:t>Ingress Class Name</a:t>
            </a:r>
          </a:p>
          <a:p>
            <a:pPr algn="ctr"/>
            <a:r>
              <a:rPr lang="en-US" sz="3000" dirty="0"/>
              <a:t>(Which Ingress Controller to use)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BC6756-E25D-7B49-8DA0-70CBD33C1D01}"/>
              </a:ext>
            </a:extLst>
          </p:cNvPr>
          <p:cNvSpPr/>
          <p:nvPr/>
        </p:nvSpPr>
        <p:spPr>
          <a:xfrm>
            <a:off x="9056913" y="5133661"/>
            <a:ext cx="5190645" cy="230212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Ingress Spec</a:t>
            </a:r>
          </a:p>
          <a:p>
            <a:pPr algn="ctr"/>
            <a:r>
              <a:rPr lang="en-US" sz="3000" dirty="0"/>
              <a:t>(Define Ingress Routing Rules, Default Backend)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291FE2C-7797-7946-A49E-F447475C4C78}"/>
              </a:ext>
            </a:extLst>
          </p:cNvPr>
          <p:cNvSpPr/>
          <p:nvPr/>
        </p:nvSpPr>
        <p:spPr>
          <a:xfrm>
            <a:off x="152491" y="6744866"/>
            <a:ext cx="8638903" cy="809285"/>
          </a:xfrm>
          <a:prstGeom prst="roundRect">
            <a:avLst/>
          </a:prstGeom>
          <a:solidFill>
            <a:srgbClr val="D9D395"/>
          </a:solidFill>
          <a:ln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Annotations Reference: </a:t>
            </a:r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kubernetes-sigs.github.io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aws</a:t>
            </a:r>
            <a:r>
              <a:rPr lang="en-US" dirty="0">
                <a:solidFill>
                  <a:schemeClr val="tx1"/>
                </a:solidFill>
              </a:rPr>
              <a:t>-load-balancer-controller/v2.3/guide/ingress/annotations/#annotations</a:t>
            </a:r>
          </a:p>
        </p:txBody>
      </p:sp>
    </p:spTree>
    <p:extLst>
      <p:ext uri="{BB962C8B-B14F-4D97-AF65-F5344CB8AC3E}">
        <p14:creationId xmlns:p14="http://schemas.microsoft.com/office/powerpoint/2010/main" val="133851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7C4F9A-1599-234E-B21F-E6F4717EB8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948580-0E23-6847-82E8-9B545482E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Ingress Basic Demos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D3FEE64-8391-C342-B23D-B4721D962BCA}"/>
              </a:ext>
            </a:extLst>
          </p:cNvPr>
          <p:cNvSpPr/>
          <p:nvPr/>
        </p:nvSpPr>
        <p:spPr>
          <a:xfrm>
            <a:off x="601249" y="3382027"/>
            <a:ext cx="6225436" cy="3507288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Ingress Service with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Default Backend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724232-9C65-1A44-BE67-6CEBC0E5345E}"/>
              </a:ext>
            </a:extLst>
          </p:cNvPr>
          <p:cNvSpPr/>
          <p:nvPr/>
        </p:nvSpPr>
        <p:spPr>
          <a:xfrm>
            <a:off x="7703507" y="3382027"/>
            <a:ext cx="6225436" cy="3507288"/>
          </a:xfrm>
          <a:prstGeom prst="ellipse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Ingress Service with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Ingress Rules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764C728-23B4-5A43-B263-BC218070197E}"/>
              </a:ext>
            </a:extLst>
          </p:cNvPr>
          <p:cNvSpPr/>
          <p:nvPr/>
        </p:nvSpPr>
        <p:spPr>
          <a:xfrm>
            <a:off x="2535268" y="1898247"/>
            <a:ext cx="2357398" cy="1114817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Demo-1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3D328DD-3BAD-1E4C-B3B2-C81CEB209CCE}"/>
              </a:ext>
            </a:extLst>
          </p:cNvPr>
          <p:cNvSpPr/>
          <p:nvPr/>
        </p:nvSpPr>
        <p:spPr>
          <a:xfrm>
            <a:off x="9637526" y="1898247"/>
            <a:ext cx="2357398" cy="1114817"/>
          </a:xfrm>
          <a:prstGeom prst="ellipse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Demo-2</a:t>
            </a:r>
          </a:p>
        </p:txBody>
      </p:sp>
    </p:spTree>
    <p:extLst>
      <p:ext uri="{BB962C8B-B14F-4D97-AF65-F5344CB8AC3E}">
        <p14:creationId xmlns:p14="http://schemas.microsoft.com/office/powerpoint/2010/main" val="48061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00017" y="2538237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067880" y="5164799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57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8142593" y="2526409"/>
            <a:ext cx="1459081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Default Backend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http://ALB-DNS-URL/app1/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stCxn id="147" idx="2"/>
            <a:endCxn id="237" idx="0"/>
          </p:cNvCxnSpPr>
          <p:nvPr/>
        </p:nvCxnSpPr>
        <p:spPr>
          <a:xfrm>
            <a:off x="8861752" y="2362264"/>
            <a:ext cx="10382" cy="16414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4608275" y="3852508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NGINX App1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1"/>
          </p:cNvCxnSpPr>
          <p:nvPr/>
        </p:nvCxnSpPr>
        <p:spPr>
          <a:xfrm>
            <a:off x="8969655" y="4168163"/>
            <a:ext cx="2194949" cy="76088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</p:cNvCxnSpPr>
          <p:nvPr/>
        </p:nvCxnSpPr>
        <p:spPr>
          <a:xfrm flipH="1">
            <a:off x="8855185" y="2842064"/>
            <a:ext cx="16949" cy="1043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77EB68-48D5-6D48-8909-EA3BDE6C7C47}"/>
              </a:ext>
            </a:extLst>
          </p:cNvPr>
          <p:cNvSpPr/>
          <p:nvPr/>
        </p:nvSpPr>
        <p:spPr>
          <a:xfrm>
            <a:off x="260525" y="4347028"/>
            <a:ext cx="2196922" cy="950392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</a:t>
            </a:r>
          </a:p>
          <a:p>
            <a:pPr algn="ctr"/>
            <a:r>
              <a:rPr lang="en-US" dirty="0"/>
              <a:t>Backend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6AA9AF-1EF9-1145-9539-B1AE8A609A7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6369" y="5547747"/>
            <a:ext cx="4429099" cy="193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8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49" grpId="0" animBg="1"/>
      <p:bldP spid="150" grpId="0" animBg="1"/>
      <p:bldP spid="152" grpId="0"/>
      <p:bldP spid="153" grpId="0"/>
      <p:bldP spid="226" grpId="0"/>
      <p:bldP spid="237" grpId="0" animBg="1"/>
      <p:bldP spid="16" grpId="0" animBg="1"/>
      <p:bldP spid="17" grpId="0"/>
      <p:bldP spid="244" grpId="0"/>
      <p:bldP spid="265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70624" y="2483569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067880" y="5164799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57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8267931" y="2526409"/>
            <a:ext cx="1181393" cy="315655"/>
          </a:xfrm>
          <a:prstGeom prst="rect">
            <a:avLst/>
          </a:prstGeom>
          <a:solidFill>
            <a:srgbClr val="224C8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http://ALB-DNS-URL/app1/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stCxn id="147" idx="2"/>
            <a:endCxn id="237" idx="0"/>
          </p:cNvCxnSpPr>
          <p:nvPr/>
        </p:nvCxnSpPr>
        <p:spPr>
          <a:xfrm flipH="1">
            <a:off x="8858628" y="2362264"/>
            <a:ext cx="3124" cy="16414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4608275" y="3852508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NGINX App1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1"/>
          </p:cNvCxnSpPr>
          <p:nvPr/>
        </p:nvCxnSpPr>
        <p:spPr>
          <a:xfrm>
            <a:off x="8969655" y="4168163"/>
            <a:ext cx="2194949" cy="76088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</p:cNvCxnSpPr>
          <p:nvPr/>
        </p:nvCxnSpPr>
        <p:spPr>
          <a:xfrm flipH="1">
            <a:off x="8855185" y="2842064"/>
            <a:ext cx="3443" cy="1043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52E76481-A557-4648-B1B1-36AC1621B7C4}"/>
              </a:ext>
            </a:extLst>
          </p:cNvPr>
          <p:cNvSpPr/>
          <p:nvPr/>
        </p:nvSpPr>
        <p:spPr>
          <a:xfrm>
            <a:off x="127331" y="4144477"/>
            <a:ext cx="2196922" cy="950392"/>
          </a:xfrm>
          <a:prstGeom prst="ellipse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Rules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49DD4-758F-7A44-8336-6CE74F2B325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237" y="5211332"/>
            <a:ext cx="4658519" cy="241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2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animBg="1"/>
      <p:bldP spid="6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08A7E-72EE-BD48-A4D7-ACC9721CEE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C641AF-CD2B-AD4C-B1B7-3DAA971A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1524" y="1192427"/>
            <a:ext cx="4512622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How AWS Load Balancer controller works?</a:t>
            </a:r>
            <a:br>
              <a:rPr lang="en-IN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F48DD-76D0-C440-8465-806C894AF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9" y="58188"/>
            <a:ext cx="9650062" cy="713538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240691-ECA5-FF49-AA49-1575903CC12B}"/>
              </a:ext>
            </a:extLst>
          </p:cNvPr>
          <p:cNvSpPr/>
          <p:nvPr/>
        </p:nvSpPr>
        <p:spPr>
          <a:xfrm>
            <a:off x="1068779" y="7254837"/>
            <a:ext cx="11970330" cy="388842"/>
          </a:xfrm>
          <a:prstGeom prst="roundRect">
            <a:avLst/>
          </a:prstGeom>
          <a:solidFill>
            <a:srgbClr val="D9D395"/>
          </a:solidFill>
          <a:ln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Reference: </a:t>
            </a:r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kubernetes-sigs.github.io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aws</a:t>
            </a:r>
            <a:r>
              <a:rPr lang="en-US" dirty="0">
                <a:solidFill>
                  <a:schemeClr val="tx1"/>
                </a:solidFill>
              </a:rPr>
              <a:t>-load-balancer-controller/v2.3/how-it-works/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25ACCEF-852E-CD48-9193-04EA488A83AE}"/>
              </a:ext>
            </a:extLst>
          </p:cNvPr>
          <p:cNvSpPr/>
          <p:nvPr/>
        </p:nvSpPr>
        <p:spPr>
          <a:xfrm>
            <a:off x="10129655" y="4914133"/>
            <a:ext cx="4180114" cy="55814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Traffic Mode: Instance, IP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A664C4-7167-2C40-88BD-F72EF55B980C}"/>
              </a:ext>
            </a:extLst>
          </p:cNvPr>
          <p:cNvSpPr/>
          <p:nvPr/>
        </p:nvSpPr>
        <p:spPr>
          <a:xfrm>
            <a:off x="10141532" y="3699491"/>
            <a:ext cx="4180114" cy="55814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Context Path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1DDA89B-1C45-614F-B462-5DC7BB65CC73}"/>
              </a:ext>
            </a:extLst>
          </p:cNvPr>
          <p:cNvSpPr/>
          <p:nvPr/>
        </p:nvSpPr>
        <p:spPr>
          <a:xfrm>
            <a:off x="10129655" y="2472768"/>
            <a:ext cx="4180114" cy="55814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Three Apps: A, B, 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38CE21-CD0B-2641-8C95-47B6BE9A0031}"/>
              </a:ext>
            </a:extLst>
          </p:cNvPr>
          <p:cNvSpPr/>
          <p:nvPr/>
        </p:nvSpPr>
        <p:spPr>
          <a:xfrm>
            <a:off x="10141532" y="3092170"/>
            <a:ext cx="4180114" cy="55814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Worker Nodes, 3 Pods per App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119DEE-8917-944A-8423-1CE812D668EE}"/>
              </a:ext>
            </a:extLst>
          </p:cNvPr>
          <p:cNvSpPr/>
          <p:nvPr/>
        </p:nvSpPr>
        <p:spPr>
          <a:xfrm>
            <a:off x="10141532" y="4306812"/>
            <a:ext cx="4180114" cy="55814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Port Service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82CF05C-903F-8A4A-865A-6E826DCD2450}"/>
              </a:ext>
            </a:extLst>
          </p:cNvPr>
          <p:cNvSpPr/>
          <p:nvPr/>
        </p:nvSpPr>
        <p:spPr>
          <a:xfrm>
            <a:off x="10141532" y="5533535"/>
            <a:ext cx="4180114" cy="70101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Ingress Controller watch for Events from k8s API Server</a:t>
            </a:r>
          </a:p>
        </p:txBody>
      </p:sp>
    </p:spTree>
    <p:extLst>
      <p:ext uri="{BB962C8B-B14F-4D97-AF65-F5344CB8AC3E}">
        <p14:creationId xmlns:p14="http://schemas.microsoft.com/office/powerpoint/2010/main" val="65693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Network</a:t>
            </a:r>
            <a:r>
              <a:rPr lang="en-US" sz="1400" dirty="0"/>
              <a:t>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02190" y="5719958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Network 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637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095240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06942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394639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</p:cNvCxnSpPr>
          <p:nvPr/>
        </p:nvCxnSpPr>
        <p:spPr>
          <a:xfrm rot="10800000" flipH="1" flipV="1">
            <a:off x="495318" y="769594"/>
            <a:ext cx="8144552" cy="1065353"/>
          </a:xfrm>
          <a:prstGeom prst="bentConnector3">
            <a:avLst>
              <a:gd name="adj1" fmla="val -280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647272" y="1545284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NLB DNS URL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F76380-D038-E043-871C-AE60EFA9469F}"/>
              </a:ext>
            </a:extLst>
          </p:cNvPr>
          <p:cNvCxnSpPr>
            <a:cxnSpLocks/>
            <a:stCxn id="164" idx="2"/>
            <a:endCxn id="126" idx="0"/>
          </p:cNvCxnSpPr>
          <p:nvPr/>
        </p:nvCxnSpPr>
        <p:spPr>
          <a:xfrm>
            <a:off x="5638738" y="4998263"/>
            <a:ext cx="3353545" cy="39637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090AE28-0F10-8F45-B558-9D8F47F7EA8C}"/>
              </a:ext>
            </a:extLst>
          </p:cNvPr>
          <p:cNvCxnSpPr>
            <a:cxnSpLocks/>
            <a:stCxn id="167" idx="2"/>
            <a:endCxn id="126" idx="0"/>
          </p:cNvCxnSpPr>
          <p:nvPr/>
        </p:nvCxnSpPr>
        <p:spPr>
          <a:xfrm>
            <a:off x="7053099" y="4997306"/>
            <a:ext cx="1939184" cy="39733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022CCE-BE90-1B4A-A52F-5347CC9B891E}"/>
              </a:ext>
            </a:extLst>
          </p:cNvPr>
          <p:cNvCxnSpPr>
            <a:cxnSpLocks/>
            <a:stCxn id="178" idx="2"/>
            <a:endCxn id="126" idx="0"/>
          </p:cNvCxnSpPr>
          <p:nvPr/>
        </p:nvCxnSpPr>
        <p:spPr>
          <a:xfrm flipH="1">
            <a:off x="8992283" y="4962974"/>
            <a:ext cx="1946743" cy="431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AF6FDA5-8A9A-404B-AA05-3E302E639C39}"/>
              </a:ext>
            </a:extLst>
          </p:cNvPr>
          <p:cNvCxnSpPr>
            <a:cxnSpLocks/>
            <a:stCxn id="181" idx="2"/>
            <a:endCxn id="126" idx="0"/>
          </p:cNvCxnSpPr>
          <p:nvPr/>
        </p:nvCxnSpPr>
        <p:spPr>
          <a:xfrm flipH="1">
            <a:off x="8992283" y="4962017"/>
            <a:ext cx="3361104" cy="4326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710294"/>
            <a:ext cx="2654762" cy="74054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710294"/>
            <a:ext cx="2506509" cy="75224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Graphic 105">
            <a:extLst>
              <a:ext uri="{FF2B5EF4-FFF2-40B4-BE49-F238E27FC236}">
                <a16:creationId xmlns:a16="http://schemas.microsoft.com/office/drawing/2014/main" id="{9FBB240E-4DE2-624A-9FEF-5AE83A9F8D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7504" y="1581956"/>
            <a:ext cx="46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884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Context Path based Routing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8309" y="169709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25271" y="1547785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971" y="125991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400298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20" y="159783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609423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173" y="169709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9191173" y="1524495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35533633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33080" y="4466421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Context Path based Routing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89252"/>
                </a:solidFill>
              </a:rPr>
              <a:t>http://ALB-DNS-URL/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A0DA5B52-44D7-A24E-9A46-FEF9126629B3}"/>
              </a:ext>
            </a:extLst>
          </p:cNvPr>
          <p:cNvSpPr txBox="1"/>
          <p:nvPr/>
        </p:nvSpPr>
        <p:spPr>
          <a:xfrm>
            <a:off x="192270" y="1880153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http://ALB-DNS-URL/app1/</a:t>
            </a:r>
            <a:r>
              <a:rPr lang="en-US" sz="1600" dirty="0" err="1">
                <a:solidFill>
                  <a:srgbClr val="00B0F0"/>
                </a:solidFill>
              </a:rPr>
              <a:t>index.html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B4ED72B-A1BA-0547-BB2A-0B2E4F35151A}"/>
              </a:ext>
            </a:extLst>
          </p:cNvPr>
          <p:cNvSpPr txBox="1"/>
          <p:nvPr/>
        </p:nvSpPr>
        <p:spPr>
          <a:xfrm>
            <a:off x="191762" y="2165538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</a:rPr>
              <a:t>http://ALB-DNS-URL/app2/</a:t>
            </a:r>
            <a:r>
              <a:rPr lang="en-US" sz="1600" dirty="0" err="1">
                <a:solidFill>
                  <a:srgbClr val="FFC000"/>
                </a:solidFill>
              </a:rPr>
              <a:t>index.html</a:t>
            </a:r>
            <a:endParaRPr lang="en-US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43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244" grpId="0"/>
      <p:bldP spid="85" grpId="0" animBg="1"/>
      <p:bldP spid="87" grpId="0" animBg="1"/>
      <p:bldP spid="89" grpId="0" animBg="1"/>
      <p:bldP spid="90" grpId="0" animBg="1"/>
      <p:bldP spid="91" grpId="0" animBg="1"/>
      <p:bldP spid="92" grpId="0"/>
      <p:bldP spid="93" grpId="0"/>
      <p:bldP spid="102" grpId="0"/>
      <p:bldP spid="130" grpId="0" animBg="1"/>
      <p:bldP spid="131" grpId="0" animBg="1"/>
      <p:bldP spid="132" grpId="0" animBg="1"/>
      <p:bldP spid="133" grpId="0"/>
      <p:bldP spid="134" grpId="0"/>
      <p:bldP spid="143" grpId="0"/>
      <p:bldP spid="144" grpId="0" animBg="1"/>
      <p:bldP spid="145" grpId="0" animBg="1"/>
      <p:bldP spid="159" grpId="0"/>
      <p:bldP spid="160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ALB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629524" y="1248832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8" y="1384300"/>
            <a:ext cx="9979672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635" y="1413863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216319" y="4683683"/>
            <a:ext cx="1784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Application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stCxn id="37" idx="3"/>
            <a:endCxn id="66" idx="1"/>
          </p:cNvCxnSpPr>
          <p:nvPr/>
        </p:nvCxnSpPr>
        <p:spPr>
          <a:xfrm flipV="1">
            <a:off x="1173235" y="4175529"/>
            <a:ext cx="1468929" cy="1505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324369" y="449622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302250" y="6861165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7243" y="1414295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06068" y="1276322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66" idx="3"/>
            <a:endCxn id="68" idx="1"/>
          </p:cNvCxnSpPr>
          <p:nvPr/>
        </p:nvCxnSpPr>
        <p:spPr>
          <a:xfrm>
            <a:off x="3615023" y="4175529"/>
            <a:ext cx="2022526" cy="817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>
            <a:extLst>
              <a:ext uri="{FF2B5EF4-FFF2-40B4-BE49-F238E27FC236}">
                <a16:creationId xmlns:a16="http://schemas.microsoft.com/office/drawing/2014/main" id="{A33795B3-371D-B84F-A681-C03E7F374C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42164" y="3689099"/>
            <a:ext cx="972859" cy="972859"/>
          </a:xfrm>
          <a:prstGeom prst="rect">
            <a:avLst/>
          </a:prstGeom>
        </p:spPr>
      </p:pic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36303" y="5767492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0665" y="5797367"/>
            <a:ext cx="914400" cy="914400"/>
          </a:xfrm>
          <a:prstGeom prst="rect">
            <a:avLst/>
          </a:prstGeom>
        </p:spPr>
      </p:pic>
      <p:pic>
        <p:nvPicPr>
          <p:cNvPr id="37" name="Graphic 36" descr="Users with solid fill">
            <a:extLst>
              <a:ext uri="{FF2B5EF4-FFF2-40B4-BE49-F238E27FC236}">
                <a16:creationId xmlns:a16="http://schemas.microsoft.com/office/drawing/2014/main" id="{84CC1F70-FDAD-7245-889D-ED51BA43BC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8835" y="3733379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-1489" y="6743086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234891" y="6702924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api</a:t>
            </a:r>
            <a:r>
              <a:rPr lang="en-US" sz="1800" dirty="0"/>
              <a:t> </a:t>
            </a:r>
          </a:p>
          <a:p>
            <a:r>
              <a:rPr lang="en-US" sz="1800" dirty="0"/>
              <a:t>server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3FA90AF-93BE-2D4B-AD49-503CE6B01A7A}"/>
              </a:ext>
            </a:extLst>
          </p:cNvPr>
          <p:cNvCxnSpPr>
            <a:cxnSpLocks/>
            <a:stCxn id="35" idx="3"/>
            <a:endCxn id="81" idx="1"/>
          </p:cNvCxnSpPr>
          <p:nvPr/>
        </p:nvCxnSpPr>
        <p:spPr>
          <a:xfrm flipV="1">
            <a:off x="1265065" y="6247743"/>
            <a:ext cx="2871238" cy="682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182029" y="6247743"/>
            <a:ext cx="283950" cy="6824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8" y="2925367"/>
            <a:ext cx="6752314" cy="2398763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43" grpId="0" animBg="1"/>
      <p:bldP spid="50" grpId="0"/>
      <p:bldP spid="51" grpId="0" animBg="1"/>
      <p:bldP spid="60" grpId="0"/>
      <p:bldP spid="73" grpId="0" animBg="1"/>
      <p:bldP spid="75" grpId="0" animBg="1"/>
      <p:bldP spid="82" grpId="0"/>
      <p:bldP spid="85" grpId="0"/>
      <p:bldP spid="9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SSL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8309" y="169709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25271" y="1547785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971" y="125991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400298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20" y="159783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609423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173" y="169709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9191173" y="1524495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260781503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D988A1-9F9C-CE45-9CE7-6D1826742C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A69B8B-D3CC-7D48-A256-5C7AC73A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073" y="50243"/>
            <a:ext cx="12618720" cy="1188851"/>
          </a:xfrm>
        </p:spPr>
        <p:txBody>
          <a:bodyPr/>
          <a:lstStyle/>
          <a:p>
            <a:r>
              <a:rPr lang="en-US" dirty="0"/>
              <a:t>ALB Ingress SSL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B89E0A-0911-B84B-84F8-0F0ABFF6833B}"/>
              </a:ext>
            </a:extLst>
          </p:cNvPr>
          <p:cNvSpPr/>
          <p:nvPr/>
        </p:nvSpPr>
        <p:spPr>
          <a:xfrm>
            <a:off x="98853" y="958123"/>
            <a:ext cx="5466629" cy="175219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Task-1: </a:t>
            </a:r>
            <a:r>
              <a:rPr lang="en-US" sz="3000" dirty="0"/>
              <a:t>Register AWS Route53 DNS Domain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9CC59F-7E2C-2942-A518-F256FD07679E}"/>
              </a:ext>
            </a:extLst>
          </p:cNvPr>
          <p:cNvSpPr/>
          <p:nvPr/>
        </p:nvSpPr>
        <p:spPr>
          <a:xfrm>
            <a:off x="2531140" y="2641801"/>
            <a:ext cx="5466629" cy="1752193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Task-2: </a:t>
            </a:r>
            <a:r>
              <a:rPr lang="en-US" sz="3000" dirty="0"/>
              <a:t>Create SSL Certificate in AWS Certificate Manager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15DFA1-E8CA-B242-BF30-62CF49CA9717}"/>
              </a:ext>
            </a:extLst>
          </p:cNvPr>
          <p:cNvSpPr/>
          <p:nvPr/>
        </p:nvSpPr>
        <p:spPr>
          <a:xfrm>
            <a:off x="5132171" y="4349665"/>
            <a:ext cx="5466629" cy="1752193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Task-3: </a:t>
            </a:r>
            <a:r>
              <a:rPr lang="en-US" sz="3000" dirty="0"/>
              <a:t>Update SSL Annotations in 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7C7325A-8BB6-2D40-97D7-09996F20ECA5}"/>
              </a:ext>
            </a:extLst>
          </p:cNvPr>
          <p:cNvSpPr/>
          <p:nvPr/>
        </p:nvSpPr>
        <p:spPr>
          <a:xfrm>
            <a:off x="10464283" y="1461658"/>
            <a:ext cx="3693008" cy="1896913"/>
          </a:xfrm>
          <a:prstGeom prst="roundRect">
            <a:avLst>
              <a:gd name="adj" fmla="val 12107"/>
            </a:avLst>
          </a:prstGeom>
          <a:solidFill>
            <a:schemeClr val="bg1">
              <a:lumMod val="85000"/>
            </a:schemeClr>
          </a:solidFill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F0EFEA-4BD3-EB4B-B9B8-7BBC424F94D3}"/>
              </a:ext>
            </a:extLst>
          </p:cNvPr>
          <p:cNvSpPr txBox="1"/>
          <p:nvPr/>
        </p:nvSpPr>
        <p:spPr>
          <a:xfrm>
            <a:off x="11945437" y="2545420"/>
            <a:ext cx="2301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AWS </a:t>
            </a:r>
          </a:p>
          <a:p>
            <a:pPr algn="ctr"/>
            <a:r>
              <a:rPr lang="en-US" sz="1800" dirty="0"/>
              <a:t>Certificate Manager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1B76934-9060-CA4C-8E07-0A7A5FBEC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40789" y="1834220"/>
            <a:ext cx="711200" cy="711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0DA8A0-A868-764E-9AAC-90AE1CAD939B}"/>
              </a:ext>
            </a:extLst>
          </p:cNvPr>
          <p:cNvSpPr txBox="1"/>
          <p:nvPr/>
        </p:nvSpPr>
        <p:spPr>
          <a:xfrm>
            <a:off x="10430057" y="2545420"/>
            <a:ext cx="151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AWS </a:t>
            </a:r>
          </a:p>
          <a:p>
            <a:pPr algn="ctr"/>
            <a:r>
              <a:rPr lang="en-US" sz="1800" dirty="0"/>
              <a:t>Route 53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90E6D2E-884A-2F4E-ADDF-8C2705126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2147" y="1834220"/>
            <a:ext cx="711200" cy="7112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F7DD64B-FBFE-A542-85FD-8C3B1F5ECDDE}"/>
              </a:ext>
            </a:extLst>
          </p:cNvPr>
          <p:cNvSpPr/>
          <p:nvPr/>
        </p:nvSpPr>
        <p:spPr>
          <a:xfrm>
            <a:off x="8713602" y="5891845"/>
            <a:ext cx="5466629" cy="17521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Task-4: </a:t>
            </a:r>
            <a:r>
              <a:rPr lang="en-US" sz="3000" dirty="0"/>
              <a:t>Deploy k8s manifests and Test</a:t>
            </a:r>
          </a:p>
        </p:txBody>
      </p:sp>
    </p:spTree>
    <p:extLst>
      <p:ext uri="{BB962C8B-B14F-4D97-AF65-F5344CB8AC3E}">
        <p14:creationId xmlns:p14="http://schemas.microsoft.com/office/powerpoint/2010/main" val="390525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 animBg="1"/>
      <p:bldP spid="13" grpId="0"/>
      <p:bldP spid="15" grpId="0"/>
      <p:bldP spid="1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SSL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13169" y="2106240"/>
            <a:ext cx="3389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89252"/>
                </a:solidFill>
              </a:rPr>
              <a:t>HTTP URLS</a:t>
            </a:r>
          </a:p>
          <a:p>
            <a:r>
              <a:rPr lang="en-US" sz="1200" dirty="0">
                <a:solidFill>
                  <a:srgbClr val="089252"/>
                </a:solidFill>
              </a:rPr>
              <a:t>http://</a:t>
            </a:r>
            <a:r>
              <a:rPr lang="en-US" sz="1200" dirty="0" err="1">
                <a:solidFill>
                  <a:srgbClr val="089252"/>
                </a:solidFill>
              </a:rPr>
              <a:t>ssldemo.stacksimplify.com</a:t>
            </a:r>
            <a:r>
              <a:rPr lang="en-US" sz="1200" dirty="0">
                <a:solidFill>
                  <a:srgbClr val="089252"/>
                </a:solidFill>
              </a:rPr>
              <a:t>/</a:t>
            </a:r>
            <a:br>
              <a:rPr lang="en-US" sz="1200" dirty="0">
                <a:solidFill>
                  <a:srgbClr val="089252"/>
                </a:solidFill>
              </a:rPr>
            </a:br>
            <a:r>
              <a:rPr lang="en-US" sz="1200" dirty="0">
                <a:solidFill>
                  <a:srgbClr val="089252"/>
                </a:solidFill>
              </a:rPr>
              <a:t>http://</a:t>
            </a:r>
            <a:r>
              <a:rPr lang="en-US" sz="1200" dirty="0" err="1">
                <a:solidFill>
                  <a:srgbClr val="089252"/>
                </a:solidFill>
              </a:rPr>
              <a:t>ssldemo</a:t>
            </a:r>
            <a:r>
              <a:rPr lang="en-US" sz="1200" dirty="0">
                <a:solidFill>
                  <a:srgbClr val="089252"/>
                </a:solidFill>
              </a:rPr>
              <a:t>. </a:t>
            </a:r>
            <a:r>
              <a:rPr lang="en-US" sz="1200" dirty="0" err="1">
                <a:solidFill>
                  <a:srgbClr val="089252"/>
                </a:solidFill>
              </a:rPr>
              <a:t>stacksimplify.com</a:t>
            </a:r>
            <a:r>
              <a:rPr lang="en-US" sz="1200" dirty="0">
                <a:solidFill>
                  <a:srgbClr val="089252"/>
                </a:solidFill>
              </a:rPr>
              <a:t>/app1/</a:t>
            </a:r>
            <a:r>
              <a:rPr lang="en-US" sz="1200" dirty="0" err="1">
                <a:solidFill>
                  <a:srgbClr val="089252"/>
                </a:solidFill>
              </a:rPr>
              <a:t>index.html</a:t>
            </a:r>
            <a:br>
              <a:rPr lang="en-US" sz="1200" dirty="0">
                <a:solidFill>
                  <a:srgbClr val="089252"/>
                </a:solidFill>
              </a:rPr>
            </a:br>
            <a:r>
              <a:rPr lang="en-US" sz="1200" dirty="0">
                <a:solidFill>
                  <a:srgbClr val="089252"/>
                </a:solidFill>
              </a:rPr>
              <a:t>http://</a:t>
            </a:r>
            <a:r>
              <a:rPr lang="en-US" sz="1200" dirty="0" err="1">
                <a:solidFill>
                  <a:srgbClr val="089252"/>
                </a:solidFill>
              </a:rPr>
              <a:t>ssldemo</a:t>
            </a:r>
            <a:r>
              <a:rPr lang="en-US" sz="1200" dirty="0">
                <a:solidFill>
                  <a:srgbClr val="089252"/>
                </a:solidFill>
              </a:rPr>
              <a:t>. </a:t>
            </a:r>
            <a:r>
              <a:rPr lang="en-US" sz="1200" dirty="0" err="1">
                <a:solidFill>
                  <a:srgbClr val="089252"/>
                </a:solidFill>
              </a:rPr>
              <a:t>stacksimplify.com</a:t>
            </a:r>
            <a:r>
              <a:rPr lang="en-US" sz="1200" dirty="0">
                <a:solidFill>
                  <a:srgbClr val="089252"/>
                </a:solidFill>
              </a:rPr>
              <a:t>/app2/</a:t>
            </a:r>
            <a:r>
              <a:rPr lang="en-US" sz="1200" dirty="0" err="1">
                <a:solidFill>
                  <a:srgbClr val="089252"/>
                </a:solidFill>
              </a:rPr>
              <a:t>index.html</a:t>
            </a:r>
            <a:endParaRPr lang="en-US" sz="1200" dirty="0">
              <a:solidFill>
                <a:srgbClr val="089252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-10570" y="3265870"/>
            <a:ext cx="3431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C0000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ssldemo.stacksimplify.com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</a:t>
            </a:r>
            <a:r>
              <a:rPr lang="en-US" sz="1200" dirty="0">
                <a:solidFill>
                  <a:srgbClr val="C00000"/>
                </a:solidFill>
              </a:rPr>
              <a:t>. </a:t>
            </a:r>
            <a:r>
              <a:rPr lang="en-US" sz="1200" dirty="0" err="1">
                <a:solidFill>
                  <a:srgbClr val="C00000"/>
                </a:solidFill>
              </a:rPr>
              <a:t>stacksimplify.com</a:t>
            </a:r>
            <a:r>
              <a:rPr lang="en-US" sz="1200" dirty="0">
                <a:solidFill>
                  <a:srgbClr val="C00000"/>
                </a:solidFill>
              </a:rPr>
              <a:t>/app1/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</a:t>
            </a:r>
            <a:r>
              <a:rPr lang="en-US" sz="1200" dirty="0">
                <a:solidFill>
                  <a:srgbClr val="C00000"/>
                </a:solidFill>
              </a:rPr>
              <a:t>. </a:t>
            </a:r>
            <a:r>
              <a:rPr lang="en-US" sz="1200" dirty="0" err="1">
                <a:solidFill>
                  <a:srgbClr val="C00000"/>
                </a:solidFill>
              </a:rPr>
              <a:t>stacksimplify.com</a:t>
            </a:r>
            <a:r>
              <a:rPr lang="en-US" sz="1200" dirty="0">
                <a:solidFill>
                  <a:srgbClr val="C00000"/>
                </a:solidFill>
              </a:rPr>
              <a:t>/app2/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31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162" grpId="0" animBg="1"/>
      <p:bldP spid="163" grpId="0"/>
      <p:bldP spid="165" grpId="0"/>
      <p:bldP spid="167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1BC5DD-C5D4-0A41-932B-9C770DC2FD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9B8D18-6921-EF47-8C0F-41004C0DD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 Domain using AWS Route53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D4E845-84A4-5241-B5D2-585C65B60A10}"/>
              </a:ext>
            </a:extLst>
          </p:cNvPr>
          <p:cNvSpPr/>
          <p:nvPr/>
        </p:nvSpPr>
        <p:spPr>
          <a:xfrm>
            <a:off x="296561" y="1643448"/>
            <a:ext cx="7166919" cy="2751437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>
                <a:solidFill>
                  <a:srgbClr val="FFFF00"/>
                </a:solidFill>
              </a:rPr>
              <a:t>stacksimplify.com</a:t>
            </a:r>
            <a:r>
              <a:rPr lang="en-US" sz="3000" dirty="0">
                <a:solidFill>
                  <a:srgbClr val="FFFF00"/>
                </a:solidFill>
              </a:rPr>
              <a:t> </a:t>
            </a:r>
            <a:r>
              <a:rPr lang="en-US" sz="3000" dirty="0"/>
              <a:t>is already a registered domain used for our websites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CECB0F7-C412-D446-A8A2-CC841D41BD78}"/>
              </a:ext>
            </a:extLst>
          </p:cNvPr>
          <p:cNvSpPr/>
          <p:nvPr/>
        </p:nvSpPr>
        <p:spPr>
          <a:xfrm>
            <a:off x="6993923" y="4242486"/>
            <a:ext cx="7166919" cy="27514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are going to use Domain named </a:t>
            </a:r>
            <a:r>
              <a:rPr lang="en-US" sz="3000" dirty="0" err="1">
                <a:solidFill>
                  <a:srgbClr val="FFFF00"/>
                </a:solidFill>
              </a:rPr>
              <a:t>kubeoncloud.com</a:t>
            </a:r>
            <a:r>
              <a:rPr lang="en-US" sz="3000" dirty="0">
                <a:solidFill>
                  <a:srgbClr val="FFFF00"/>
                </a:solidFill>
              </a:rPr>
              <a:t> </a:t>
            </a:r>
            <a:r>
              <a:rPr lang="en-US" sz="3000" dirty="0"/>
              <a:t>to register a new domain using AWS Route53</a:t>
            </a:r>
          </a:p>
        </p:txBody>
      </p:sp>
    </p:spTree>
    <p:extLst>
      <p:ext uri="{BB962C8B-B14F-4D97-AF65-F5344CB8AC3E}">
        <p14:creationId xmlns:p14="http://schemas.microsoft.com/office/powerpoint/2010/main" val="303673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SSL Redirect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8309" y="169709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25271" y="1547785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971" y="125991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400298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20" y="159783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609423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173" y="169709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9191173" y="1524495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12589644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SSL Redirect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704490" y="1612643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HTTP  </a:t>
            </a:r>
            <a:r>
              <a:rPr lang="en-US" sz="1200" b="1" dirty="0">
                <a:solidFill>
                  <a:srgbClr val="C0000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3354" y="2293504"/>
            <a:ext cx="3449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C0000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ssldemo.stacksimplify.com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</a:t>
            </a:r>
            <a:r>
              <a:rPr lang="en-US" sz="1200" dirty="0">
                <a:solidFill>
                  <a:srgbClr val="C00000"/>
                </a:solidFill>
              </a:rPr>
              <a:t>. </a:t>
            </a:r>
            <a:r>
              <a:rPr lang="en-US" sz="1200" dirty="0" err="1">
                <a:solidFill>
                  <a:srgbClr val="C00000"/>
                </a:solidFill>
              </a:rPr>
              <a:t>stacksimplify.com</a:t>
            </a:r>
            <a:r>
              <a:rPr lang="en-US" sz="1200" dirty="0">
                <a:solidFill>
                  <a:srgbClr val="C00000"/>
                </a:solidFill>
              </a:rPr>
              <a:t>/app1/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</a:t>
            </a:r>
            <a:r>
              <a:rPr lang="en-US" sz="1200" dirty="0">
                <a:solidFill>
                  <a:srgbClr val="C00000"/>
                </a:solidFill>
              </a:rPr>
              <a:t>. </a:t>
            </a:r>
            <a:r>
              <a:rPr lang="en-US" sz="1200" dirty="0" err="1">
                <a:solidFill>
                  <a:srgbClr val="C00000"/>
                </a:solidFill>
              </a:rPr>
              <a:t>stacksimplify.com</a:t>
            </a:r>
            <a:r>
              <a:rPr lang="en-US" sz="1200" dirty="0">
                <a:solidFill>
                  <a:srgbClr val="C00000"/>
                </a:solidFill>
              </a:rPr>
              <a:t>/app2/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815209" y="170156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</p:spTree>
    <p:extLst>
      <p:ext uri="{BB962C8B-B14F-4D97-AF65-F5344CB8AC3E}">
        <p14:creationId xmlns:p14="http://schemas.microsoft.com/office/powerpoint/2010/main" val="30399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167" grpId="0"/>
      <p:bldP spid="122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External DNS Install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28574" y="237441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3625536" y="1615517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2236" y="193723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000563" y="1605590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86585" y="227515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209688" y="1605590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791438" y="237441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8791438" y="1592227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119313-7552-234E-80AE-8ACFEECDFF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3521" y="254728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16A5D2-5857-BD4F-B070-03FD15AAAE9B}"/>
              </a:ext>
            </a:extLst>
          </p:cNvPr>
          <p:cNvSpPr txBox="1"/>
          <p:nvPr/>
        </p:nvSpPr>
        <p:spPr>
          <a:xfrm>
            <a:off x="10341977" y="1615517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654256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2146" y="2716947"/>
            <a:ext cx="3200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</a:t>
            </a:r>
            <a:r>
              <a:rPr lang="en-US" sz="1200" dirty="0" err="1">
                <a:solidFill>
                  <a:srgbClr val="0070C0"/>
                </a:solidFill>
              </a:rPr>
              <a:t>apps.kubeoncloud.com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r>
              <a:rPr lang="en-US" sz="1200" dirty="0" err="1">
                <a:solidFill>
                  <a:srgbClr val="0070C0"/>
                </a:solidFill>
              </a:rPr>
              <a:t>usermgmt</a:t>
            </a:r>
            <a:r>
              <a:rPr lang="en-US" sz="1200" dirty="0">
                <a:solidFill>
                  <a:srgbClr val="0070C0"/>
                </a:solidFill>
              </a:rPr>
              <a:t>/users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636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apps.kubeoncloud.com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0620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3AB629-2A20-B941-9EB3-37122B2DC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7E1C5-9770-D546-91DF-4E8A61733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9911"/>
            <a:ext cx="12618720" cy="1188851"/>
          </a:xfrm>
        </p:spPr>
        <p:txBody>
          <a:bodyPr/>
          <a:lstStyle/>
          <a:p>
            <a:r>
              <a:rPr lang="en-US" dirty="0"/>
              <a:t>Kubernetes External DNS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7695E5-D836-354B-902B-7456AEF24153}"/>
              </a:ext>
            </a:extLst>
          </p:cNvPr>
          <p:cNvSpPr/>
          <p:nvPr/>
        </p:nvSpPr>
        <p:spPr>
          <a:xfrm>
            <a:off x="111187" y="1491793"/>
            <a:ext cx="7147934" cy="2005585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In previous SSL Demos, we added AWS Route53 DNS Record </a:t>
            </a:r>
            <a:r>
              <a:rPr lang="en-US" sz="2600" dirty="0">
                <a:solidFill>
                  <a:srgbClr val="FFFF00"/>
                </a:solidFill>
              </a:rPr>
              <a:t>manually</a:t>
            </a:r>
            <a:r>
              <a:rPr lang="en-US" sz="2600" dirty="0"/>
              <a:t> (ssldemo101.stacksimplify.com)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85482F-EE08-874D-9D3E-EC8173478CEA}"/>
              </a:ext>
            </a:extLst>
          </p:cNvPr>
          <p:cNvSpPr/>
          <p:nvPr/>
        </p:nvSpPr>
        <p:spPr>
          <a:xfrm>
            <a:off x="167266" y="3711784"/>
            <a:ext cx="7147934" cy="2505618"/>
          </a:xfrm>
          <a:prstGeom prst="ellipse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With External DNS we can </a:t>
            </a:r>
            <a:r>
              <a:rPr lang="en-US" sz="2600" dirty="0">
                <a:solidFill>
                  <a:srgbClr val="FFFF00"/>
                </a:solidFill>
              </a:rPr>
              <a:t>automatically</a:t>
            </a:r>
            <a:r>
              <a:rPr lang="en-US" sz="2600" dirty="0"/>
              <a:t> add it for a Kubernetes </a:t>
            </a:r>
            <a:r>
              <a:rPr lang="en-US" sz="2600" dirty="0">
                <a:solidFill>
                  <a:srgbClr val="FFFF00"/>
                </a:solidFill>
              </a:rPr>
              <a:t>Ingress Service </a:t>
            </a:r>
            <a:r>
              <a:rPr lang="en-US" sz="2600" dirty="0"/>
              <a:t>or Kubernetes </a:t>
            </a:r>
            <a:r>
              <a:rPr lang="en-US" sz="2600" dirty="0">
                <a:solidFill>
                  <a:srgbClr val="FFFF00"/>
                </a:solidFill>
              </a:rPr>
              <a:t>Service</a:t>
            </a:r>
            <a:r>
              <a:rPr lang="en-US" sz="2600" dirty="0"/>
              <a:t> by defining it as Annotation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4D1352-0186-8A42-A8A2-A008A81C859A}"/>
              </a:ext>
            </a:extLst>
          </p:cNvPr>
          <p:cNvSpPr/>
          <p:nvPr/>
        </p:nvSpPr>
        <p:spPr>
          <a:xfrm>
            <a:off x="12045948" y="720673"/>
            <a:ext cx="2226107" cy="5560538"/>
          </a:xfrm>
          <a:prstGeom prst="roundRect">
            <a:avLst>
              <a:gd name="adj" fmla="val 12107"/>
            </a:avLst>
          </a:prstGeom>
          <a:solidFill>
            <a:schemeClr val="bg1">
              <a:lumMod val="85000"/>
            </a:schemeClr>
          </a:solidFill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7F1CF0-8F01-D44C-AD0C-BF98D237A703}"/>
              </a:ext>
            </a:extLst>
          </p:cNvPr>
          <p:cNvSpPr txBox="1"/>
          <p:nvPr/>
        </p:nvSpPr>
        <p:spPr>
          <a:xfrm>
            <a:off x="12371468" y="1632968"/>
            <a:ext cx="151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AWS </a:t>
            </a:r>
          </a:p>
          <a:p>
            <a:pPr algn="ctr"/>
            <a:r>
              <a:rPr lang="en-US" sz="1800" dirty="0"/>
              <a:t>Route 53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09C7EB7-136F-1D4C-9572-4F2689880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73558" y="830635"/>
            <a:ext cx="711200" cy="711200"/>
          </a:xfrm>
          <a:prstGeom prst="rect">
            <a:avLst/>
          </a:prstGeom>
        </p:spPr>
      </p:pic>
      <p:pic>
        <p:nvPicPr>
          <p:cNvPr id="12" name="Graphic 11" descr="Postit Notes 3 with solid fill">
            <a:extLst>
              <a:ext uri="{FF2B5EF4-FFF2-40B4-BE49-F238E27FC236}">
                <a16:creationId xmlns:a16="http://schemas.microsoft.com/office/drawing/2014/main" id="{8594E7DD-E48C-3046-96F0-BBB6AFF0E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95376" y="240542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4DC8D2-9EE1-BB4B-9B84-B8286A0A0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6588" y="3265974"/>
            <a:ext cx="22261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Route53</a:t>
            </a:r>
          </a:p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DNS Record</a:t>
            </a:r>
          </a:p>
          <a:p>
            <a:pPr algn="ctr" eaLnBrk="1" hangingPunct="1"/>
            <a:r>
              <a:rPr lang="en-US" altLang="en-US" sz="1600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abc.stacksimplify.com</a:t>
            </a:r>
            <a:endParaRPr lang="en-US" altLang="en-US" sz="1600" dirty="0">
              <a:solidFill>
                <a:srgbClr val="7030A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B37E901-25B8-6647-84E5-90C8FD93E263}"/>
              </a:ext>
            </a:extLst>
          </p:cNvPr>
          <p:cNvSpPr/>
          <p:nvPr/>
        </p:nvSpPr>
        <p:spPr>
          <a:xfrm>
            <a:off x="7493925" y="1948389"/>
            <a:ext cx="1620626" cy="4332822"/>
          </a:xfrm>
          <a:prstGeom prst="roundRect">
            <a:avLst>
              <a:gd name="adj" fmla="val 12107"/>
            </a:avLst>
          </a:prstGeom>
          <a:solidFill>
            <a:schemeClr val="bg1">
              <a:lumMod val="85000"/>
            </a:schemeClr>
          </a:solidFill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oogle Shape;128;p17">
            <a:extLst>
              <a:ext uri="{FF2B5EF4-FFF2-40B4-BE49-F238E27FC236}">
                <a16:creationId xmlns:a16="http://schemas.microsoft.com/office/drawing/2014/main" id="{1A850FDD-6F24-2B49-9024-56158A3FF71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7304" y="2274583"/>
            <a:ext cx="1353317" cy="1222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60;p35">
            <a:extLst>
              <a:ext uri="{FF2B5EF4-FFF2-40B4-BE49-F238E27FC236}">
                <a16:creationId xmlns:a16="http://schemas.microsoft.com/office/drawing/2014/main" id="{7C230DF6-0BBE-2344-9890-1B3DD0BE296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7640" y="4163722"/>
            <a:ext cx="1353317" cy="117336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4B1F4B-D9A0-AC4F-B704-B8215EDE4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2926" y="3490730"/>
            <a:ext cx="13355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 Ingress</a:t>
            </a:r>
          </a:p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6CB24E-9431-7543-9639-BFABC107C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7640" y="5409982"/>
            <a:ext cx="13355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</a:t>
            </a:r>
          </a:p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</a:p>
        </p:txBody>
      </p:sp>
      <p:pic>
        <p:nvPicPr>
          <p:cNvPr id="21" name="Graphic 20" descr="Postit Notes 3 with solid fill">
            <a:extLst>
              <a:ext uri="{FF2B5EF4-FFF2-40B4-BE49-F238E27FC236}">
                <a16:creationId xmlns:a16="http://schemas.microsoft.com/office/drawing/2014/main" id="{62BAE339-F49D-F645-A291-C5F12160B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99450" y="4267953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0858BA-99AA-9A4D-8D36-3AE142114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0662" y="5154094"/>
            <a:ext cx="22261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Route53</a:t>
            </a:r>
          </a:p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DNS Record</a:t>
            </a:r>
          </a:p>
          <a:p>
            <a:pPr algn="ctr" eaLnBrk="1" hangingPunct="1"/>
            <a:r>
              <a:rPr lang="en-US" altLang="en-US" sz="1600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def.stacksimplify.com</a:t>
            </a:r>
            <a:endParaRPr lang="en-US" altLang="en-US" sz="1600" dirty="0">
              <a:solidFill>
                <a:srgbClr val="7030A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6E9AD4-6619-6A41-AEED-82B4D293A5EC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8980621" y="2862628"/>
            <a:ext cx="3614755" cy="233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D9C8AE-B3A4-D14D-BA70-538594E44910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 flipV="1">
            <a:off x="9000957" y="4725153"/>
            <a:ext cx="3598493" cy="2525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BDD0C47E-B11B-F444-B891-650E5A052C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277" y="6576817"/>
            <a:ext cx="13950778" cy="98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2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/>
      <p:bldP spid="13" grpId="0"/>
      <p:bldP spid="16" grpId="0" animBg="1"/>
      <p:bldP spid="19" grpId="0"/>
      <p:bldP spid="20" grpId="0"/>
      <p:bldP spid="2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7B3F6-9D53-D847-9E00-40928D1D15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966" y="-276003"/>
            <a:ext cx="7889756" cy="1188851"/>
          </a:xfrm>
        </p:spPr>
        <p:txBody>
          <a:bodyPr>
            <a:normAutofit/>
          </a:bodyPr>
          <a:lstStyle/>
          <a:p>
            <a:r>
              <a:rPr lang="en-US" dirty="0"/>
              <a:t>AWS EKS + External DNS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943122"/>
            <a:ext cx="13831309" cy="6592120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1281676"/>
            <a:ext cx="3998371" cy="6077637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5115518" y="1281676"/>
            <a:ext cx="8969482" cy="6077637"/>
          </a:xfrm>
          <a:prstGeom prst="roundRect">
            <a:avLst>
              <a:gd name="adj" fmla="val 2901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">
            <a:extLst>
              <a:ext uri="{FF2B5EF4-FFF2-40B4-BE49-F238E27FC236}">
                <a16:creationId xmlns:a16="http://schemas.microsoft.com/office/drawing/2014/main" id="{EFBF2BF9-0620-CF45-AAE8-66B08800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02" y="16669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36413DA-C2B2-CA4D-8CD8-22E8F3E6F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270" y="247926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58B9A81-5F8C-184C-BF7C-1F849010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202" y="246180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4877996-BF14-1A4C-856A-9B1FA8F7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922" y="250312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45A50900-DF40-5F44-96F2-E4A9E5AC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5" y="166694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9">
            <a:extLst>
              <a:ext uri="{FF2B5EF4-FFF2-40B4-BE49-F238E27FC236}">
                <a16:creationId xmlns:a16="http://schemas.microsoft.com/office/drawing/2014/main" id="{5B69DDD0-B1C6-FE47-90DE-CD105177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6" y="160167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11BBE-11C6-7447-82CD-0EE1C4CFA42C}"/>
              </a:ext>
            </a:extLst>
          </p:cNvPr>
          <p:cNvSpPr/>
          <p:nvPr/>
        </p:nvSpPr>
        <p:spPr>
          <a:xfrm>
            <a:off x="1371204" y="1562900"/>
            <a:ext cx="3188921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5417058" y="1897906"/>
            <a:ext cx="8415176" cy="5214507"/>
          </a:xfrm>
          <a:prstGeom prst="roundRect">
            <a:avLst>
              <a:gd name="adj" fmla="val 2744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7065" y="1007121"/>
            <a:ext cx="763669" cy="78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1134" y="1326464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6646660" y="1851133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default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442" y="1067999"/>
            <a:ext cx="697762" cy="69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1230323" y="1314898"/>
            <a:ext cx="124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1" name="Google Shape;158;p18">
            <a:extLst>
              <a:ext uri="{FF2B5EF4-FFF2-40B4-BE49-F238E27FC236}">
                <a16:creationId xmlns:a16="http://schemas.microsoft.com/office/drawing/2014/main" id="{92A14C34-3E8B-FE44-816A-D07FCF12564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9964" y="2836340"/>
            <a:ext cx="1218446" cy="11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C8AF83A-1DF7-924F-A9D1-022184301DF1}"/>
              </a:ext>
            </a:extLst>
          </p:cNvPr>
          <p:cNvCxnSpPr>
            <a:cxnSpLocks/>
            <a:stCxn id="17" idx="2"/>
            <a:endCxn id="41" idx="1"/>
          </p:cNvCxnSpPr>
          <p:nvPr/>
        </p:nvCxnSpPr>
        <p:spPr>
          <a:xfrm rot="16200000" flipH="1">
            <a:off x="4461928" y="1863649"/>
            <a:ext cx="800613" cy="2275459"/>
          </a:xfrm>
          <a:prstGeom prst="bentConnector2">
            <a:avLst/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104896-307C-DF42-83B2-37808D73BFEA}"/>
              </a:ext>
            </a:extLst>
          </p:cNvPr>
          <p:cNvSpPr txBox="1"/>
          <p:nvPr/>
        </p:nvSpPr>
        <p:spPr>
          <a:xfrm>
            <a:off x="4743177" y="3854343"/>
            <a:ext cx="331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external-</a:t>
            </a:r>
            <a:r>
              <a:rPr lang="en-US" sz="1800" dirty="0" err="1">
                <a:solidFill>
                  <a:srgbClr val="0070C0"/>
                </a:solidFill>
              </a:rPr>
              <a:t>dns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Service Account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2CE57B-3853-674D-B213-98F4C62186A7}"/>
              </a:ext>
            </a:extLst>
          </p:cNvPr>
          <p:cNvCxnSpPr>
            <a:cxnSpLocks/>
            <a:stCxn id="41" idx="3"/>
            <a:endCxn id="54" idx="0"/>
          </p:cNvCxnSpPr>
          <p:nvPr/>
        </p:nvCxnSpPr>
        <p:spPr>
          <a:xfrm>
            <a:off x="7218410" y="3401686"/>
            <a:ext cx="3171966" cy="631491"/>
          </a:xfrm>
          <a:prstGeom prst="bentConnector2">
            <a:avLst/>
          </a:prstGeom>
          <a:ln w="508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1423270" y="6865393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D80E1C-5216-8D40-A510-B7A6859C750B}"/>
              </a:ext>
            </a:extLst>
          </p:cNvPr>
          <p:cNvSpPr txBox="1"/>
          <p:nvPr/>
        </p:nvSpPr>
        <p:spPr>
          <a:xfrm>
            <a:off x="2965664" y="3025858"/>
            <a:ext cx="271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Annotate SA with IAM Role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34" y="661932"/>
            <a:ext cx="562379" cy="56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362014" y="943122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pic>
        <p:nvPicPr>
          <p:cNvPr id="54" name="Google Shape;89;p15">
            <a:extLst>
              <a:ext uri="{FF2B5EF4-FFF2-40B4-BE49-F238E27FC236}">
                <a16:creationId xmlns:a16="http://schemas.microsoft.com/office/drawing/2014/main" id="{6B681012-32D1-C442-8974-72A1C25748F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17086" y="4033177"/>
            <a:ext cx="1146580" cy="109398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F9246B2-813D-A04E-B57B-AB44C8247F6B}"/>
              </a:ext>
            </a:extLst>
          </p:cNvPr>
          <p:cNvSpPr txBox="1"/>
          <p:nvPr/>
        </p:nvSpPr>
        <p:spPr>
          <a:xfrm>
            <a:off x="9729096" y="5186048"/>
            <a:ext cx="1356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external-</a:t>
            </a:r>
            <a:r>
              <a:rPr lang="en-US" sz="1800" dirty="0" err="1">
                <a:solidFill>
                  <a:srgbClr val="0070C0"/>
                </a:solidFill>
              </a:rPr>
              <a:t>dns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17A308B-1CE6-C44A-8426-3DA1BB80B866}"/>
              </a:ext>
            </a:extLst>
          </p:cNvPr>
          <p:cNvSpPr/>
          <p:nvPr/>
        </p:nvSpPr>
        <p:spPr>
          <a:xfrm>
            <a:off x="1371204" y="4613743"/>
            <a:ext cx="2901999" cy="1533513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239;p23">
            <a:extLst>
              <a:ext uri="{FF2B5EF4-FFF2-40B4-BE49-F238E27FC236}">
                <a16:creationId xmlns:a16="http://schemas.microsoft.com/office/drawing/2014/main" id="{3DC55F90-D71A-AA40-BEAE-D6C6664F6437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457936" y="2227071"/>
            <a:ext cx="1126342" cy="101004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4268688-7CC2-D343-84FA-443C281847AC}"/>
              </a:ext>
            </a:extLst>
          </p:cNvPr>
          <p:cNvSpPr/>
          <p:nvPr/>
        </p:nvSpPr>
        <p:spPr>
          <a:xfrm>
            <a:off x="7878839" y="3942336"/>
            <a:ext cx="5738302" cy="1976552"/>
          </a:xfrm>
          <a:prstGeom prst="roundRect">
            <a:avLst>
              <a:gd name="adj" fmla="val 112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34E411D-0687-7E4A-A772-03B9E75028B1}"/>
              </a:ext>
            </a:extLst>
          </p:cNvPr>
          <p:cNvSpPr txBox="1"/>
          <p:nvPr/>
        </p:nvSpPr>
        <p:spPr>
          <a:xfrm>
            <a:off x="11525199" y="1946124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K8s API Server</a:t>
            </a:r>
          </a:p>
        </p:txBody>
      </p:sp>
      <p:pic>
        <p:nvPicPr>
          <p:cNvPr id="5" name="Graphic 4" descr="Programmer male with solid fill">
            <a:extLst>
              <a:ext uri="{FF2B5EF4-FFF2-40B4-BE49-F238E27FC236}">
                <a16:creationId xmlns:a16="http://schemas.microsoft.com/office/drawing/2014/main" id="{9014CCD0-47E0-094E-8833-38B968D212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54779" y="-66702"/>
            <a:ext cx="808866" cy="808866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37DEC63-2BA1-C448-8B71-BAA45528D113}"/>
              </a:ext>
            </a:extLst>
          </p:cNvPr>
          <p:cNvCxnSpPr>
            <a:cxnSpLocks/>
            <a:stCxn id="5" idx="3"/>
            <a:endCxn id="65" idx="0"/>
          </p:cNvCxnSpPr>
          <p:nvPr/>
        </p:nvCxnSpPr>
        <p:spPr>
          <a:xfrm>
            <a:off x="8063645" y="337731"/>
            <a:ext cx="3957462" cy="1889340"/>
          </a:xfrm>
          <a:prstGeom prst="bentConnector2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8A717A-5D2C-964C-9DD5-C07C4342C9C2}"/>
              </a:ext>
            </a:extLst>
          </p:cNvPr>
          <p:cNvSpPr/>
          <p:nvPr/>
        </p:nvSpPr>
        <p:spPr>
          <a:xfrm>
            <a:off x="8153971" y="-14474"/>
            <a:ext cx="40446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Deploy Ingress /service k8s </a:t>
            </a:r>
          </a:p>
          <a:p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Manifest with external-</a:t>
            </a:r>
            <a:r>
              <a:rPr lang="en-IN" sz="1800" dirty="0" err="1">
                <a:solidFill>
                  <a:srgbClr val="089252"/>
                </a:solidFill>
                <a:latin typeface="Monaco" pitchFamily="2" charset="77"/>
              </a:rPr>
              <a:t>dns</a:t>
            </a:r>
            <a:endParaRPr lang="en-IN" sz="1800" dirty="0">
              <a:solidFill>
                <a:srgbClr val="089252"/>
              </a:solidFill>
              <a:latin typeface="Monaco" pitchFamily="2" charset="77"/>
            </a:endParaRPr>
          </a:p>
          <a:p>
            <a:r>
              <a:rPr lang="en-IN" sz="1800" dirty="0">
                <a:solidFill>
                  <a:srgbClr val="089252"/>
                </a:solidFill>
                <a:effectLst/>
                <a:latin typeface="Monaco" pitchFamily="2" charset="77"/>
              </a:rPr>
              <a:t>Annotations</a:t>
            </a:r>
          </a:p>
        </p:txBody>
      </p:sp>
      <p:pic>
        <p:nvPicPr>
          <p:cNvPr id="57" name="Google Shape;291;p25">
            <a:extLst>
              <a:ext uri="{FF2B5EF4-FFF2-40B4-BE49-F238E27FC236}">
                <a16:creationId xmlns:a16="http://schemas.microsoft.com/office/drawing/2014/main" id="{2F0CBA70-2C28-5D4D-A30D-CB395C7177C4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347318" y="4078953"/>
            <a:ext cx="1146579" cy="10167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DB7614F-A42D-FD45-A190-79A5FE8DEFC0}"/>
              </a:ext>
            </a:extLst>
          </p:cNvPr>
          <p:cNvSpPr txBox="1"/>
          <p:nvPr/>
        </p:nvSpPr>
        <p:spPr>
          <a:xfrm>
            <a:off x="8251260" y="5153827"/>
            <a:ext cx="1356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external-</a:t>
            </a:r>
            <a:r>
              <a:rPr lang="en-US" sz="1800" dirty="0" err="1">
                <a:solidFill>
                  <a:srgbClr val="0070C0"/>
                </a:solidFill>
              </a:rPr>
              <a:t>dns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pod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A3F162-0A38-1E46-B59E-583A57749469}"/>
              </a:ext>
            </a:extLst>
          </p:cNvPr>
          <p:cNvCxnSpPr>
            <a:cxnSpLocks/>
            <a:stCxn id="54" idx="1"/>
            <a:endCxn id="57" idx="3"/>
          </p:cNvCxnSpPr>
          <p:nvPr/>
        </p:nvCxnSpPr>
        <p:spPr>
          <a:xfrm flipH="1">
            <a:off x="9493897" y="4580169"/>
            <a:ext cx="323189" cy="71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Graphic 21">
            <a:extLst>
              <a:ext uri="{FF2B5EF4-FFF2-40B4-BE49-F238E27FC236}">
                <a16:creationId xmlns:a16="http://schemas.microsoft.com/office/drawing/2014/main" id="{A46B0C15-47B2-4E45-B563-900E821B3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556" y="482754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Box 12">
            <a:extLst>
              <a:ext uri="{FF2B5EF4-FFF2-40B4-BE49-F238E27FC236}">
                <a16:creationId xmlns:a16="http://schemas.microsoft.com/office/drawing/2014/main" id="{27D97480-548C-2043-9D25-74FC98C22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5945" y="5654636"/>
            <a:ext cx="8832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Route53</a:t>
            </a:r>
          </a:p>
        </p:txBody>
      </p:sp>
      <p:pic>
        <p:nvPicPr>
          <p:cNvPr id="23" name="Graphic 22" descr="Postit Notes 3 with solid fill">
            <a:extLst>
              <a:ext uri="{FF2B5EF4-FFF2-40B4-BE49-F238E27FC236}">
                <a16:creationId xmlns:a16="http://schemas.microsoft.com/office/drawing/2014/main" id="{6342D6F4-268A-084F-B773-3C5899C3AD4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8030" y="4827543"/>
            <a:ext cx="914400" cy="914400"/>
          </a:xfrm>
          <a:prstGeom prst="rect">
            <a:avLst/>
          </a:prstGeom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81347593-FC7E-034F-957C-36AFE5473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4467" y="5683624"/>
            <a:ext cx="13355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Route53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DNS Records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5D440D1-0996-D648-B848-14CADF943B3C}"/>
              </a:ext>
            </a:extLst>
          </p:cNvPr>
          <p:cNvCxnSpPr>
            <a:stCxn id="57" idx="1"/>
            <a:endCxn id="23" idx="3"/>
          </p:cNvCxnSpPr>
          <p:nvPr/>
        </p:nvCxnSpPr>
        <p:spPr>
          <a:xfrm rot="10800000" flipV="1">
            <a:off x="3942430" y="4587349"/>
            <a:ext cx="4404888" cy="697393"/>
          </a:xfrm>
          <a:prstGeom prst="bentConnector3">
            <a:avLst>
              <a:gd name="adj1" fmla="val 87029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31618D6-6057-D648-BA20-2CDD485F1739}"/>
              </a:ext>
            </a:extLst>
          </p:cNvPr>
          <p:cNvSpPr txBox="1"/>
          <p:nvPr/>
        </p:nvSpPr>
        <p:spPr>
          <a:xfrm>
            <a:off x="4818898" y="4603489"/>
            <a:ext cx="331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Create / Update / Delete DNS Records in AWS Route53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0D967F0-E3EB-8B43-A81F-E1D4ECC25D2E}"/>
              </a:ext>
            </a:extLst>
          </p:cNvPr>
          <p:cNvCxnSpPr>
            <a:cxnSpLocks/>
            <a:stCxn id="65" idx="3"/>
          </p:cNvCxnSpPr>
          <p:nvPr/>
        </p:nvCxnSpPr>
        <p:spPr>
          <a:xfrm flipH="1">
            <a:off x="11316017" y="2732094"/>
            <a:ext cx="1268261" cy="1301083"/>
          </a:xfrm>
          <a:prstGeom prst="bentConnector4">
            <a:avLst>
              <a:gd name="adj1" fmla="val -18025"/>
              <a:gd name="adj2" fmla="val 69408"/>
            </a:avLst>
          </a:prstGeom>
          <a:ln w="50800">
            <a:solidFill>
              <a:srgbClr val="08925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566226F-6F53-C346-8EAE-A585E9C3E302}"/>
              </a:ext>
            </a:extLst>
          </p:cNvPr>
          <p:cNvSpPr/>
          <p:nvPr/>
        </p:nvSpPr>
        <p:spPr>
          <a:xfrm>
            <a:off x="5533234" y="6067421"/>
            <a:ext cx="8083907" cy="840104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External-</a:t>
            </a:r>
            <a:r>
              <a:rPr lang="en-IN" sz="1800" dirty="0" err="1"/>
              <a:t>dns</a:t>
            </a:r>
            <a:r>
              <a:rPr lang="en-IN" sz="1800" dirty="0"/>
              <a:t> retrieves a list of resources  (Services, Ingresses, etc.) </a:t>
            </a:r>
          </a:p>
          <a:p>
            <a:r>
              <a:rPr lang="en-IN" sz="1800" dirty="0"/>
              <a:t>from the </a:t>
            </a:r>
            <a:r>
              <a:rPr lang="en-IN" sz="1800" u="sng" dirty="0"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Kubernetes API</a:t>
            </a:r>
            <a:r>
              <a:rPr lang="en-IN" sz="1800" u="sng" dirty="0"/>
              <a:t> Server </a:t>
            </a:r>
            <a:r>
              <a:rPr lang="en-IN" sz="1800" dirty="0"/>
              <a:t>to determine a desired list of DNS records that need to be created / updated / deleted from AWS Route53 </a:t>
            </a:r>
            <a:endParaRPr lang="en-US" dirty="0"/>
          </a:p>
        </p:txBody>
      </p:sp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E3AF9DB4-4F69-D045-BF71-DF3219C46F20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2355584" y="4017789"/>
            <a:ext cx="1162090" cy="1049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156;p18">
            <a:extLst>
              <a:ext uri="{FF2B5EF4-FFF2-40B4-BE49-F238E27FC236}">
                <a16:creationId xmlns:a16="http://schemas.microsoft.com/office/drawing/2014/main" id="{97877CB7-6CD3-144F-B6F7-BD84DCB571E8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102516" y="4063451"/>
            <a:ext cx="1146580" cy="9990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78BCE24-365F-4D49-94D9-1B10F6EBFE48}"/>
              </a:ext>
            </a:extLst>
          </p:cNvPr>
          <p:cNvSpPr txBox="1"/>
          <p:nvPr/>
        </p:nvSpPr>
        <p:spPr>
          <a:xfrm>
            <a:off x="11029095" y="5153827"/>
            <a:ext cx="1356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external-</a:t>
            </a:r>
            <a:r>
              <a:rPr lang="en-US" sz="1800" dirty="0" err="1">
                <a:solidFill>
                  <a:srgbClr val="0070C0"/>
                </a:solidFill>
              </a:rPr>
              <a:t>dns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Cluster Role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C621B6-88CE-1F4D-A497-9A72E30AFEBA}"/>
              </a:ext>
            </a:extLst>
          </p:cNvPr>
          <p:cNvSpPr txBox="1"/>
          <p:nvPr/>
        </p:nvSpPr>
        <p:spPr>
          <a:xfrm>
            <a:off x="12388019" y="5156657"/>
            <a:ext cx="12235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external-</a:t>
            </a:r>
            <a:r>
              <a:rPr lang="en-US" sz="1600" dirty="0" err="1">
                <a:solidFill>
                  <a:srgbClr val="0070C0"/>
                </a:solidFill>
              </a:rPr>
              <a:t>dns</a:t>
            </a:r>
            <a:endParaRPr lang="en-US" sz="1600" dirty="0">
              <a:solidFill>
                <a:srgbClr val="0070C0"/>
              </a:solidFill>
            </a:endParaRP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Cluster Role</a:t>
            </a: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Binding</a:t>
            </a:r>
          </a:p>
        </p:txBody>
      </p:sp>
    </p:spTree>
    <p:extLst>
      <p:ext uri="{BB962C8B-B14F-4D97-AF65-F5344CB8AC3E}">
        <p14:creationId xmlns:p14="http://schemas.microsoft.com/office/powerpoint/2010/main" val="323100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2" grpId="0"/>
      <p:bldP spid="14" grpId="0"/>
      <p:bldP spid="21" grpId="0" animBg="1"/>
      <p:bldP spid="34" grpId="0" animBg="1"/>
      <p:bldP spid="37" grpId="0"/>
      <p:bldP spid="39" grpId="0"/>
      <p:bldP spid="45" grpId="0"/>
      <p:bldP spid="59" grpId="0"/>
      <p:bldP spid="61" grpId="0"/>
      <p:bldP spid="63" grpId="0"/>
      <p:bldP spid="66" grpId="0"/>
      <p:bldP spid="73" grpId="0" animBg="1"/>
      <p:bldP spid="44" grpId="0" animBg="1"/>
      <p:bldP spid="82" grpId="0"/>
      <p:bldP spid="60" grpId="0"/>
      <p:bldP spid="67" grpId="0"/>
      <p:bldP spid="71" grpId="0"/>
      <p:bldP spid="72" grpId="0"/>
      <p:bldP spid="74" grpId="0"/>
      <p:bldP spid="40" grpId="0" animBg="1"/>
      <p:bldP spid="55" grpId="0"/>
      <p:bldP spid="56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&amp;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External DNS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97615" y="215233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3494577" y="1593309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01277" y="171515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6869604" y="1583382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55626" y="205307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078729" y="1583382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60479" y="215233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8660479" y="1570019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B0A498-52C0-FF4C-B8B6-93781F80A7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7666" y="236582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67F63A-D4D8-2247-BCC5-6089FB606530}"/>
              </a:ext>
            </a:extLst>
          </p:cNvPr>
          <p:cNvSpPr txBox="1"/>
          <p:nvPr/>
        </p:nvSpPr>
        <p:spPr>
          <a:xfrm>
            <a:off x="10345710" y="1583382"/>
            <a:ext cx="11859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 </a:t>
            </a:r>
          </a:p>
          <a:p>
            <a:pPr algn="ctr"/>
            <a:r>
              <a:rPr lang="en-US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15431593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	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2146" y="2716947"/>
            <a:ext cx="34500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https://dnstest1.stacksimplify.com/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https://dnstest1.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https://dnstest1.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>
                <a:solidFill>
                  <a:srgbClr val="0070C0"/>
                </a:solidFill>
              </a:rPr>
              <a:t>https://dnstest2.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https://dnstest2.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https://dnstest2.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87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dnstest1.stacksimplify.com</a:t>
            </a:r>
          </a:p>
          <a:p>
            <a:r>
              <a:rPr lang="en-US" sz="1200" dirty="0">
                <a:solidFill>
                  <a:srgbClr val="C00000"/>
                </a:solidFill>
              </a:rPr>
              <a:t>dnstest2. </a:t>
            </a:r>
            <a:r>
              <a:rPr lang="en-US" sz="1200" dirty="0" err="1">
                <a:solidFill>
                  <a:srgbClr val="C00000"/>
                </a:solidFill>
              </a:rPr>
              <a:t>stacksimplify.com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71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23" grpId="0"/>
      <p:bldP spid="127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Service &amp;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External DNS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9684" y="154594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3456646" y="1532670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346" y="110876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6831673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7695" y="144668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040798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22548" y="154594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8622548" y="1509380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4649" y="175943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10123105" y="1536732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11346364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C64007-9B28-6347-A801-12C20FA30B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5D0A53-7CE2-2D48-8E01-2B0A1678F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Service with External DNS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AC95F-7590-F34E-9C24-5A832E3F0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67" y="1719687"/>
            <a:ext cx="13152152" cy="576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7852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662239" y="50243"/>
            <a:ext cx="11670210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2238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Classic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115877" y="5722414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Classic Load Balancer</a:t>
            </a:r>
          </a:p>
          <a:p>
            <a:r>
              <a:rPr lang="en-US" sz="2800" b="1" dirty="0">
                <a:solidFill>
                  <a:srgbClr val="7030A0"/>
                </a:solidFill>
              </a:rPr>
              <a:t>External DNS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0C7611F8-600C-F745-BFD3-FE77ED86EE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9870" y="1599998"/>
            <a:ext cx="4699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Classic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07" idx="1"/>
          </p:cNvCxnSpPr>
          <p:nvPr/>
        </p:nvCxnSpPr>
        <p:spPr>
          <a:xfrm rot="10800000" flipH="1" flipV="1">
            <a:off x="495317" y="769595"/>
            <a:ext cx="2294247" cy="1071954"/>
          </a:xfrm>
          <a:prstGeom prst="bentConnector3">
            <a:avLst>
              <a:gd name="adj1" fmla="val -9964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250557" y="1586002"/>
            <a:ext cx="2986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http://</a:t>
            </a:r>
            <a:r>
              <a:rPr lang="en-IN" sz="1400" b="1" dirty="0">
                <a:solidFill>
                  <a:srgbClr val="7030A0"/>
                </a:solidFill>
              </a:rPr>
              <a:t>externaldns-k8s-service-demo.</a:t>
            </a:r>
          </a:p>
          <a:p>
            <a:r>
              <a:rPr lang="en-IN" sz="1400" b="1" dirty="0" err="1">
                <a:solidFill>
                  <a:srgbClr val="7030A0"/>
                </a:solidFill>
              </a:rPr>
              <a:t>stacksimplify.com</a:t>
            </a:r>
            <a:endParaRPr lang="en-US" sz="1400" b="1" dirty="0">
              <a:solidFill>
                <a:srgbClr val="7030A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8F9CE5F3-1E7B-A84E-84B9-0A1AEEC6CA49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7D6FADA9-9CC0-C04B-88F8-7529A547645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D8F0DC-5995-AD46-8900-9420D30F5DED}"/>
              </a:ext>
            </a:extLst>
          </p:cNvPr>
          <p:cNvCxnSpPr>
            <a:stCxn id="107" idx="3"/>
            <a:endCxn id="108" idx="1"/>
          </p:cNvCxnSpPr>
          <p:nvPr/>
        </p:nvCxnSpPr>
        <p:spPr>
          <a:xfrm flipV="1">
            <a:off x="3500765" y="1834948"/>
            <a:ext cx="5139105" cy="6601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83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21" grpId="0"/>
      <p:bldP spid="106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Name based Virtual Host / Host Header Routing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9684" y="154594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3456646" y="1532670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346" y="110876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6831673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7695" y="144668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040798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22548" y="154594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8622548" y="1509380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4649" y="175943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10123105" y="1536732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26038135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837022" y="2046609"/>
            <a:ext cx="6127722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	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rgbClr val="089252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9965601" y="2526590"/>
            <a:ext cx="2026578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FFFF00"/>
                </a:solidFill>
              </a:rPr>
              <a:t>default.stacksimplify.com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749591" y="1435249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 flipH="1">
            <a:off x="10978890" y="2374825"/>
            <a:ext cx="42157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0978890" y="2842245"/>
            <a:ext cx="834712" cy="100127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7808123" y="2504367"/>
            <a:ext cx="1939870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app2.stacksimplify.com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8778058" y="2352602"/>
            <a:ext cx="378222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5657992" y="2493236"/>
            <a:ext cx="1939870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app1.stacksimplify.com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6627927" y="2341471"/>
            <a:ext cx="228962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300518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20022"/>
            <a:ext cx="1704423" cy="1115991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87864" y="2900755"/>
            <a:ext cx="32428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App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https://app1.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https://app2.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>
                <a:solidFill>
                  <a:srgbClr val="0070C0"/>
                </a:solidFill>
              </a:rPr>
              <a:t>https://</a:t>
            </a:r>
            <a:r>
              <a:rPr lang="en-US" sz="1200" dirty="0" err="1">
                <a:solidFill>
                  <a:srgbClr val="0070C0"/>
                </a:solidFill>
              </a:rPr>
              <a:t>default.stacksimplify.com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76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app1.stacksimplify.com</a:t>
            </a:r>
          </a:p>
          <a:p>
            <a:r>
              <a:rPr lang="en-US" sz="1200" dirty="0">
                <a:solidFill>
                  <a:srgbClr val="C00000"/>
                </a:solidFill>
              </a:rPr>
              <a:t>app2. </a:t>
            </a:r>
            <a:r>
              <a:rPr lang="en-US" sz="1200" dirty="0" err="1">
                <a:solidFill>
                  <a:srgbClr val="C00000"/>
                </a:solidFill>
              </a:rPr>
              <a:t>stacksimplify.com</a:t>
            </a:r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 err="1">
                <a:solidFill>
                  <a:srgbClr val="C00000"/>
                </a:solidFill>
              </a:rPr>
              <a:t>default.stacksimplify.com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animBg="1"/>
      <p:bldP spid="244" grpId="0"/>
      <p:bldP spid="85" grpId="0" animBg="1"/>
      <p:bldP spid="87" grpId="0" animBg="1"/>
      <p:bldP spid="165" grpId="0"/>
      <p:bldP spid="167" grpId="0"/>
      <p:bldP spid="123" grpId="0"/>
      <p:bldP spid="12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F6CDE4-B238-5846-9FE9-C93B76441E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471233-60F2-9643-B501-C41C6D414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602" y="122266"/>
            <a:ext cx="674184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Name based Virtual Host Routing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15EAD-A31E-3C4B-BD20-9C10A88EB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61" y="494270"/>
            <a:ext cx="6588141" cy="70186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4877B5-2533-8845-9B70-9D0D3E059C76}"/>
              </a:ext>
            </a:extLst>
          </p:cNvPr>
          <p:cNvSpPr/>
          <p:nvPr/>
        </p:nvSpPr>
        <p:spPr>
          <a:xfrm>
            <a:off x="358345" y="840259"/>
            <a:ext cx="4633784" cy="370702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5A1FF4F-CE78-2B4E-B6B0-884A95F566E5}"/>
              </a:ext>
            </a:extLst>
          </p:cNvPr>
          <p:cNvSpPr/>
          <p:nvPr/>
        </p:nvSpPr>
        <p:spPr>
          <a:xfrm>
            <a:off x="407773" y="4176583"/>
            <a:ext cx="4633784" cy="370703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B1627EE-2A17-8E40-BAFA-C2348627CC12}"/>
              </a:ext>
            </a:extLst>
          </p:cNvPr>
          <p:cNvSpPr/>
          <p:nvPr/>
        </p:nvSpPr>
        <p:spPr>
          <a:xfrm>
            <a:off x="7463481" y="2771161"/>
            <a:ext cx="6759146" cy="118885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Requests with </a:t>
            </a:r>
            <a:r>
              <a:rPr lang="en-US" sz="3000" dirty="0">
                <a:solidFill>
                  <a:srgbClr val="FFFF00"/>
                </a:solidFill>
              </a:rPr>
              <a:t>app101.stacksimplify.com </a:t>
            </a:r>
            <a:r>
              <a:rPr lang="en-US" sz="3000" dirty="0"/>
              <a:t>will go to </a:t>
            </a:r>
            <a:r>
              <a:rPr lang="en-US" sz="3000" dirty="0">
                <a:solidFill>
                  <a:srgbClr val="FFFF00"/>
                </a:solidFill>
              </a:rPr>
              <a:t>App1</a:t>
            </a:r>
            <a:r>
              <a:rPr lang="en-US" sz="3000" dirty="0"/>
              <a:t> Node Port Service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AEDA4B4-70B9-1743-B0EF-31BDE581E860}"/>
              </a:ext>
            </a:extLst>
          </p:cNvPr>
          <p:cNvSpPr/>
          <p:nvPr/>
        </p:nvSpPr>
        <p:spPr>
          <a:xfrm>
            <a:off x="7463481" y="4405505"/>
            <a:ext cx="6759146" cy="118885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Requests with </a:t>
            </a:r>
            <a:r>
              <a:rPr lang="en-US" sz="3000" dirty="0">
                <a:solidFill>
                  <a:srgbClr val="FFFF00"/>
                </a:solidFill>
              </a:rPr>
              <a:t>app201.stacksimplify.com </a:t>
            </a:r>
            <a:r>
              <a:rPr lang="en-US" sz="3000" dirty="0"/>
              <a:t>will go to </a:t>
            </a:r>
            <a:r>
              <a:rPr lang="en-US" sz="3000" dirty="0">
                <a:solidFill>
                  <a:srgbClr val="FFFF00"/>
                </a:solidFill>
              </a:rPr>
              <a:t>App2</a:t>
            </a:r>
            <a:r>
              <a:rPr lang="en-US" sz="3000" dirty="0"/>
              <a:t> Node Port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2C48A61-A4EB-8142-BB70-0933C73533BC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5041557" y="1025611"/>
            <a:ext cx="2421924" cy="2339977"/>
          </a:xfrm>
          <a:prstGeom prst="bentConnector3">
            <a:avLst>
              <a:gd name="adj1" fmla="val 20918"/>
            </a:avLst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E10E715-7637-8447-B2DA-EB61A6F3C139}"/>
              </a:ext>
            </a:extLst>
          </p:cNvPr>
          <p:cNvCxnSpPr>
            <a:stCxn id="9" idx="1"/>
            <a:endCxn id="7" idx="3"/>
          </p:cNvCxnSpPr>
          <p:nvPr/>
        </p:nvCxnSpPr>
        <p:spPr>
          <a:xfrm rot="10800000">
            <a:off x="5041557" y="4361935"/>
            <a:ext cx="2421924" cy="637996"/>
          </a:xfrm>
          <a:prstGeom prst="bentConnector3">
            <a:avLst>
              <a:gd name="adj1" fmla="val 19898"/>
            </a:avLst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08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0908" y="5250641"/>
            <a:ext cx="293413" cy="29341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8003413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3412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9987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1168156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560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8135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8348535" y="5152219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61618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8411415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506761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12056558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79830" y="481854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</p:spTree>
    <p:extLst>
      <p:ext uri="{BB962C8B-B14F-4D97-AF65-F5344CB8AC3E}">
        <p14:creationId xmlns:p14="http://schemas.microsoft.com/office/powerpoint/2010/main" val="1987518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6AE4BD-CF3D-A341-AD81-F23C645376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691B22-32E5-6E44-A0C9-46DD9616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0243"/>
            <a:ext cx="12618720" cy="1188851"/>
          </a:xfrm>
        </p:spPr>
        <p:txBody>
          <a:bodyPr/>
          <a:lstStyle/>
          <a:p>
            <a:r>
              <a:rPr lang="en-US" dirty="0"/>
              <a:t>Named based Virtual Host Routing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E79AF-3B3C-F647-8EB0-FD41E06C7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51" y="1404934"/>
            <a:ext cx="13802497" cy="411049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B8C8AF1-D445-884D-B106-49DF6A4B95D9}"/>
              </a:ext>
            </a:extLst>
          </p:cNvPr>
          <p:cNvSpPr/>
          <p:nvPr/>
        </p:nvSpPr>
        <p:spPr>
          <a:xfrm>
            <a:off x="8933935" y="1915297"/>
            <a:ext cx="5226908" cy="518984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4C319A9-CD06-1D4A-9A0E-3FAA7C2F3B53}"/>
              </a:ext>
            </a:extLst>
          </p:cNvPr>
          <p:cNvSpPr/>
          <p:nvPr/>
        </p:nvSpPr>
        <p:spPr>
          <a:xfrm>
            <a:off x="413951" y="6230240"/>
            <a:ext cx="13771606" cy="118885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Requests with </a:t>
            </a:r>
            <a:r>
              <a:rPr lang="en-US" sz="3000" dirty="0">
                <a:solidFill>
                  <a:srgbClr val="FFFF00"/>
                </a:solidFill>
              </a:rPr>
              <a:t>default101.stacksimplify.com </a:t>
            </a:r>
            <a:r>
              <a:rPr lang="en-US" sz="3000" dirty="0"/>
              <a:t>will go to App3 Node Port Service (Default Backend)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156BA129-F6EE-2843-878D-BCBFD1BF6351}"/>
              </a:ext>
            </a:extLst>
          </p:cNvPr>
          <p:cNvCxnSpPr>
            <a:stCxn id="7" idx="0"/>
            <a:endCxn id="6" idx="2"/>
          </p:cNvCxnSpPr>
          <p:nvPr/>
        </p:nvCxnSpPr>
        <p:spPr>
          <a:xfrm rot="5400000" flipH="1" flipV="1">
            <a:off x="7525592" y="2208444"/>
            <a:ext cx="3795959" cy="4247635"/>
          </a:xfrm>
          <a:prstGeom prst="bentConnector3">
            <a:avLst>
              <a:gd name="adj1" fmla="val 9635"/>
            </a:avLst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12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SSL Discovery – Host &amp; TLS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9684" y="154594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3456646" y="1532670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346" y="110876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6831673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7695" y="144668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040798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22548" y="154594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8622548" y="1509380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4649" y="175943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10123105" y="1536732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201975516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F0787F-D0E4-A446-BA58-89FFB87B93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8169A9-9B63-314E-B65E-3FDE7E030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559" y="-105703"/>
            <a:ext cx="12618720" cy="922948"/>
          </a:xfrm>
        </p:spPr>
        <p:txBody>
          <a:bodyPr/>
          <a:lstStyle/>
          <a:p>
            <a:r>
              <a:rPr lang="en-US" dirty="0"/>
              <a:t>Ingress SSL Certificate Discovery using Host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E9178-6F36-AF4B-A418-B03A3F9D7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40" y="894003"/>
            <a:ext cx="6123403" cy="644159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03DF49D-17D9-8D46-A426-B8785D4EE488}"/>
              </a:ext>
            </a:extLst>
          </p:cNvPr>
          <p:cNvSpPr/>
          <p:nvPr/>
        </p:nvSpPr>
        <p:spPr>
          <a:xfrm>
            <a:off x="7043352" y="2038864"/>
            <a:ext cx="7488194" cy="2269524"/>
          </a:xfrm>
          <a:prstGeom prst="roundRect">
            <a:avLst>
              <a:gd name="adj" fmla="val 13400"/>
            </a:avLst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TLS certificates for ALB Listeners can be automatically discovered with </a:t>
            </a:r>
            <a:r>
              <a:rPr lang="en-US" sz="2600" dirty="0">
                <a:solidFill>
                  <a:srgbClr val="FFFF00"/>
                </a:solidFill>
              </a:rPr>
              <a:t>hostnames</a:t>
            </a:r>
            <a:r>
              <a:rPr lang="en-US" sz="2600" dirty="0"/>
              <a:t> from Ingress resources if the </a:t>
            </a:r>
            <a:r>
              <a:rPr lang="en-US" sz="2600" dirty="0" err="1">
                <a:solidFill>
                  <a:srgbClr val="FFFF00"/>
                </a:solidFill>
              </a:rPr>
              <a:t>alb.ingress.kubernetes.io</a:t>
            </a:r>
            <a:r>
              <a:rPr lang="en-US" sz="2600" dirty="0">
                <a:solidFill>
                  <a:srgbClr val="FFFF00"/>
                </a:solidFill>
              </a:rPr>
              <a:t>/certificate-</a:t>
            </a:r>
            <a:r>
              <a:rPr lang="en-US" sz="2600" dirty="0" err="1">
                <a:solidFill>
                  <a:srgbClr val="FFFF00"/>
                </a:solidFill>
              </a:rPr>
              <a:t>arn</a:t>
            </a:r>
            <a:r>
              <a:rPr lang="en-US" sz="2600" dirty="0">
                <a:solidFill>
                  <a:srgbClr val="FFFF00"/>
                </a:solidFill>
              </a:rPr>
              <a:t> </a:t>
            </a:r>
            <a:r>
              <a:rPr lang="en-US" sz="2600" dirty="0"/>
              <a:t>annotation is not specified.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031D6D-63F0-4E42-9271-FF89887588E2}"/>
              </a:ext>
            </a:extLst>
          </p:cNvPr>
          <p:cNvSpPr/>
          <p:nvPr/>
        </p:nvSpPr>
        <p:spPr>
          <a:xfrm>
            <a:off x="7043352" y="4662617"/>
            <a:ext cx="7488194" cy="121507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The controller will attempt to discover </a:t>
            </a:r>
            <a:r>
              <a:rPr lang="en-US" sz="2600" dirty="0">
                <a:solidFill>
                  <a:srgbClr val="FFFF00"/>
                </a:solidFill>
              </a:rPr>
              <a:t>TLS certificates</a:t>
            </a:r>
            <a:r>
              <a:rPr lang="en-US" sz="2600" dirty="0"/>
              <a:t> from the </a:t>
            </a:r>
            <a:r>
              <a:rPr lang="en-US" sz="2600" dirty="0" err="1">
                <a:solidFill>
                  <a:srgbClr val="FFFF00"/>
                </a:solidFill>
              </a:rPr>
              <a:t>tls</a:t>
            </a:r>
            <a:r>
              <a:rPr lang="en-US" sz="2600" dirty="0">
                <a:solidFill>
                  <a:srgbClr val="FFFF00"/>
                </a:solidFill>
              </a:rPr>
              <a:t> field </a:t>
            </a:r>
            <a:r>
              <a:rPr lang="en-US" sz="2600" dirty="0"/>
              <a:t>in Ingress and </a:t>
            </a:r>
            <a:r>
              <a:rPr lang="en-US" sz="2600" dirty="0">
                <a:solidFill>
                  <a:srgbClr val="FFFF00"/>
                </a:solidFill>
              </a:rPr>
              <a:t>host field </a:t>
            </a:r>
            <a:r>
              <a:rPr lang="en-US" sz="2600" dirty="0"/>
              <a:t>in Ingress rules.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AD08606-EB85-AC4F-B59B-E303E2334A72}"/>
              </a:ext>
            </a:extLst>
          </p:cNvPr>
          <p:cNvSpPr/>
          <p:nvPr/>
        </p:nvSpPr>
        <p:spPr>
          <a:xfrm>
            <a:off x="7043352" y="6231925"/>
            <a:ext cx="7488194" cy="121507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dirty="0">
                <a:solidFill>
                  <a:srgbClr val="FFFF00"/>
                </a:solidFill>
              </a:rPr>
              <a:t>Important Note: </a:t>
            </a:r>
            <a:r>
              <a:rPr lang="en-US" sz="2600" dirty="0"/>
              <a:t>You need to explicitly specify to use HTTPS listener with listen-ports annotation.</a:t>
            </a:r>
          </a:p>
          <a:p>
            <a:r>
              <a:rPr lang="en-IN" dirty="0" err="1">
                <a:solidFill>
                  <a:srgbClr val="FFFF00"/>
                </a:solidFill>
              </a:rPr>
              <a:t>alb.ingress.kubernetes.io</a:t>
            </a:r>
            <a:r>
              <a:rPr lang="en-IN" dirty="0">
                <a:solidFill>
                  <a:srgbClr val="FFFF00"/>
                </a:solidFill>
              </a:rPr>
              <a:t>/listen-ports: '[{"HTTPS":443}]'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1E6A01-B5E8-4948-A54C-8A0C4AE16145}"/>
              </a:ext>
            </a:extLst>
          </p:cNvPr>
          <p:cNvSpPr/>
          <p:nvPr/>
        </p:nvSpPr>
        <p:spPr>
          <a:xfrm>
            <a:off x="7426411" y="894003"/>
            <a:ext cx="6450227" cy="848300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Demo-1: SSL Discovery – Host</a:t>
            </a:r>
          </a:p>
        </p:txBody>
      </p:sp>
    </p:spTree>
    <p:extLst>
      <p:ext uri="{BB962C8B-B14F-4D97-AF65-F5344CB8AC3E}">
        <p14:creationId xmlns:p14="http://schemas.microsoft.com/office/powerpoint/2010/main" val="226833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A98D63-2F43-1342-AC0E-935DB83742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861B6-0B17-E746-A5F5-A0AF42C79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62" y="50243"/>
            <a:ext cx="12618720" cy="1188851"/>
          </a:xfrm>
        </p:spPr>
        <p:txBody>
          <a:bodyPr/>
          <a:lstStyle/>
          <a:p>
            <a:r>
              <a:rPr lang="en-US" dirty="0"/>
              <a:t>Ingress SSL Certificate Discovery using </a:t>
            </a:r>
            <a:r>
              <a:rPr lang="en-US" dirty="0" err="1"/>
              <a:t>tls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73567-0344-AC4D-A46A-B8D58CC21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6" y="1239094"/>
            <a:ext cx="10662141" cy="624142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33DBC5-28C0-794C-BFE6-B72D42884154}"/>
              </a:ext>
            </a:extLst>
          </p:cNvPr>
          <p:cNvSpPr/>
          <p:nvPr/>
        </p:nvSpPr>
        <p:spPr>
          <a:xfrm>
            <a:off x="11034584" y="3812089"/>
            <a:ext cx="3311610" cy="1488959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Demo-2: SSL Discovery – </a:t>
            </a:r>
            <a:r>
              <a:rPr lang="en-US" sz="2800" b="1" dirty="0" err="1"/>
              <a:t>tls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5386006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AFE4E9-F5E8-2B44-AAF1-5C83846DCB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73F814-9989-C042-B103-D867AA96D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certificate-</a:t>
            </a:r>
            <a:r>
              <a:rPr lang="en-US" dirty="0" err="1"/>
              <a:t>arn</a:t>
            </a:r>
            <a:r>
              <a:rPr lang="en-US" dirty="0"/>
              <a:t> Annotation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43B2E-B20A-6A46-B285-9C5077855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4381826"/>
            <a:ext cx="13624560" cy="160954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CB4DF85-06C9-8A4A-AED7-DF2F0D46190C}"/>
              </a:ext>
            </a:extLst>
          </p:cNvPr>
          <p:cNvSpPr/>
          <p:nvPr/>
        </p:nvSpPr>
        <p:spPr>
          <a:xfrm>
            <a:off x="502920" y="2439827"/>
            <a:ext cx="13624560" cy="1248033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Comment </a:t>
            </a:r>
            <a:r>
              <a:rPr lang="en-IN" sz="3500" dirty="0" err="1">
                <a:solidFill>
                  <a:srgbClr val="FFFF00"/>
                </a:solidFill>
              </a:rPr>
              <a:t>alb.ingress.kubernetes.io</a:t>
            </a:r>
            <a:r>
              <a:rPr lang="en-IN" sz="3500" dirty="0">
                <a:solidFill>
                  <a:srgbClr val="FFFF00"/>
                </a:solidFill>
              </a:rPr>
              <a:t>/certificate-</a:t>
            </a:r>
            <a:r>
              <a:rPr lang="en-IN" sz="3500" dirty="0" err="1">
                <a:solidFill>
                  <a:srgbClr val="FFFF00"/>
                </a:solidFill>
              </a:rPr>
              <a:t>arn</a:t>
            </a:r>
            <a:endParaRPr lang="en-IN" sz="3500" dirty="0">
              <a:solidFill>
                <a:srgbClr val="FFFF00"/>
              </a:solidFill>
            </a:endParaRPr>
          </a:p>
          <a:p>
            <a:pPr algn="ctr"/>
            <a:r>
              <a:rPr lang="en-US" sz="3500" dirty="0"/>
              <a:t>Annotation when using host / </a:t>
            </a:r>
            <a:r>
              <a:rPr lang="en-US" sz="3500" dirty="0" err="1"/>
              <a:t>tls</a:t>
            </a:r>
            <a:r>
              <a:rPr lang="en-US" sz="3500" dirty="0"/>
              <a:t> options</a:t>
            </a:r>
          </a:p>
        </p:txBody>
      </p:sp>
    </p:spTree>
    <p:extLst>
      <p:ext uri="{BB962C8B-B14F-4D97-AF65-F5344CB8AC3E}">
        <p14:creationId xmlns:p14="http://schemas.microsoft.com/office/powerpoint/2010/main" val="18338079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Ingress Groups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9684" y="154594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3456646" y="1532670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346" y="110876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6831673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7695" y="144668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040798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22548" y="154594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8622548" y="1509380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4649" y="175943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10123105" y="1536732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11231759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0EDAF9-B99D-A04B-A774-FA0CB6CD32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2244FD-6F12-AE42-AE19-0FF27D02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5109"/>
            <a:ext cx="12618720" cy="1188851"/>
          </a:xfrm>
        </p:spPr>
        <p:txBody>
          <a:bodyPr/>
          <a:lstStyle/>
          <a:p>
            <a:r>
              <a:rPr lang="en-US" dirty="0"/>
              <a:t>Without Ingress Groups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4E7391-0AE0-A544-B84E-6D04F0A94ECA}"/>
              </a:ext>
            </a:extLst>
          </p:cNvPr>
          <p:cNvSpPr/>
          <p:nvPr/>
        </p:nvSpPr>
        <p:spPr>
          <a:xfrm>
            <a:off x="420130" y="570882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oogle Shape;660;p35">
            <a:extLst>
              <a:ext uri="{FF2B5EF4-FFF2-40B4-BE49-F238E27FC236}">
                <a16:creationId xmlns:a16="http://schemas.microsoft.com/office/drawing/2014/main" id="{F539FF5F-40AF-314D-9D02-894C41F934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988" y="599585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37;p35">
            <a:extLst>
              <a:ext uri="{FF2B5EF4-FFF2-40B4-BE49-F238E27FC236}">
                <a16:creationId xmlns:a16="http://schemas.microsoft.com/office/drawing/2014/main" id="{B2B21AF8-DF1D-A943-9BA9-F877B9CA9E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468" y="59840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38;p35">
            <a:extLst>
              <a:ext uri="{FF2B5EF4-FFF2-40B4-BE49-F238E27FC236}">
                <a16:creationId xmlns:a16="http://schemas.microsoft.com/office/drawing/2014/main" id="{90455D01-E84B-234F-B9C6-48688ED9E3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401" y="59458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F75BA9-DE65-D840-9320-2DBD7ECC147C}"/>
              </a:ext>
            </a:extLst>
          </p:cNvPr>
          <p:cNvCxnSpPr>
            <a:cxnSpLocks/>
          </p:cNvCxnSpPr>
          <p:nvPr/>
        </p:nvCxnSpPr>
        <p:spPr>
          <a:xfrm>
            <a:off x="1509053" y="659259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FA6E72-03B0-4E49-972C-0FAC04CA4057}"/>
              </a:ext>
            </a:extLst>
          </p:cNvPr>
          <p:cNvCxnSpPr>
            <a:cxnSpLocks/>
          </p:cNvCxnSpPr>
          <p:nvPr/>
        </p:nvCxnSpPr>
        <p:spPr>
          <a:xfrm flipH="1">
            <a:off x="2774153" y="659259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39D382-D998-BA40-A275-761042C09EE3}"/>
              </a:ext>
            </a:extLst>
          </p:cNvPr>
          <p:cNvSpPr txBox="1"/>
          <p:nvPr/>
        </p:nvSpPr>
        <p:spPr>
          <a:xfrm>
            <a:off x="1814468" y="686334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708D8-4CB6-5842-BB6D-925C1C7FC0FD}"/>
              </a:ext>
            </a:extLst>
          </p:cNvPr>
          <p:cNvSpPr/>
          <p:nvPr/>
        </p:nvSpPr>
        <p:spPr>
          <a:xfrm>
            <a:off x="5530126" y="2123243"/>
            <a:ext cx="3357050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62;p35">
            <a:extLst>
              <a:ext uri="{FF2B5EF4-FFF2-40B4-BE49-F238E27FC236}">
                <a16:creationId xmlns:a16="http://schemas.microsoft.com/office/drawing/2014/main" id="{E61B2B02-C15A-9442-AF7A-9357ABA374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8062" y="230572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AF6354-3823-EF46-8C8E-6529EA30CBDE}"/>
              </a:ext>
            </a:extLst>
          </p:cNvPr>
          <p:cNvSpPr txBox="1"/>
          <p:nvPr/>
        </p:nvSpPr>
        <p:spPr>
          <a:xfrm>
            <a:off x="5561860" y="3366180"/>
            <a:ext cx="32144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Resource: my-apps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52AD27-FEA7-AB44-AAB6-C1A85374781B}"/>
              </a:ext>
            </a:extLst>
          </p:cNvPr>
          <p:cNvSpPr/>
          <p:nvPr/>
        </p:nvSpPr>
        <p:spPr>
          <a:xfrm>
            <a:off x="5222532" y="570882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3661EE0F-80D6-C846-B656-DAEC89A7CB1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6390" y="599585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37;p35">
            <a:extLst>
              <a:ext uri="{FF2B5EF4-FFF2-40B4-BE49-F238E27FC236}">
                <a16:creationId xmlns:a16="http://schemas.microsoft.com/office/drawing/2014/main" id="{E0916B79-4261-5A40-9B53-8E1961ACFF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870" y="59840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8;p35">
            <a:extLst>
              <a:ext uri="{FF2B5EF4-FFF2-40B4-BE49-F238E27FC236}">
                <a16:creationId xmlns:a16="http://schemas.microsoft.com/office/drawing/2014/main" id="{99D4DB98-F494-2E41-83AA-EEA47F2057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803" y="59458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A8978F-A5E9-564A-A224-E4B33D59E076}"/>
              </a:ext>
            </a:extLst>
          </p:cNvPr>
          <p:cNvCxnSpPr>
            <a:cxnSpLocks/>
          </p:cNvCxnSpPr>
          <p:nvPr/>
        </p:nvCxnSpPr>
        <p:spPr>
          <a:xfrm>
            <a:off x="6311455" y="659259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C3D5EC-8238-824D-80F8-DC19B0741ED4}"/>
              </a:ext>
            </a:extLst>
          </p:cNvPr>
          <p:cNvCxnSpPr>
            <a:cxnSpLocks/>
          </p:cNvCxnSpPr>
          <p:nvPr/>
        </p:nvCxnSpPr>
        <p:spPr>
          <a:xfrm flipH="1">
            <a:off x="7576555" y="659259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CF5532-8602-B946-BB70-143E99B363A9}"/>
              </a:ext>
            </a:extLst>
          </p:cNvPr>
          <p:cNvSpPr txBox="1"/>
          <p:nvPr/>
        </p:nvSpPr>
        <p:spPr>
          <a:xfrm>
            <a:off x="6616870" y="686334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AF344-7ED6-D840-81B0-4E0D1D7D36C8}"/>
              </a:ext>
            </a:extLst>
          </p:cNvPr>
          <p:cNvSpPr/>
          <p:nvPr/>
        </p:nvSpPr>
        <p:spPr>
          <a:xfrm>
            <a:off x="10152627" y="5708821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oogle Shape;660;p35">
            <a:extLst>
              <a:ext uri="{FF2B5EF4-FFF2-40B4-BE49-F238E27FC236}">
                <a16:creationId xmlns:a16="http://schemas.microsoft.com/office/drawing/2014/main" id="{4CFF9362-15F3-114E-8D08-4D68820A9B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06485" y="599585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7;p35">
            <a:extLst>
              <a:ext uri="{FF2B5EF4-FFF2-40B4-BE49-F238E27FC236}">
                <a16:creationId xmlns:a16="http://schemas.microsoft.com/office/drawing/2014/main" id="{1FE62C4C-A7BA-E94B-93BE-27621CCFCA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6965" y="598403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8;p35">
            <a:extLst>
              <a:ext uri="{FF2B5EF4-FFF2-40B4-BE49-F238E27FC236}">
                <a16:creationId xmlns:a16="http://schemas.microsoft.com/office/drawing/2014/main" id="{A40FBB57-F57C-DF46-A614-2964E0CA6F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4898" y="594587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1D57ED-A3AF-6142-8A58-867267D9E8D1}"/>
              </a:ext>
            </a:extLst>
          </p:cNvPr>
          <p:cNvCxnSpPr>
            <a:cxnSpLocks/>
          </p:cNvCxnSpPr>
          <p:nvPr/>
        </p:nvCxnSpPr>
        <p:spPr>
          <a:xfrm>
            <a:off x="11241550" y="6592592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16FDAC-A8BA-DB4F-9BD3-D274CDFDC9A1}"/>
              </a:ext>
            </a:extLst>
          </p:cNvPr>
          <p:cNvCxnSpPr>
            <a:cxnSpLocks/>
          </p:cNvCxnSpPr>
          <p:nvPr/>
        </p:nvCxnSpPr>
        <p:spPr>
          <a:xfrm flipH="1">
            <a:off x="12506650" y="6592592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44C723-645E-1642-8F9D-AD91FEC479A8}"/>
              </a:ext>
            </a:extLst>
          </p:cNvPr>
          <p:cNvSpPr txBox="1"/>
          <p:nvPr/>
        </p:nvSpPr>
        <p:spPr>
          <a:xfrm>
            <a:off x="11546965" y="686334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A3F1A59-9C3B-1549-998C-E00042E32767}"/>
              </a:ext>
            </a:extLst>
          </p:cNvPr>
          <p:cNvSpPr/>
          <p:nvPr/>
        </p:nvSpPr>
        <p:spPr>
          <a:xfrm>
            <a:off x="135358" y="815027"/>
            <a:ext cx="4802402" cy="13741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Ingress Resource for all three Apps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77226B9-C2FE-EC49-9E67-EEA0D756E0B5}"/>
              </a:ext>
            </a:extLst>
          </p:cNvPr>
          <p:cNvSpPr/>
          <p:nvPr/>
        </p:nvSpPr>
        <p:spPr>
          <a:xfrm>
            <a:off x="9335924" y="815026"/>
            <a:ext cx="4802402" cy="13741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Any changes to App3 we need to update the “</a:t>
            </a:r>
            <a:r>
              <a:rPr lang="en-US" dirty="0">
                <a:solidFill>
                  <a:srgbClr val="FFFF00"/>
                </a:solidFill>
              </a:rPr>
              <a:t>my-apps</a:t>
            </a:r>
            <a:r>
              <a:rPr lang="en-US" dirty="0"/>
              <a:t>” ingress resource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24E0D53-A2A4-2247-95C0-1FC1681E6BAF}"/>
              </a:ext>
            </a:extLst>
          </p:cNvPr>
          <p:cNvSpPr/>
          <p:nvPr/>
        </p:nvSpPr>
        <p:spPr>
          <a:xfrm>
            <a:off x="-19554" y="2368353"/>
            <a:ext cx="5239629" cy="3069716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Example: </a:t>
            </a:r>
            <a:r>
              <a:rPr lang="en-US" dirty="0"/>
              <a:t>If we have </a:t>
            </a:r>
            <a:r>
              <a:rPr lang="en-US" dirty="0">
                <a:solidFill>
                  <a:srgbClr val="FFFF00"/>
                </a:solidFill>
              </a:rPr>
              <a:t>50 apps </a:t>
            </a:r>
            <a:r>
              <a:rPr lang="en-US" dirty="0"/>
              <a:t>which needs different rules in them and all should be part of </a:t>
            </a:r>
            <a:r>
              <a:rPr lang="en-US" dirty="0">
                <a:solidFill>
                  <a:srgbClr val="FFFF00"/>
                </a:solidFill>
              </a:rPr>
              <a:t>single ALB</a:t>
            </a:r>
            <a:r>
              <a:rPr lang="en-US" dirty="0"/>
              <a:t>, maintaining such </a:t>
            </a:r>
            <a:r>
              <a:rPr lang="en-US" dirty="0">
                <a:solidFill>
                  <a:srgbClr val="FFFF00"/>
                </a:solidFill>
              </a:rPr>
              <a:t>huge</a:t>
            </a:r>
            <a:r>
              <a:rPr lang="en-US" dirty="0"/>
              <a:t> k8s manifest file with configs becomes </a:t>
            </a:r>
            <a:r>
              <a:rPr lang="en-US" dirty="0">
                <a:solidFill>
                  <a:srgbClr val="FFFF00"/>
                </a:solidFill>
              </a:rPr>
              <a:t>tedious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confusing</a:t>
            </a:r>
            <a:r>
              <a:rPr lang="en-US" dirty="0"/>
              <a:t>.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099103C-30D7-8A41-8CF7-8813D9FB96F3}"/>
              </a:ext>
            </a:extLst>
          </p:cNvPr>
          <p:cNvSpPr/>
          <p:nvPr/>
        </p:nvSpPr>
        <p:spPr>
          <a:xfrm>
            <a:off x="9406992" y="3205863"/>
            <a:ext cx="5239629" cy="2038368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 </a:t>
            </a:r>
            <a:r>
              <a:rPr lang="en-US" dirty="0">
                <a:solidFill>
                  <a:srgbClr val="FFFF00"/>
                </a:solidFill>
              </a:rPr>
              <a:t>Ingress Groups</a:t>
            </a:r>
            <a:r>
              <a:rPr lang="en-US" dirty="0"/>
              <a:t> we can simplify our Kubernetes Ingress Manifest when dealing with </a:t>
            </a:r>
            <a:r>
              <a:rPr lang="en-US" dirty="0">
                <a:solidFill>
                  <a:srgbClr val="FFFF00"/>
                </a:solidFill>
              </a:rPr>
              <a:t>multiple apps </a:t>
            </a:r>
            <a:r>
              <a:rPr lang="en-US" dirty="0"/>
              <a:t>requiring single ALB</a:t>
            </a:r>
          </a:p>
        </p:txBody>
      </p:sp>
      <p:pic>
        <p:nvPicPr>
          <p:cNvPr id="40" name="Graphic 39" descr="Document with solid fill">
            <a:extLst>
              <a:ext uri="{FF2B5EF4-FFF2-40B4-BE49-F238E27FC236}">
                <a16:creationId xmlns:a16="http://schemas.microsoft.com/office/drawing/2014/main" id="{37B53957-4594-5942-9389-D430C5D2F9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399" y="23683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4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4" grpId="0"/>
      <p:bldP spid="15" grpId="0" animBg="1"/>
      <p:bldP spid="21" grpId="0"/>
      <p:bldP spid="22" grpId="0" animBg="1"/>
      <p:bldP spid="28" grpId="0"/>
      <p:bldP spid="36" grpId="0" animBg="1"/>
      <p:bldP spid="37" grpId="0" animBg="1"/>
      <p:bldP spid="38" grpId="0" animBg="1"/>
      <p:bldP spid="39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0EDAF9-B99D-A04B-A774-FA0CB6CD32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2244FD-6F12-AE42-AE19-0FF27D02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559" y="0"/>
            <a:ext cx="12618720" cy="820421"/>
          </a:xfrm>
        </p:spPr>
        <p:txBody>
          <a:bodyPr>
            <a:normAutofit fontScale="90000"/>
          </a:bodyPr>
          <a:lstStyle/>
          <a:p>
            <a:r>
              <a:rPr lang="en-US" dirty="0"/>
              <a:t>With Ingress Groups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4E7391-0AE0-A544-B84E-6D04F0A94ECA}"/>
              </a:ext>
            </a:extLst>
          </p:cNvPr>
          <p:cNvSpPr/>
          <p:nvPr/>
        </p:nvSpPr>
        <p:spPr>
          <a:xfrm>
            <a:off x="420130" y="570882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oogle Shape;660;p35">
            <a:extLst>
              <a:ext uri="{FF2B5EF4-FFF2-40B4-BE49-F238E27FC236}">
                <a16:creationId xmlns:a16="http://schemas.microsoft.com/office/drawing/2014/main" id="{F539FF5F-40AF-314D-9D02-894C41F934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988" y="599585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37;p35">
            <a:extLst>
              <a:ext uri="{FF2B5EF4-FFF2-40B4-BE49-F238E27FC236}">
                <a16:creationId xmlns:a16="http://schemas.microsoft.com/office/drawing/2014/main" id="{B2B21AF8-DF1D-A943-9BA9-F877B9CA9E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468" y="59840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38;p35">
            <a:extLst>
              <a:ext uri="{FF2B5EF4-FFF2-40B4-BE49-F238E27FC236}">
                <a16:creationId xmlns:a16="http://schemas.microsoft.com/office/drawing/2014/main" id="{90455D01-E84B-234F-B9C6-48688ED9E3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401" y="59458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F75BA9-DE65-D840-9320-2DBD7ECC147C}"/>
              </a:ext>
            </a:extLst>
          </p:cNvPr>
          <p:cNvCxnSpPr>
            <a:cxnSpLocks/>
          </p:cNvCxnSpPr>
          <p:nvPr/>
        </p:nvCxnSpPr>
        <p:spPr>
          <a:xfrm>
            <a:off x="1509053" y="659259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FA6E72-03B0-4E49-972C-0FAC04CA4057}"/>
              </a:ext>
            </a:extLst>
          </p:cNvPr>
          <p:cNvCxnSpPr>
            <a:cxnSpLocks/>
          </p:cNvCxnSpPr>
          <p:nvPr/>
        </p:nvCxnSpPr>
        <p:spPr>
          <a:xfrm flipH="1">
            <a:off x="2774153" y="659259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39D382-D998-BA40-A275-761042C09EE3}"/>
              </a:ext>
            </a:extLst>
          </p:cNvPr>
          <p:cNvSpPr txBox="1"/>
          <p:nvPr/>
        </p:nvSpPr>
        <p:spPr>
          <a:xfrm>
            <a:off x="1814468" y="686334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708D8-4CB6-5842-BB6D-925C1C7FC0FD}"/>
              </a:ext>
            </a:extLst>
          </p:cNvPr>
          <p:cNvSpPr/>
          <p:nvPr/>
        </p:nvSpPr>
        <p:spPr>
          <a:xfrm>
            <a:off x="420129" y="306408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62;p35">
            <a:extLst>
              <a:ext uri="{FF2B5EF4-FFF2-40B4-BE49-F238E27FC236}">
                <a16:creationId xmlns:a16="http://schemas.microsoft.com/office/drawing/2014/main" id="{E61B2B02-C15A-9442-AF7A-9357ABA374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461" y="322906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AF6354-3823-EF46-8C8E-6529EA30CBDE}"/>
              </a:ext>
            </a:extLst>
          </p:cNvPr>
          <p:cNvSpPr txBox="1"/>
          <p:nvPr/>
        </p:nvSpPr>
        <p:spPr>
          <a:xfrm>
            <a:off x="562774" y="429257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Ingress Service: app1-ingress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52AD27-FEA7-AB44-AAB6-C1A85374781B}"/>
              </a:ext>
            </a:extLst>
          </p:cNvPr>
          <p:cNvSpPr/>
          <p:nvPr/>
        </p:nvSpPr>
        <p:spPr>
          <a:xfrm>
            <a:off x="5222532" y="570882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3661EE0F-80D6-C846-B656-DAEC89A7CB1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6390" y="599585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37;p35">
            <a:extLst>
              <a:ext uri="{FF2B5EF4-FFF2-40B4-BE49-F238E27FC236}">
                <a16:creationId xmlns:a16="http://schemas.microsoft.com/office/drawing/2014/main" id="{E0916B79-4261-5A40-9B53-8E1961ACFF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870" y="59840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8;p35">
            <a:extLst>
              <a:ext uri="{FF2B5EF4-FFF2-40B4-BE49-F238E27FC236}">
                <a16:creationId xmlns:a16="http://schemas.microsoft.com/office/drawing/2014/main" id="{99D4DB98-F494-2E41-83AA-EEA47F2057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803" y="59458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A8978F-A5E9-564A-A224-E4B33D59E076}"/>
              </a:ext>
            </a:extLst>
          </p:cNvPr>
          <p:cNvCxnSpPr>
            <a:cxnSpLocks/>
          </p:cNvCxnSpPr>
          <p:nvPr/>
        </p:nvCxnSpPr>
        <p:spPr>
          <a:xfrm>
            <a:off x="6311455" y="659259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C3D5EC-8238-824D-80F8-DC19B0741ED4}"/>
              </a:ext>
            </a:extLst>
          </p:cNvPr>
          <p:cNvCxnSpPr>
            <a:cxnSpLocks/>
          </p:cNvCxnSpPr>
          <p:nvPr/>
        </p:nvCxnSpPr>
        <p:spPr>
          <a:xfrm flipH="1">
            <a:off x="7576555" y="659259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CF5532-8602-B946-BB70-143E99B363A9}"/>
              </a:ext>
            </a:extLst>
          </p:cNvPr>
          <p:cNvSpPr txBox="1"/>
          <p:nvPr/>
        </p:nvSpPr>
        <p:spPr>
          <a:xfrm>
            <a:off x="6616870" y="686334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AF344-7ED6-D840-81B0-4E0D1D7D36C8}"/>
              </a:ext>
            </a:extLst>
          </p:cNvPr>
          <p:cNvSpPr/>
          <p:nvPr/>
        </p:nvSpPr>
        <p:spPr>
          <a:xfrm>
            <a:off x="10152627" y="5708821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oogle Shape;660;p35">
            <a:extLst>
              <a:ext uri="{FF2B5EF4-FFF2-40B4-BE49-F238E27FC236}">
                <a16:creationId xmlns:a16="http://schemas.microsoft.com/office/drawing/2014/main" id="{4CFF9362-15F3-114E-8D08-4D68820A9B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06485" y="599585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7;p35">
            <a:extLst>
              <a:ext uri="{FF2B5EF4-FFF2-40B4-BE49-F238E27FC236}">
                <a16:creationId xmlns:a16="http://schemas.microsoft.com/office/drawing/2014/main" id="{1FE62C4C-A7BA-E94B-93BE-27621CCFCA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6965" y="598403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8;p35">
            <a:extLst>
              <a:ext uri="{FF2B5EF4-FFF2-40B4-BE49-F238E27FC236}">
                <a16:creationId xmlns:a16="http://schemas.microsoft.com/office/drawing/2014/main" id="{A40FBB57-F57C-DF46-A614-2964E0CA6F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4898" y="594587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1D57ED-A3AF-6142-8A58-867267D9E8D1}"/>
              </a:ext>
            </a:extLst>
          </p:cNvPr>
          <p:cNvCxnSpPr>
            <a:cxnSpLocks/>
          </p:cNvCxnSpPr>
          <p:nvPr/>
        </p:nvCxnSpPr>
        <p:spPr>
          <a:xfrm>
            <a:off x="11241550" y="6592592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16FDAC-A8BA-DB4F-9BD3-D274CDFDC9A1}"/>
              </a:ext>
            </a:extLst>
          </p:cNvPr>
          <p:cNvCxnSpPr>
            <a:cxnSpLocks/>
          </p:cNvCxnSpPr>
          <p:nvPr/>
        </p:nvCxnSpPr>
        <p:spPr>
          <a:xfrm flipH="1">
            <a:off x="12506650" y="6592592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44C723-645E-1642-8F9D-AD91FEC479A8}"/>
              </a:ext>
            </a:extLst>
          </p:cNvPr>
          <p:cNvSpPr txBox="1"/>
          <p:nvPr/>
        </p:nvSpPr>
        <p:spPr>
          <a:xfrm>
            <a:off x="11546965" y="686334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3B4A16-6AFF-3E41-B120-09512BA08412}"/>
              </a:ext>
            </a:extLst>
          </p:cNvPr>
          <p:cNvSpPr/>
          <p:nvPr/>
        </p:nvSpPr>
        <p:spPr>
          <a:xfrm>
            <a:off x="5263610" y="306408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oogle Shape;662;p35">
            <a:extLst>
              <a:ext uri="{FF2B5EF4-FFF2-40B4-BE49-F238E27FC236}">
                <a16:creationId xmlns:a16="http://schemas.microsoft.com/office/drawing/2014/main" id="{E774F006-066F-F442-8E96-6CF17578FA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4655" y="324590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A4D9C83-A6F5-544F-906C-7DEA8D3E1C3B}"/>
              </a:ext>
            </a:extLst>
          </p:cNvPr>
          <p:cNvSpPr txBox="1"/>
          <p:nvPr/>
        </p:nvSpPr>
        <p:spPr>
          <a:xfrm>
            <a:off x="5406255" y="429257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</a:rPr>
              <a:t>Ingress Service: app2-ingress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1B4C0A-1FC9-704D-A81A-1CAC63DD9783}"/>
              </a:ext>
            </a:extLst>
          </p:cNvPr>
          <p:cNvSpPr/>
          <p:nvPr/>
        </p:nvSpPr>
        <p:spPr>
          <a:xfrm>
            <a:off x="10194239" y="306408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oogle Shape;662;p35">
            <a:extLst>
              <a:ext uri="{FF2B5EF4-FFF2-40B4-BE49-F238E27FC236}">
                <a16:creationId xmlns:a16="http://schemas.microsoft.com/office/drawing/2014/main" id="{FEFFB491-3B4E-1049-AEFA-794955E22F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84808" y="319253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CB7BE03-6A03-9343-A4CE-0FA4D302A791}"/>
              </a:ext>
            </a:extLst>
          </p:cNvPr>
          <p:cNvSpPr txBox="1"/>
          <p:nvPr/>
        </p:nvSpPr>
        <p:spPr>
          <a:xfrm>
            <a:off x="10336884" y="429257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Ingress Service: app3-ingress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E83253E-7F1E-AC41-90C6-98FD9B6C705B}"/>
              </a:ext>
            </a:extLst>
          </p:cNvPr>
          <p:cNvSpPr/>
          <p:nvPr/>
        </p:nvSpPr>
        <p:spPr>
          <a:xfrm>
            <a:off x="296562" y="820422"/>
            <a:ext cx="13987849" cy="4319990"/>
          </a:xfrm>
          <a:prstGeom prst="roundRect">
            <a:avLst>
              <a:gd name="adj" fmla="val 3712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3D95141-9BDC-5A4F-98ED-9182A4E7A7EF}"/>
              </a:ext>
            </a:extLst>
          </p:cNvPr>
          <p:cNvSpPr/>
          <p:nvPr/>
        </p:nvSpPr>
        <p:spPr>
          <a:xfrm>
            <a:off x="420129" y="2406758"/>
            <a:ext cx="3707027" cy="4879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10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166058B-34C6-264F-8AC4-5C89FD640705}"/>
              </a:ext>
            </a:extLst>
          </p:cNvPr>
          <p:cNvSpPr/>
          <p:nvPr/>
        </p:nvSpPr>
        <p:spPr>
          <a:xfrm>
            <a:off x="5263610" y="2374444"/>
            <a:ext cx="3707027" cy="487929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20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276E00D-B04D-484F-8C45-04279E2E34E6}"/>
              </a:ext>
            </a:extLst>
          </p:cNvPr>
          <p:cNvSpPr/>
          <p:nvPr/>
        </p:nvSpPr>
        <p:spPr>
          <a:xfrm>
            <a:off x="10152626" y="2374444"/>
            <a:ext cx="3707027" cy="4879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30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E4C2D25-6C81-3640-8DD9-6CFA8A11B1A2}"/>
              </a:ext>
            </a:extLst>
          </p:cNvPr>
          <p:cNvSpPr/>
          <p:nvPr/>
        </p:nvSpPr>
        <p:spPr>
          <a:xfrm>
            <a:off x="476647" y="1657318"/>
            <a:ext cx="13240130" cy="482035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Group: </a:t>
            </a:r>
            <a:r>
              <a:rPr lang="en-US" dirty="0" err="1"/>
              <a:t>myapps.web</a:t>
            </a:r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8E664B9-E58A-A04A-AEC8-55AEC7EC899B}"/>
              </a:ext>
            </a:extLst>
          </p:cNvPr>
          <p:cNvCxnSpPr/>
          <p:nvPr/>
        </p:nvCxnSpPr>
        <p:spPr>
          <a:xfrm>
            <a:off x="4633784" y="2275649"/>
            <a:ext cx="0" cy="5175534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63902C7-3E24-5440-AAB7-D323C489716F}"/>
              </a:ext>
            </a:extLst>
          </p:cNvPr>
          <p:cNvCxnSpPr/>
          <p:nvPr/>
        </p:nvCxnSpPr>
        <p:spPr>
          <a:xfrm>
            <a:off x="9654746" y="2307963"/>
            <a:ext cx="0" cy="5175534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B9F310B-85EB-DD43-8F5F-43161A0EDCFE}"/>
              </a:ext>
            </a:extLst>
          </p:cNvPr>
          <p:cNvSpPr/>
          <p:nvPr/>
        </p:nvSpPr>
        <p:spPr>
          <a:xfrm>
            <a:off x="494453" y="1006090"/>
            <a:ext cx="13240130" cy="482035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alb.ingress.kubernetes.io</a:t>
            </a:r>
            <a:r>
              <a:rPr lang="en-US" dirty="0"/>
              <a:t>/load-balancer-name: ingress-groups-demo</a:t>
            </a:r>
          </a:p>
        </p:txBody>
      </p:sp>
      <p:pic>
        <p:nvPicPr>
          <p:cNvPr id="49" name="Graphic 48" descr="Document with solid fill">
            <a:extLst>
              <a:ext uri="{FF2B5EF4-FFF2-40B4-BE49-F238E27FC236}">
                <a16:creationId xmlns:a16="http://schemas.microsoft.com/office/drawing/2014/main" id="{0602D974-042D-634E-B88F-53455541A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7843" y="3229061"/>
            <a:ext cx="914400" cy="914400"/>
          </a:xfrm>
          <a:prstGeom prst="rect">
            <a:avLst/>
          </a:prstGeom>
        </p:spPr>
      </p:pic>
      <p:pic>
        <p:nvPicPr>
          <p:cNvPr id="50" name="Graphic 49" descr="Document with solid fill">
            <a:extLst>
              <a:ext uri="{FF2B5EF4-FFF2-40B4-BE49-F238E27FC236}">
                <a16:creationId xmlns:a16="http://schemas.microsoft.com/office/drawing/2014/main" id="{57359D31-87C6-B440-AAA7-37CB9ACD7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38176" y="3299212"/>
            <a:ext cx="914400" cy="914400"/>
          </a:xfrm>
          <a:prstGeom prst="rect">
            <a:avLst/>
          </a:prstGeom>
        </p:spPr>
      </p:pic>
      <p:pic>
        <p:nvPicPr>
          <p:cNvPr id="51" name="Graphic 50" descr="Document with solid fill">
            <a:extLst>
              <a:ext uri="{FF2B5EF4-FFF2-40B4-BE49-F238E27FC236}">
                <a16:creationId xmlns:a16="http://schemas.microsoft.com/office/drawing/2014/main" id="{604F670B-7414-584E-BF03-F005C78B7A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506650" y="32312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4" grpId="0"/>
      <p:bldP spid="15" grpId="0" animBg="1"/>
      <p:bldP spid="21" grpId="0"/>
      <p:bldP spid="22" grpId="0" animBg="1"/>
      <p:bldP spid="28" grpId="0"/>
      <p:bldP spid="31" grpId="0" animBg="1"/>
      <p:bldP spid="33" grpId="0"/>
      <p:bldP spid="34" grpId="0" animBg="1"/>
      <p:bldP spid="36" grpId="0"/>
      <p:bldP spid="3" grpId="0" animBg="1"/>
      <p:bldP spid="38" grpId="0" animBg="1"/>
      <p:bldP spid="39" grpId="0" animBg="1"/>
      <p:bldP spid="40" grpId="0" animBg="1"/>
      <p:bldP spid="41" grpId="0" animBg="1"/>
      <p:bldP spid="45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4A8A87-2BA9-7749-9724-17959FC083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48BF50-25D5-5741-9D09-A50B75CB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Groups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75F46FD-2F2A-D041-87F7-1BD3853609F0}"/>
              </a:ext>
            </a:extLst>
          </p:cNvPr>
          <p:cNvSpPr/>
          <p:nvPr/>
        </p:nvSpPr>
        <p:spPr>
          <a:xfrm>
            <a:off x="1964722" y="1631090"/>
            <a:ext cx="12505040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 err="1"/>
              <a:t>IngressGroup</a:t>
            </a:r>
            <a:r>
              <a:rPr lang="en-IN" sz="3000" dirty="0"/>
              <a:t> feature enables you to group multiple Ingress resources </a:t>
            </a:r>
            <a:r>
              <a:rPr lang="en-IN" sz="3000" dirty="0">
                <a:solidFill>
                  <a:srgbClr val="FFFF00"/>
                </a:solidFill>
              </a:rPr>
              <a:t>together</a:t>
            </a:r>
            <a:r>
              <a:rPr lang="en-IN" sz="3000" dirty="0"/>
              <a:t>. </a:t>
            </a:r>
            <a:endParaRPr lang="en-US" sz="3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68A301-8FF5-554D-88B7-969F2A78837A}"/>
              </a:ext>
            </a:extLst>
          </p:cNvPr>
          <p:cNvSpPr/>
          <p:nvPr/>
        </p:nvSpPr>
        <p:spPr>
          <a:xfrm>
            <a:off x="1964722" y="3058615"/>
            <a:ext cx="12505040" cy="118885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/>
              <a:t>The controller will automatically </a:t>
            </a:r>
            <a:r>
              <a:rPr lang="en-IN" sz="3000" dirty="0">
                <a:solidFill>
                  <a:srgbClr val="FFFF00"/>
                </a:solidFill>
              </a:rPr>
              <a:t>merge Ingress rules </a:t>
            </a:r>
            <a:r>
              <a:rPr lang="en-IN" sz="3000" dirty="0"/>
              <a:t>for all Ingresses within </a:t>
            </a:r>
            <a:r>
              <a:rPr lang="en-IN" sz="3000" dirty="0" err="1"/>
              <a:t>IngressGroup</a:t>
            </a:r>
            <a:r>
              <a:rPr lang="en-IN" sz="3000" dirty="0"/>
              <a:t> and support them with a </a:t>
            </a:r>
            <a:r>
              <a:rPr lang="en-IN" sz="3000" dirty="0">
                <a:solidFill>
                  <a:srgbClr val="FFFF00"/>
                </a:solidFill>
              </a:rPr>
              <a:t>single ALB</a:t>
            </a:r>
            <a:r>
              <a:rPr lang="en-IN" sz="3000" dirty="0"/>
              <a:t>.</a:t>
            </a:r>
            <a:endParaRPr lang="en-US" sz="3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BAC972-9307-3C45-B2FF-FFCF0EB5A0CF}"/>
              </a:ext>
            </a:extLst>
          </p:cNvPr>
          <p:cNvSpPr/>
          <p:nvPr/>
        </p:nvSpPr>
        <p:spPr>
          <a:xfrm>
            <a:off x="1964722" y="4430216"/>
            <a:ext cx="12505040" cy="11888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VERY VERY IMPORTANT NOTE: </a:t>
            </a:r>
            <a:r>
              <a:rPr lang="en-IN" sz="3000" dirty="0"/>
              <a:t>In addition, most annotations defined on an Ingress only </a:t>
            </a:r>
            <a:r>
              <a:rPr lang="en-IN" sz="3000" dirty="0">
                <a:solidFill>
                  <a:srgbClr val="FFFF00"/>
                </a:solidFill>
              </a:rPr>
              <a:t>applies to the paths defined by that Ingress.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D0A531-B724-764E-B104-F56AD3C681AB}"/>
              </a:ext>
            </a:extLst>
          </p:cNvPr>
          <p:cNvSpPr/>
          <p:nvPr/>
        </p:nvSpPr>
        <p:spPr>
          <a:xfrm>
            <a:off x="160639" y="1627378"/>
            <a:ext cx="1482812" cy="11888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20D0E1-70AC-754D-B3F1-25119B211E5D}"/>
              </a:ext>
            </a:extLst>
          </p:cNvPr>
          <p:cNvSpPr/>
          <p:nvPr/>
        </p:nvSpPr>
        <p:spPr>
          <a:xfrm>
            <a:off x="160638" y="3054904"/>
            <a:ext cx="1482812" cy="118885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3CCE5E-667D-B04B-B9AF-7052764E4F42}"/>
              </a:ext>
            </a:extLst>
          </p:cNvPr>
          <p:cNvSpPr/>
          <p:nvPr/>
        </p:nvSpPr>
        <p:spPr>
          <a:xfrm>
            <a:off x="160638" y="4426505"/>
            <a:ext cx="1482812" cy="118885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FC9F7D-C80B-FB47-805C-5609174F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722" y="5784787"/>
            <a:ext cx="11150600" cy="17907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466412F-3CFA-254A-89CE-714140ABFF0D}"/>
              </a:ext>
            </a:extLst>
          </p:cNvPr>
          <p:cNvSpPr/>
          <p:nvPr/>
        </p:nvSpPr>
        <p:spPr>
          <a:xfrm>
            <a:off x="160638" y="6000373"/>
            <a:ext cx="1482812" cy="11888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10501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BB9349-8EDD-664D-A48F-86094585B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AE9118-3C67-DC4B-8D8F-211A8147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Groups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159C9D-FDA3-0845-A79D-1A847FCF8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74" y="2026509"/>
            <a:ext cx="7785100" cy="4572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099FFF8-3644-5C43-A058-86C00220FFFD}"/>
              </a:ext>
            </a:extLst>
          </p:cNvPr>
          <p:cNvSpPr/>
          <p:nvPr/>
        </p:nvSpPr>
        <p:spPr>
          <a:xfrm>
            <a:off x="8538519" y="2842054"/>
            <a:ext cx="5585254" cy="3076833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3 Ingress Kubernetes Manifests creates </a:t>
            </a:r>
            <a:r>
              <a:rPr lang="en-US" sz="3000" dirty="0">
                <a:solidFill>
                  <a:srgbClr val="FFFF00"/>
                </a:solidFill>
              </a:rPr>
              <a:t>3 Ingress Resources</a:t>
            </a:r>
            <a:r>
              <a:rPr lang="en-US" sz="3000" dirty="0"/>
              <a:t> and merge to create a </a:t>
            </a:r>
            <a:r>
              <a:rPr lang="en-US" sz="3000" dirty="0">
                <a:solidFill>
                  <a:srgbClr val="FFFF00"/>
                </a:solidFill>
              </a:rPr>
              <a:t>Single AWS ALB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142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726247"/>
            <a:ext cx="14168061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726247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15205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15205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123511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3920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1973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3920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1973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59560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18507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59393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2244" y="6779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5691203" y="719012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19530" y="2397484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26730" y="2398180"/>
            <a:ext cx="274320" cy="27432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49473" y="2206857"/>
            <a:ext cx="574368" cy="5743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41900" y="1908537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AE22FBA-FC19-724C-A899-354CEA51735E}"/>
              </a:ext>
            </a:extLst>
          </p:cNvPr>
          <p:cNvSpPr/>
          <p:nvPr/>
        </p:nvSpPr>
        <p:spPr>
          <a:xfrm>
            <a:off x="8341186" y="4912312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App2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57DA7F76-30A6-BF42-8D97-2E87BB57A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5019989"/>
            <a:ext cx="291890" cy="29189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0C8AB0A-8E96-324C-9122-C4953308BDE1}"/>
              </a:ext>
            </a:extLst>
          </p:cNvPr>
          <p:cNvSpPr/>
          <p:nvPr/>
        </p:nvSpPr>
        <p:spPr>
          <a:xfrm>
            <a:off x="8619955" y="503829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DEC528-32FA-5941-B391-C75F73B1B9DD}"/>
              </a:ext>
            </a:extLst>
          </p:cNvPr>
          <p:cNvGrpSpPr/>
          <p:nvPr/>
        </p:nvGrpSpPr>
        <p:grpSpPr>
          <a:xfrm>
            <a:off x="8746275" y="5154074"/>
            <a:ext cx="555550" cy="352840"/>
            <a:chOff x="853440" y="4579716"/>
            <a:chExt cx="1006998" cy="82759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E70658-A094-9E47-AFEA-B5D9F680932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0C80161-4233-AC44-900D-196F4417F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38A3AA6-503A-1040-A5E7-7952FBAACDC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A9D6960-AB33-A748-9ECD-E312D919674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0E89C8C-0587-554A-892D-12214917389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438DED-9296-8F41-BC63-F412EC12CE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A702B5-DEA0-2246-AE87-729C7015071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B745119-9E9A-F148-ADCF-578D1CD74EF4}"/>
              </a:ext>
            </a:extLst>
          </p:cNvPr>
          <p:cNvSpPr txBox="1"/>
          <p:nvPr/>
        </p:nvSpPr>
        <p:spPr>
          <a:xfrm>
            <a:off x="8654365" y="547263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655303-BE83-2448-80B4-BEFCD40A7483}"/>
              </a:ext>
            </a:extLst>
          </p:cNvPr>
          <p:cNvSpPr/>
          <p:nvPr/>
        </p:nvSpPr>
        <p:spPr>
          <a:xfrm>
            <a:off x="12304384" y="50199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A13941-AC8D-2141-8E6F-1A21A1F9B0AB}"/>
              </a:ext>
            </a:extLst>
          </p:cNvPr>
          <p:cNvGrpSpPr/>
          <p:nvPr/>
        </p:nvGrpSpPr>
        <p:grpSpPr>
          <a:xfrm>
            <a:off x="12430704" y="5135764"/>
            <a:ext cx="555550" cy="352840"/>
            <a:chOff x="853440" y="4579716"/>
            <a:chExt cx="1006998" cy="82759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D3B2687-8928-C84B-B064-EF5DAAEAE7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1A7A259-0A25-E04C-8044-740A7DFFA4C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853F477-6A0F-624D-917D-B7128206485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D2E1B11-3ACE-1B49-9767-526FD6FD990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F8CFCF9-DB6F-3749-B64E-4136C964716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8E17F86-A580-5549-9309-4371A629DA9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32F55B7-F125-9E48-8BE2-D1CA7F1532D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60490DB-7703-B54C-82E9-CB981F6E8E87}"/>
              </a:ext>
            </a:extLst>
          </p:cNvPr>
          <p:cNvSpPr txBox="1"/>
          <p:nvPr/>
        </p:nvSpPr>
        <p:spPr>
          <a:xfrm>
            <a:off x="12338794" y="545432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97FD64A-AEBE-B44B-9705-8E5823F26204}"/>
              </a:ext>
            </a:extLst>
          </p:cNvPr>
          <p:cNvSpPr/>
          <p:nvPr/>
        </p:nvSpPr>
        <p:spPr>
          <a:xfrm>
            <a:off x="8341186" y="3193174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UMS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C745770B-D6FD-8C4F-9E76-084D3E0E50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3300851"/>
            <a:ext cx="291890" cy="2918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1D5C6FAE-6131-C448-B213-84C2F4CC69FD}"/>
              </a:ext>
            </a:extLst>
          </p:cNvPr>
          <p:cNvSpPr/>
          <p:nvPr/>
        </p:nvSpPr>
        <p:spPr>
          <a:xfrm>
            <a:off x="8619955" y="3319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380826D-6C87-E044-9DEA-2A2CDE8B5A03}"/>
              </a:ext>
            </a:extLst>
          </p:cNvPr>
          <p:cNvGrpSpPr/>
          <p:nvPr/>
        </p:nvGrpSpPr>
        <p:grpSpPr>
          <a:xfrm>
            <a:off x="8746275" y="3434936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2D7CC56-B210-354B-939C-E36394213C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5AE2465-4D4A-A349-BDFC-E0ACF64763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7F84593-8E41-1E40-AFA5-0F631CC5298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AA75896-24F2-A34F-B503-71B18B87D35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061716E-70EA-664D-ADF0-F81B3DD3D3C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FDB7570-6941-764C-BB46-FE524C528A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7648E86-6A34-5F47-A766-1947D879271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6CDE8F9E-B3F3-0A41-A5E3-722F3CE0B1A0}"/>
              </a:ext>
            </a:extLst>
          </p:cNvPr>
          <p:cNvSpPr txBox="1"/>
          <p:nvPr/>
        </p:nvSpPr>
        <p:spPr>
          <a:xfrm>
            <a:off x="8654365" y="375350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FC9B3F3-EBBC-CD4C-A911-F0FDD47E221F}"/>
              </a:ext>
            </a:extLst>
          </p:cNvPr>
          <p:cNvSpPr/>
          <p:nvPr/>
        </p:nvSpPr>
        <p:spPr>
          <a:xfrm>
            <a:off x="12304384" y="330085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3A41DD7-3C40-8741-A4DB-218FB75351E3}"/>
              </a:ext>
            </a:extLst>
          </p:cNvPr>
          <p:cNvGrpSpPr/>
          <p:nvPr/>
        </p:nvGrpSpPr>
        <p:grpSpPr>
          <a:xfrm>
            <a:off x="12430704" y="3416626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FF96282-F13B-C349-AA49-CE3A50F7464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DC1072E-9118-494A-A59E-3FF3A1F4349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0104F9D-342C-034C-96B1-9609B0D7714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1A39AF0-C6C3-894A-AB6B-3E2E2EA5449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6E079FD-CC75-DA4F-B9DA-035F2E43F8B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534380-674E-E140-B6B4-49747E4F996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4BC2CFD-C208-1642-AA99-580051767E3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407BBD57-D302-7F4E-B6CD-1B88D27805C3}"/>
              </a:ext>
            </a:extLst>
          </p:cNvPr>
          <p:cNvSpPr txBox="1"/>
          <p:nvPr/>
        </p:nvSpPr>
        <p:spPr>
          <a:xfrm>
            <a:off x="12338794" y="373519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1391196" y="2770921"/>
            <a:ext cx="5194539" cy="1016855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E75BC20-2EC6-FE4D-AFCB-DEEDB0FE3956}"/>
              </a:ext>
            </a:extLst>
          </p:cNvPr>
          <p:cNvSpPr/>
          <p:nvPr/>
        </p:nvSpPr>
        <p:spPr>
          <a:xfrm>
            <a:off x="1399976" y="493622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1DF8D6D6-7615-0F4F-877C-C6CFDDE1AB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0310" y="5070445"/>
            <a:ext cx="277535" cy="277535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43093C7-5090-9641-93BC-27FC96C7A943}"/>
              </a:ext>
            </a:extLst>
          </p:cNvPr>
          <p:cNvSpPr txBox="1"/>
          <p:nvPr/>
        </p:nvSpPr>
        <p:spPr>
          <a:xfrm>
            <a:off x="2963709" y="554084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C1C770E-2208-2B46-AC77-D90C5FFF2CD3}"/>
              </a:ext>
            </a:extLst>
          </p:cNvPr>
          <p:cNvSpPr/>
          <p:nvPr/>
        </p:nvSpPr>
        <p:spPr>
          <a:xfrm>
            <a:off x="1690276" y="501147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914168F-653B-B34B-AA9B-22B4DF179146}"/>
              </a:ext>
            </a:extLst>
          </p:cNvPr>
          <p:cNvGrpSpPr/>
          <p:nvPr/>
        </p:nvGrpSpPr>
        <p:grpSpPr>
          <a:xfrm>
            <a:off x="1816596" y="5127246"/>
            <a:ext cx="555550" cy="352840"/>
            <a:chOff x="853440" y="4579716"/>
            <a:chExt cx="1006998" cy="82759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85467EB-4228-A248-96D4-E1CF6C1BE1E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02814F1-2D65-CB4D-A4C4-C888086BB8E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8CE75C-D091-E54D-A703-3F393AD2B65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C761D9B-7475-E344-87FA-B0D0FB6F7F4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08B9FF2-81AF-3841-96B1-1A762666C0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2039D3D-5C10-7E41-843C-B3BEB1CE7E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DDD2314-3B09-A54C-A8A8-012083BF5C0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0A2A0BCB-6D93-014C-80A7-FE295ACC5D1B}"/>
              </a:ext>
            </a:extLst>
          </p:cNvPr>
          <p:cNvSpPr txBox="1"/>
          <p:nvPr/>
        </p:nvSpPr>
        <p:spPr>
          <a:xfrm>
            <a:off x="1724686" y="544581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F0EBB98-C867-5343-A6F7-48A888275430}"/>
              </a:ext>
            </a:extLst>
          </p:cNvPr>
          <p:cNvSpPr/>
          <p:nvPr/>
        </p:nvSpPr>
        <p:spPr>
          <a:xfrm>
            <a:off x="5374705" y="4993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7B06E05-D86A-CD4D-9556-26015BBA787A}"/>
              </a:ext>
            </a:extLst>
          </p:cNvPr>
          <p:cNvGrpSpPr/>
          <p:nvPr/>
        </p:nvGrpSpPr>
        <p:grpSpPr>
          <a:xfrm>
            <a:off x="5501025" y="5108936"/>
            <a:ext cx="555550" cy="352840"/>
            <a:chOff x="853440" y="4579716"/>
            <a:chExt cx="1006998" cy="82759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FB5DC34-8517-5B48-B5DC-E3C5075058C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BA8E040-E26D-F949-8B23-E22D36EA077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ED549D0-F52E-D948-ADA9-C1987C7AFA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F04D1C2-DD0F-4049-A45E-D7BBB87CCBF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E1EC83C-F95B-1849-B64E-E5E8D743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C3D2521-2443-F644-ADA9-1790A57A12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578D0F8-BBDC-CA44-B8FB-D34419E9318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9B863076-C6B1-864C-AFE2-B8BBC2382FD7}"/>
              </a:ext>
            </a:extLst>
          </p:cNvPr>
          <p:cNvSpPr txBox="1"/>
          <p:nvPr/>
        </p:nvSpPr>
        <p:spPr>
          <a:xfrm>
            <a:off x="5409115" y="542750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0E3C2-2F89-9D4F-93DB-39C189B98BA6}"/>
              </a:ext>
            </a:extLst>
          </p:cNvPr>
          <p:cNvSpPr/>
          <p:nvPr/>
        </p:nvSpPr>
        <p:spPr>
          <a:xfrm>
            <a:off x="2302926" y="4606583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1363946" y="346350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pic>
        <p:nvPicPr>
          <p:cNvPr id="191" name="Graphic 190" descr="User">
            <a:extLst>
              <a:ext uri="{FF2B5EF4-FFF2-40B4-BE49-F238E27FC236}">
                <a16:creationId xmlns:a16="http://schemas.microsoft.com/office/drawing/2014/main" id="{B2FCA8EB-86B1-CC46-9C7A-92D8451F27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9723" y="-107397"/>
            <a:ext cx="914400" cy="914400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920763" y="717242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8477" y="676992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1121777" y="1232858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4690" y="765416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706655" y="175068"/>
            <a:ext cx="821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1449065" y="2898567"/>
            <a:ext cx="1438562" cy="3002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Ingress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EBB8A69-48F9-DA4B-BA16-CA9388CE5A23}"/>
              </a:ext>
            </a:extLst>
          </p:cNvPr>
          <p:cNvSpPr/>
          <p:nvPr/>
        </p:nvSpPr>
        <p:spPr>
          <a:xfrm>
            <a:off x="5050326" y="3363956"/>
            <a:ext cx="1438562" cy="3002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Ingress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4D4CF1BB-77C9-6C45-B016-73A5E3599752}"/>
              </a:ext>
            </a:extLst>
          </p:cNvPr>
          <p:cNvSpPr/>
          <p:nvPr/>
        </p:nvSpPr>
        <p:spPr>
          <a:xfrm>
            <a:off x="5067328" y="2898566"/>
            <a:ext cx="1438562" cy="3002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Ingress</a:t>
            </a:r>
          </a:p>
        </p:txBody>
      </p:sp>
      <p:cxnSp>
        <p:nvCxnSpPr>
          <p:cNvPr id="225" name="Elbow Connector 224">
            <a:extLst>
              <a:ext uri="{FF2B5EF4-FFF2-40B4-BE49-F238E27FC236}">
                <a16:creationId xmlns:a16="http://schemas.microsoft.com/office/drawing/2014/main" id="{DDB11FF5-74CD-4944-BEDE-809CB78578EA}"/>
              </a:ext>
            </a:extLst>
          </p:cNvPr>
          <p:cNvCxnSpPr>
            <a:endCxn id="3" idx="2"/>
          </p:cNvCxnSpPr>
          <p:nvPr/>
        </p:nvCxnSpPr>
        <p:spPr>
          <a:xfrm rot="10800000">
            <a:off x="3956982" y="6373766"/>
            <a:ext cx="3195263" cy="738919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Elbow Connector 228">
            <a:extLst>
              <a:ext uri="{FF2B5EF4-FFF2-40B4-BE49-F238E27FC236}">
                <a16:creationId xmlns:a16="http://schemas.microsoft.com/office/drawing/2014/main" id="{89CE47FB-2207-0C49-8746-AB315E977D9B}"/>
              </a:ext>
            </a:extLst>
          </p:cNvPr>
          <p:cNvCxnSpPr>
            <a:stCxn id="51" idx="3"/>
            <a:endCxn id="36" idx="2"/>
          </p:cNvCxnSpPr>
          <p:nvPr/>
        </p:nvCxnSpPr>
        <p:spPr>
          <a:xfrm flipV="1">
            <a:off x="7843935" y="6370197"/>
            <a:ext cx="3091772" cy="755324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96385" y="-83085"/>
            <a:ext cx="914400" cy="914400"/>
          </a:xfrm>
          <a:prstGeom prst="rect">
            <a:avLst/>
          </a:prstGeom>
        </p:spPr>
      </p:pic>
      <p:pic>
        <p:nvPicPr>
          <p:cNvPr id="231" name="Graphic 230" descr="User">
            <a:extLst>
              <a:ext uri="{FF2B5EF4-FFF2-40B4-BE49-F238E27FC236}">
                <a16:creationId xmlns:a16="http://schemas.microsoft.com/office/drawing/2014/main" id="{7309BC6C-2066-C544-83A4-1316A15D96B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28471" y="-83085"/>
            <a:ext cx="914400" cy="91440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23A1C0C8-AE7C-204A-AE77-D9DF83860D28}"/>
              </a:ext>
            </a:extLst>
          </p:cNvPr>
          <p:cNvSpPr txBox="1"/>
          <p:nvPr/>
        </p:nvSpPr>
        <p:spPr>
          <a:xfrm>
            <a:off x="12038152" y="7703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245" name="Graphic 244">
            <a:extLst>
              <a:ext uri="{FF2B5EF4-FFF2-40B4-BE49-F238E27FC236}">
                <a16:creationId xmlns:a16="http://schemas.microsoft.com/office/drawing/2014/main" id="{2433CE8A-4382-BE40-8ADF-7ED591BDC2E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435656" y="760111"/>
            <a:ext cx="711200" cy="711200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D1E98DD8-E21E-A847-95A3-AB79DEB18D7C}"/>
              </a:ext>
            </a:extLst>
          </p:cNvPr>
          <p:cNvSpPr/>
          <p:nvPr/>
        </p:nvSpPr>
        <p:spPr>
          <a:xfrm>
            <a:off x="9326642" y="4656070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502853C7-3AD4-0547-98C6-1404EC3E024D}"/>
              </a:ext>
            </a:extLst>
          </p:cNvPr>
          <p:cNvSpPr/>
          <p:nvPr/>
        </p:nvSpPr>
        <p:spPr>
          <a:xfrm>
            <a:off x="9299495" y="4202069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59CFCF2-74E7-C44A-AF0A-50BD18252737}"/>
              </a:ext>
            </a:extLst>
          </p:cNvPr>
          <p:cNvSpPr/>
          <p:nvPr/>
        </p:nvSpPr>
        <p:spPr>
          <a:xfrm>
            <a:off x="9147943" y="2843282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MySQL – </a:t>
            </a:r>
            <a:r>
              <a:rPr lang="en-US" sz="1600" dirty="0" err="1"/>
              <a:t>ExternalName</a:t>
            </a:r>
            <a:r>
              <a:rPr lang="en-US" sz="1600" dirty="0"/>
              <a:t> Service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D3C6E2F-4A10-A247-8B1A-B414934154A1}"/>
              </a:ext>
            </a:extLst>
          </p:cNvPr>
          <p:cNvSpPr/>
          <p:nvPr/>
        </p:nvSpPr>
        <p:spPr>
          <a:xfrm>
            <a:off x="1232899" y="4501157"/>
            <a:ext cx="5449419" cy="134647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8998816-E0EC-E845-93AF-F1A0FD1D3726}"/>
              </a:ext>
            </a:extLst>
          </p:cNvPr>
          <p:cNvSpPr txBox="1"/>
          <p:nvPr/>
        </p:nvSpPr>
        <p:spPr>
          <a:xfrm>
            <a:off x="1222639" y="4455177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NS: ns-app1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0AC949B-A125-C649-B4AA-D3BA6F3D10D2}"/>
              </a:ext>
            </a:extLst>
          </p:cNvPr>
          <p:cNvSpPr/>
          <p:nvPr/>
        </p:nvSpPr>
        <p:spPr>
          <a:xfrm>
            <a:off x="8082315" y="4609509"/>
            <a:ext cx="5449419" cy="1247166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769B68E-FBDA-084F-8B0A-E2EAF4E14485}"/>
              </a:ext>
            </a:extLst>
          </p:cNvPr>
          <p:cNvSpPr txBox="1"/>
          <p:nvPr/>
        </p:nvSpPr>
        <p:spPr>
          <a:xfrm>
            <a:off x="8010734" y="4608118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NS: ns-app2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E17736D-FEFB-0C4D-9165-FFB714915B94}"/>
              </a:ext>
            </a:extLst>
          </p:cNvPr>
          <p:cNvSpPr/>
          <p:nvPr/>
        </p:nvSpPr>
        <p:spPr>
          <a:xfrm>
            <a:off x="8069350" y="2786681"/>
            <a:ext cx="5449419" cy="1714452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E43B94B7-849B-224E-9180-C1A1392061D0}"/>
              </a:ext>
            </a:extLst>
          </p:cNvPr>
          <p:cNvSpPr txBox="1"/>
          <p:nvPr/>
        </p:nvSpPr>
        <p:spPr>
          <a:xfrm>
            <a:off x="8091682" y="2767381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NS: ns-ums</a:t>
            </a:r>
          </a:p>
        </p:txBody>
      </p:sp>
      <p:cxnSp>
        <p:nvCxnSpPr>
          <p:cNvPr id="276" name="Elbow Connector 275">
            <a:extLst>
              <a:ext uri="{FF2B5EF4-FFF2-40B4-BE49-F238E27FC236}">
                <a16:creationId xmlns:a16="http://schemas.microsoft.com/office/drawing/2014/main" id="{AB8B644C-59D9-DB46-A178-A496C924845D}"/>
              </a:ext>
            </a:extLst>
          </p:cNvPr>
          <p:cNvCxnSpPr>
            <a:stCxn id="221" idx="3"/>
            <a:endCxn id="95" idx="2"/>
          </p:cNvCxnSpPr>
          <p:nvPr/>
        </p:nvCxnSpPr>
        <p:spPr>
          <a:xfrm>
            <a:off x="6488888" y="3514083"/>
            <a:ext cx="6243668" cy="2217245"/>
          </a:xfrm>
          <a:prstGeom prst="bentConnector4">
            <a:avLst>
              <a:gd name="adj1" fmla="val 12620"/>
              <a:gd name="adj2" fmla="val 113090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Elbow Connector 278">
            <a:extLst>
              <a:ext uri="{FF2B5EF4-FFF2-40B4-BE49-F238E27FC236}">
                <a16:creationId xmlns:a16="http://schemas.microsoft.com/office/drawing/2014/main" id="{5919E243-B7C4-2849-81A2-39CDFCA9CF7A}"/>
              </a:ext>
            </a:extLst>
          </p:cNvPr>
          <p:cNvCxnSpPr>
            <a:stCxn id="221" idx="3"/>
            <a:endCxn id="76" idx="1"/>
          </p:cNvCxnSpPr>
          <p:nvPr/>
        </p:nvCxnSpPr>
        <p:spPr>
          <a:xfrm>
            <a:off x="6488888" y="3514083"/>
            <a:ext cx="2131067" cy="1852054"/>
          </a:xfrm>
          <a:prstGeom prst="bentConnector3">
            <a:avLst>
              <a:gd name="adj1" fmla="val 36983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9A44FBC2-BBB3-974B-A488-A79278825A59}"/>
              </a:ext>
            </a:extLst>
          </p:cNvPr>
          <p:cNvCxnSpPr>
            <a:cxnSpLocks/>
            <a:stCxn id="223" idx="3"/>
            <a:endCxn id="117" idx="2"/>
          </p:cNvCxnSpPr>
          <p:nvPr/>
        </p:nvCxnSpPr>
        <p:spPr>
          <a:xfrm>
            <a:off x="6505890" y="3048693"/>
            <a:ext cx="6213041" cy="963497"/>
          </a:xfrm>
          <a:prstGeom prst="bentConnector4">
            <a:avLst>
              <a:gd name="adj1" fmla="val 15191"/>
              <a:gd name="adj2" fmla="val 114129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Elbow Connector 292">
            <a:extLst>
              <a:ext uri="{FF2B5EF4-FFF2-40B4-BE49-F238E27FC236}">
                <a16:creationId xmlns:a16="http://schemas.microsoft.com/office/drawing/2014/main" id="{32BCC98B-B71C-7D45-81A1-E66A829F9662}"/>
              </a:ext>
            </a:extLst>
          </p:cNvPr>
          <p:cNvCxnSpPr>
            <a:stCxn id="223" idx="3"/>
            <a:endCxn id="98" idx="1"/>
          </p:cNvCxnSpPr>
          <p:nvPr/>
        </p:nvCxnSpPr>
        <p:spPr>
          <a:xfrm>
            <a:off x="6505890" y="3048693"/>
            <a:ext cx="2114065" cy="598306"/>
          </a:xfrm>
          <a:prstGeom prst="bentConnector3">
            <a:avLst>
              <a:gd name="adj1" fmla="val 44654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Elbow Connector 295">
            <a:extLst>
              <a:ext uri="{FF2B5EF4-FFF2-40B4-BE49-F238E27FC236}">
                <a16:creationId xmlns:a16="http://schemas.microsoft.com/office/drawing/2014/main" id="{F6603F8F-6265-1C4A-93BE-ABC5D904B505}"/>
              </a:ext>
            </a:extLst>
          </p:cNvPr>
          <p:cNvCxnSpPr>
            <a:endCxn id="245" idx="2"/>
          </p:cNvCxnSpPr>
          <p:nvPr/>
        </p:nvCxnSpPr>
        <p:spPr>
          <a:xfrm flipV="1">
            <a:off x="12276822" y="1471311"/>
            <a:ext cx="1514434" cy="1489294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297">
            <a:extLst>
              <a:ext uri="{FF2B5EF4-FFF2-40B4-BE49-F238E27FC236}">
                <a16:creationId xmlns:a16="http://schemas.microsoft.com/office/drawing/2014/main" id="{FE0DF2B5-D548-4040-8BC1-EC5B9B53191C}"/>
              </a:ext>
            </a:extLst>
          </p:cNvPr>
          <p:cNvCxnSpPr>
            <a:stCxn id="98" idx="3"/>
            <a:endCxn id="252" idx="2"/>
          </p:cNvCxnSpPr>
          <p:nvPr/>
        </p:nvCxnSpPr>
        <p:spPr>
          <a:xfrm flipV="1">
            <a:off x="9441888" y="3077928"/>
            <a:ext cx="1270495" cy="56907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299">
            <a:extLst>
              <a:ext uri="{FF2B5EF4-FFF2-40B4-BE49-F238E27FC236}">
                <a16:creationId xmlns:a16="http://schemas.microsoft.com/office/drawing/2014/main" id="{6EA60DEE-57C2-CC4C-A23C-9E24FA705920}"/>
              </a:ext>
            </a:extLst>
          </p:cNvPr>
          <p:cNvCxnSpPr>
            <a:stCxn id="108" idx="1"/>
            <a:endCxn id="252" idx="2"/>
          </p:cNvCxnSpPr>
          <p:nvPr/>
        </p:nvCxnSpPr>
        <p:spPr>
          <a:xfrm rot="10800000">
            <a:off x="10712384" y="3077929"/>
            <a:ext cx="1592001" cy="55076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301">
            <a:extLst>
              <a:ext uri="{FF2B5EF4-FFF2-40B4-BE49-F238E27FC236}">
                <a16:creationId xmlns:a16="http://schemas.microsoft.com/office/drawing/2014/main" id="{FEA7C3C4-366C-B749-8321-E1E232357F28}"/>
              </a:ext>
            </a:extLst>
          </p:cNvPr>
          <p:cNvCxnSpPr>
            <a:stCxn id="220" idx="3"/>
            <a:endCxn id="9" idx="0"/>
          </p:cNvCxnSpPr>
          <p:nvPr/>
        </p:nvCxnSpPr>
        <p:spPr>
          <a:xfrm>
            <a:off x="2887627" y="3048694"/>
            <a:ext cx="979739" cy="155788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Elbow Connector 303">
            <a:extLst>
              <a:ext uri="{FF2B5EF4-FFF2-40B4-BE49-F238E27FC236}">
                <a16:creationId xmlns:a16="http://schemas.microsoft.com/office/drawing/2014/main" id="{C8FF5D95-FBF4-8D4B-A817-0034D0040F1F}"/>
              </a:ext>
            </a:extLst>
          </p:cNvPr>
          <p:cNvCxnSpPr>
            <a:stCxn id="9" idx="2"/>
            <a:endCxn id="144" idx="3"/>
          </p:cNvCxnSpPr>
          <p:nvPr/>
        </p:nvCxnSpPr>
        <p:spPr>
          <a:xfrm rot="5400000">
            <a:off x="2940748" y="4412691"/>
            <a:ext cx="498080" cy="1355157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Elbow Connector 305">
            <a:extLst>
              <a:ext uri="{FF2B5EF4-FFF2-40B4-BE49-F238E27FC236}">
                <a16:creationId xmlns:a16="http://schemas.microsoft.com/office/drawing/2014/main" id="{B2E91329-85E1-4B4A-9081-24BD0A6DA453}"/>
              </a:ext>
            </a:extLst>
          </p:cNvPr>
          <p:cNvCxnSpPr>
            <a:stCxn id="9" idx="2"/>
            <a:endCxn id="154" idx="1"/>
          </p:cNvCxnSpPr>
          <p:nvPr/>
        </p:nvCxnSpPr>
        <p:spPr>
          <a:xfrm rot="16200000" flipH="1">
            <a:off x="4381150" y="4327444"/>
            <a:ext cx="479770" cy="150733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8608492" y="759936"/>
            <a:ext cx="1940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app1.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kubeoncloud.com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app2.kubeoncloud.com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ums.kubeoncloud,com</a:t>
            </a:r>
            <a:endParaRPr lang="en-US" sz="1400" dirty="0">
              <a:solidFill>
                <a:srgbClr val="00B0F0"/>
              </a:solidFill>
            </a:endParaRPr>
          </a:p>
        </p:txBody>
      </p: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DDE55F68-5EBB-6D44-A7D0-5DE8506DBE1F}"/>
              </a:ext>
            </a:extLst>
          </p:cNvPr>
          <p:cNvCxnSpPr>
            <a:stCxn id="191" idx="2"/>
            <a:endCxn id="220" idx="0"/>
          </p:cNvCxnSpPr>
          <p:nvPr/>
        </p:nvCxnSpPr>
        <p:spPr>
          <a:xfrm>
            <a:off x="2166923" y="807003"/>
            <a:ext cx="1423" cy="209156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Elbow Connector 321">
            <a:extLst>
              <a:ext uri="{FF2B5EF4-FFF2-40B4-BE49-F238E27FC236}">
                <a16:creationId xmlns:a16="http://schemas.microsoft.com/office/drawing/2014/main" id="{6CBBD462-9F08-F34C-B87D-7BF40B05D6B9}"/>
              </a:ext>
            </a:extLst>
          </p:cNvPr>
          <p:cNvCxnSpPr>
            <a:stCxn id="230" idx="2"/>
            <a:endCxn id="221" idx="1"/>
          </p:cNvCxnSpPr>
          <p:nvPr/>
        </p:nvCxnSpPr>
        <p:spPr>
          <a:xfrm rot="16200000" flipH="1">
            <a:off x="3160571" y="1624328"/>
            <a:ext cx="2682768" cy="1096741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5D98AC7B-FE65-AF4E-9338-AF2D4EB5EEE0}"/>
              </a:ext>
            </a:extLst>
          </p:cNvPr>
          <p:cNvCxnSpPr>
            <a:stCxn id="231" idx="2"/>
            <a:endCxn id="223" idx="0"/>
          </p:cNvCxnSpPr>
          <p:nvPr/>
        </p:nvCxnSpPr>
        <p:spPr>
          <a:xfrm>
            <a:off x="5785671" y="831315"/>
            <a:ext cx="938" cy="2067251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C863BA07-39B2-0C4E-B45A-486788D3CF5D}"/>
              </a:ext>
            </a:extLst>
          </p:cNvPr>
          <p:cNvSpPr txBox="1"/>
          <p:nvPr/>
        </p:nvSpPr>
        <p:spPr>
          <a:xfrm>
            <a:off x="645829" y="1232858"/>
            <a:ext cx="214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app1.kubeoncloud.com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228050-74F2-924F-8CF9-61322D1BA569}"/>
              </a:ext>
            </a:extLst>
          </p:cNvPr>
          <p:cNvSpPr txBox="1"/>
          <p:nvPr/>
        </p:nvSpPr>
        <p:spPr>
          <a:xfrm>
            <a:off x="2771028" y="1241950"/>
            <a:ext cx="214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app2.kubeoncloud.com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4C44C5CE-BC20-5645-A2EE-292D6393FFA2}"/>
              </a:ext>
            </a:extLst>
          </p:cNvPr>
          <p:cNvSpPr txBox="1"/>
          <p:nvPr/>
        </p:nvSpPr>
        <p:spPr>
          <a:xfrm>
            <a:off x="5008837" y="1247697"/>
            <a:ext cx="207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B0F0"/>
                </a:solidFill>
              </a:rPr>
              <a:t>ums.kubeoncloud.com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626" y="52992"/>
            <a:ext cx="8323774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Mixed Mode - 3 Apps</a:t>
            </a:r>
          </a:p>
        </p:txBody>
      </p:sp>
    </p:spTree>
    <p:extLst>
      <p:ext uri="{BB962C8B-B14F-4D97-AF65-F5344CB8AC3E}">
        <p14:creationId xmlns:p14="http://schemas.microsoft.com/office/powerpoint/2010/main" val="197488405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Target Type: IP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9684" y="154594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3456646" y="1532670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346" y="110876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6831673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7695" y="144668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040798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22548" y="154594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8622548" y="1509380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4649" y="175943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10123105" y="1536732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387604897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F6A437-1590-4344-A0BF-184DD91201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DCA66C-77A5-A148-BDE0-40CDCA537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33481"/>
            <a:ext cx="12618720" cy="1188851"/>
          </a:xfrm>
        </p:spPr>
        <p:txBody>
          <a:bodyPr/>
          <a:lstStyle/>
          <a:p>
            <a:r>
              <a:rPr lang="en-US" dirty="0"/>
              <a:t>ALB Ingress Target Types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C9BD65-BCFF-7146-81A5-80883BCAD514}"/>
              </a:ext>
            </a:extLst>
          </p:cNvPr>
          <p:cNvSpPr/>
          <p:nvPr/>
        </p:nvSpPr>
        <p:spPr>
          <a:xfrm>
            <a:off x="3459893" y="3657600"/>
            <a:ext cx="8056604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ALB Ingress Target Types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4A5ABF-CDCD-CE49-A059-8D908CFA4C0F}"/>
              </a:ext>
            </a:extLst>
          </p:cNvPr>
          <p:cNvSpPr/>
          <p:nvPr/>
        </p:nvSpPr>
        <p:spPr>
          <a:xfrm>
            <a:off x="658205" y="5702600"/>
            <a:ext cx="4757351" cy="118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Instance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2519B3-AF20-4C4C-B0B8-F22997BC01C6}"/>
              </a:ext>
            </a:extLst>
          </p:cNvPr>
          <p:cNvSpPr/>
          <p:nvPr/>
        </p:nvSpPr>
        <p:spPr>
          <a:xfrm>
            <a:off x="8867209" y="5702600"/>
            <a:ext cx="4757351" cy="1188851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EF95ED-0A6D-A24E-B949-C9D1277BA82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036881" y="4572000"/>
            <a:ext cx="4451314" cy="113060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D8ED70-116F-5041-BAA4-BDA0B3AE8DA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7488195" y="4572000"/>
            <a:ext cx="3757690" cy="1130600"/>
          </a:xfrm>
          <a:prstGeom prst="straightConnector1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895B913-2AB4-E64E-9AFB-A072C3297DEE}"/>
              </a:ext>
            </a:extLst>
          </p:cNvPr>
          <p:cNvSpPr/>
          <p:nvPr/>
        </p:nvSpPr>
        <p:spPr>
          <a:xfrm>
            <a:off x="191530" y="1251363"/>
            <a:ext cx="6536725" cy="15075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What is </a:t>
            </a:r>
            <a:r>
              <a:rPr lang="en-IN" sz="3000" dirty="0" err="1">
                <a:solidFill>
                  <a:srgbClr val="FFFF00"/>
                </a:solidFill>
              </a:rPr>
              <a:t>alb.ingress.kubernetes.io</a:t>
            </a:r>
            <a:r>
              <a:rPr lang="en-IN" sz="3000" dirty="0">
                <a:solidFill>
                  <a:srgbClr val="FFFF00"/>
                </a:solidFill>
              </a:rPr>
              <a:t>/target-type </a:t>
            </a:r>
            <a:r>
              <a:rPr lang="en-IN" sz="3000" dirty="0"/>
              <a:t>Annotation ?</a:t>
            </a:r>
            <a:endParaRPr lang="en-US" sz="3000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560DB08-6A27-8649-A7E5-D8C40362B4DA}"/>
              </a:ext>
            </a:extLst>
          </p:cNvPr>
          <p:cNvSpPr/>
          <p:nvPr/>
        </p:nvSpPr>
        <p:spPr>
          <a:xfrm>
            <a:off x="7708557" y="1225248"/>
            <a:ext cx="6536725" cy="150752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target-type</a:t>
            </a:r>
            <a:r>
              <a:rPr lang="en-US" sz="3000" dirty="0"/>
              <a:t> specifies how to route traffic to pods. </a:t>
            </a:r>
          </a:p>
        </p:txBody>
      </p:sp>
    </p:spTree>
    <p:extLst>
      <p:ext uri="{BB962C8B-B14F-4D97-AF65-F5344CB8AC3E}">
        <p14:creationId xmlns:p14="http://schemas.microsoft.com/office/powerpoint/2010/main" val="130780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9" grpId="0" animBg="1"/>
      <p:bldP spid="30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F6A437-1590-4344-A0BF-184DD91201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C9BD65-BCFF-7146-81A5-80883BCAD514}"/>
              </a:ext>
            </a:extLst>
          </p:cNvPr>
          <p:cNvSpPr/>
          <p:nvPr/>
        </p:nvSpPr>
        <p:spPr>
          <a:xfrm>
            <a:off x="3496965" y="145607"/>
            <a:ext cx="8056604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ALB Ingress Target Types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4A5ABF-CDCD-CE49-A059-8D908CFA4C0F}"/>
              </a:ext>
            </a:extLst>
          </p:cNvPr>
          <p:cNvSpPr/>
          <p:nvPr/>
        </p:nvSpPr>
        <p:spPr>
          <a:xfrm>
            <a:off x="695277" y="1528138"/>
            <a:ext cx="4757351" cy="118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Instance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2519B3-AF20-4C4C-B0B8-F22997BC01C6}"/>
              </a:ext>
            </a:extLst>
          </p:cNvPr>
          <p:cNvSpPr/>
          <p:nvPr/>
        </p:nvSpPr>
        <p:spPr>
          <a:xfrm>
            <a:off x="8904281" y="1528138"/>
            <a:ext cx="4757351" cy="1188851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EF95ED-0A6D-A24E-B949-C9D1277BA82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073953" y="1060007"/>
            <a:ext cx="4451314" cy="468131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D8ED70-116F-5041-BAA4-BDA0B3AE8DA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7525267" y="1060007"/>
            <a:ext cx="3757690" cy="468131"/>
          </a:xfrm>
          <a:prstGeom prst="straightConnector1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69F8980-EC2F-9B44-AF05-77D4412A9153}"/>
              </a:ext>
            </a:extLst>
          </p:cNvPr>
          <p:cNvSpPr/>
          <p:nvPr/>
        </p:nvSpPr>
        <p:spPr>
          <a:xfrm>
            <a:off x="333632" y="2908364"/>
            <a:ext cx="6820930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instance mode </a:t>
            </a:r>
            <a:r>
              <a:rPr lang="en-US" dirty="0"/>
              <a:t>will route traffic to all ec2 instances within cluster on </a:t>
            </a:r>
            <a:r>
              <a:rPr lang="en-US" dirty="0" err="1">
                <a:solidFill>
                  <a:srgbClr val="FFFF00"/>
                </a:solidFill>
              </a:rPr>
              <a:t>NodePort</a:t>
            </a:r>
            <a:r>
              <a:rPr lang="en-US" dirty="0"/>
              <a:t> opened for your service.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372B514-A151-ED49-AF45-2A486CD98C6F}"/>
              </a:ext>
            </a:extLst>
          </p:cNvPr>
          <p:cNvSpPr/>
          <p:nvPr/>
        </p:nvSpPr>
        <p:spPr>
          <a:xfrm>
            <a:off x="7574694" y="2908364"/>
            <a:ext cx="6820930" cy="1013254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rgbClr val="FFFF00"/>
                </a:solidFill>
              </a:rPr>
              <a:t>ip</a:t>
            </a:r>
            <a:r>
              <a:rPr lang="en-IN" dirty="0">
                <a:solidFill>
                  <a:srgbClr val="FFFF00"/>
                </a:solidFill>
              </a:rPr>
              <a:t> mode </a:t>
            </a:r>
            <a:r>
              <a:rPr lang="en-IN" dirty="0"/>
              <a:t>will route traffic </a:t>
            </a:r>
            <a:r>
              <a:rPr lang="en-IN" dirty="0">
                <a:solidFill>
                  <a:srgbClr val="FFFF00"/>
                </a:solidFill>
              </a:rPr>
              <a:t>directly</a:t>
            </a:r>
            <a:r>
              <a:rPr lang="en-IN" dirty="0"/>
              <a:t> to the </a:t>
            </a:r>
            <a:r>
              <a:rPr lang="en-IN" dirty="0">
                <a:solidFill>
                  <a:srgbClr val="FFFF00"/>
                </a:solidFill>
              </a:rPr>
              <a:t>pod IP.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6F84AF3-68F5-324E-9DA5-627074020A25}"/>
              </a:ext>
            </a:extLst>
          </p:cNvPr>
          <p:cNvSpPr/>
          <p:nvPr/>
        </p:nvSpPr>
        <p:spPr>
          <a:xfrm>
            <a:off x="333632" y="4097215"/>
            <a:ext cx="6820930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service must be of type </a:t>
            </a:r>
            <a:r>
              <a:rPr lang="en-IN" dirty="0">
                <a:solidFill>
                  <a:srgbClr val="FFFF00"/>
                </a:solidFill>
              </a:rPr>
              <a:t>"</a:t>
            </a:r>
            <a:r>
              <a:rPr lang="en-IN" dirty="0" err="1">
                <a:solidFill>
                  <a:srgbClr val="FFFF00"/>
                </a:solidFill>
              </a:rPr>
              <a:t>NodePort</a:t>
            </a:r>
            <a:r>
              <a:rPr lang="en-IN" dirty="0">
                <a:solidFill>
                  <a:srgbClr val="FFFF00"/>
                </a:solidFill>
              </a:rPr>
              <a:t>" </a:t>
            </a:r>
            <a:r>
              <a:rPr lang="en-IN" dirty="0"/>
              <a:t>or </a:t>
            </a:r>
            <a:r>
              <a:rPr lang="en-IN" dirty="0">
                <a:solidFill>
                  <a:srgbClr val="FFFF00"/>
                </a:solidFill>
              </a:rPr>
              <a:t>"</a:t>
            </a:r>
            <a:r>
              <a:rPr lang="en-IN" dirty="0" err="1">
                <a:solidFill>
                  <a:srgbClr val="FFFF00"/>
                </a:solidFill>
              </a:rPr>
              <a:t>LoadBalancer</a:t>
            </a:r>
            <a:r>
              <a:rPr lang="en-IN" dirty="0">
                <a:solidFill>
                  <a:srgbClr val="FFFF00"/>
                </a:solidFill>
              </a:rPr>
              <a:t>" </a:t>
            </a:r>
            <a:r>
              <a:rPr lang="en-IN" dirty="0"/>
              <a:t>to use instance mode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7A99417-E2BA-6848-8AC0-87A869F8E681}"/>
              </a:ext>
            </a:extLst>
          </p:cNvPr>
          <p:cNvSpPr/>
          <p:nvPr/>
        </p:nvSpPr>
        <p:spPr>
          <a:xfrm>
            <a:off x="7574694" y="4115652"/>
            <a:ext cx="6820930" cy="1013254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ip</a:t>
            </a:r>
            <a:r>
              <a:rPr lang="en-IN" dirty="0"/>
              <a:t> mode is required for </a:t>
            </a:r>
            <a:r>
              <a:rPr lang="en-IN" dirty="0">
                <a:solidFill>
                  <a:srgbClr val="FFFF00"/>
                </a:solidFill>
              </a:rPr>
              <a:t>sticky sessions</a:t>
            </a:r>
            <a:r>
              <a:rPr lang="en-IN" dirty="0"/>
              <a:t> to work with Application Load Balancers.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0D60197-AD0B-3E41-B50F-921562B676B1}"/>
              </a:ext>
            </a:extLst>
          </p:cNvPr>
          <p:cNvSpPr/>
          <p:nvPr/>
        </p:nvSpPr>
        <p:spPr>
          <a:xfrm>
            <a:off x="333632" y="5322941"/>
            <a:ext cx="6820930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Default Target Type is </a:t>
            </a:r>
            <a:r>
              <a:rPr lang="en-IN" dirty="0">
                <a:solidFill>
                  <a:srgbClr val="FFFF00"/>
                </a:solidFill>
              </a:rPr>
              <a:t>Instance Mode </a:t>
            </a:r>
            <a:r>
              <a:rPr lang="en-IN" dirty="0">
                <a:solidFill>
                  <a:schemeClr val="bg1"/>
                </a:solidFill>
              </a:rPr>
              <a:t>which means </a:t>
            </a:r>
            <a:r>
              <a:rPr lang="en-IN" dirty="0">
                <a:solidFill>
                  <a:srgbClr val="FFFF00"/>
                </a:solidFill>
              </a:rPr>
              <a:t>no need </a:t>
            </a:r>
            <a:r>
              <a:rPr lang="en-IN" dirty="0">
                <a:solidFill>
                  <a:schemeClr val="bg1"/>
                </a:solidFill>
              </a:rPr>
              <a:t>to define this annotation in Ingress, by default it takes </a:t>
            </a:r>
            <a:r>
              <a:rPr lang="en-IN" dirty="0">
                <a:solidFill>
                  <a:srgbClr val="FFFF00"/>
                </a:solidFill>
              </a:rPr>
              <a:t>Instance Mode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D24BFF-1207-B245-AFD1-599BE97A4343}"/>
              </a:ext>
            </a:extLst>
          </p:cNvPr>
          <p:cNvSpPr/>
          <p:nvPr/>
        </p:nvSpPr>
        <p:spPr>
          <a:xfrm>
            <a:off x="7574694" y="5322940"/>
            <a:ext cx="6820930" cy="1013254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Need to define the annotation </a:t>
            </a:r>
            <a:r>
              <a:rPr lang="en-IN" dirty="0">
                <a:solidFill>
                  <a:srgbClr val="FFFF00"/>
                </a:solidFill>
              </a:rPr>
              <a:t>explicitly</a:t>
            </a:r>
            <a:r>
              <a:rPr lang="en-IN" dirty="0"/>
              <a:t> as </a:t>
            </a:r>
            <a:r>
              <a:rPr lang="en-IN" dirty="0">
                <a:solidFill>
                  <a:srgbClr val="FFFF00"/>
                </a:solidFill>
              </a:rPr>
              <a:t>target-type: </a:t>
            </a:r>
            <a:r>
              <a:rPr lang="en-IN" dirty="0" err="1">
                <a:solidFill>
                  <a:srgbClr val="FFFF00"/>
                </a:solidFill>
              </a:rPr>
              <a:t>ip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FE91A46-FE6D-5244-88B7-789B63603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694" y="6609901"/>
            <a:ext cx="6820930" cy="8984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4BFE2F-057E-DF41-872F-34CA89643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32" y="6644118"/>
            <a:ext cx="6945869" cy="7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4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Ingress 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Internal Application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7030A0"/>
                </a:solidFill>
              </a:rPr>
              <a:t> 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9684" y="154594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3456646" y="1532670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3346" y="110876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6831673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7695" y="144668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040798" y="152274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22548" y="154594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8622548" y="1509380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4649" y="175943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10123105" y="1536732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21751319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6BDAA5-49A3-744A-947B-19B0323C05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EB4564-982C-F447-90A5-F378B1D0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ALB Internal Load Balancer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41895F-EDAB-EA47-8EEA-EC6AE6983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16" y="1747292"/>
            <a:ext cx="8887785" cy="502258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49BE3A2-E3AC-0B45-9197-90BA718FB361}"/>
              </a:ext>
            </a:extLst>
          </p:cNvPr>
          <p:cNvSpPr/>
          <p:nvPr/>
        </p:nvSpPr>
        <p:spPr>
          <a:xfrm>
            <a:off x="10849635" y="3035263"/>
            <a:ext cx="3472249" cy="190294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Creates AWS ALB Internal Load Balancer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89E08DB7-7BF6-D049-9CAE-0A5AF1329895}"/>
              </a:ext>
            </a:extLst>
          </p:cNvPr>
          <p:cNvCxnSpPr>
            <a:stCxn id="8" idx="2"/>
          </p:cNvCxnSpPr>
          <p:nvPr/>
        </p:nvCxnSpPr>
        <p:spPr>
          <a:xfrm rot="10800000" flipV="1">
            <a:off x="6586151" y="3986732"/>
            <a:ext cx="4263484" cy="1524381"/>
          </a:xfrm>
          <a:prstGeom prst="bentConnector3">
            <a:avLst>
              <a:gd name="adj1" fmla="val 32031"/>
            </a:avLst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36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69A68C-ED34-CA45-A121-A1B4CBA72A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E70D91-06A0-D34E-865D-C9F11D1D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Curl Pod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A7A7D-DD73-1246-BA73-C53C9BA3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79" y="2094451"/>
            <a:ext cx="6053692" cy="436909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C453FA7-0BC4-5E45-858E-923F9B18C46A}"/>
              </a:ext>
            </a:extLst>
          </p:cNvPr>
          <p:cNvSpPr/>
          <p:nvPr/>
        </p:nvSpPr>
        <p:spPr>
          <a:xfrm>
            <a:off x="6791864" y="1917077"/>
            <a:ext cx="7624119" cy="16434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</a:t>
            </a:r>
            <a:r>
              <a:rPr lang="en-US" sz="3000" dirty="0">
                <a:solidFill>
                  <a:srgbClr val="FFFF00"/>
                </a:solidFill>
              </a:rPr>
              <a:t>cannot</a:t>
            </a:r>
            <a:r>
              <a:rPr lang="en-US" sz="3000" dirty="0"/>
              <a:t> connect to Internal LB directly from internet to test it.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8FFCFE-CD57-024F-8694-872563E77646}"/>
              </a:ext>
            </a:extLst>
          </p:cNvPr>
          <p:cNvSpPr/>
          <p:nvPr/>
        </p:nvSpPr>
        <p:spPr>
          <a:xfrm>
            <a:off x="6882015" y="3694671"/>
            <a:ext cx="7533968" cy="3447534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will deploy a </a:t>
            </a:r>
            <a:r>
              <a:rPr lang="en-US" sz="3000" dirty="0">
                <a:solidFill>
                  <a:srgbClr val="FFFF00"/>
                </a:solidFill>
              </a:rPr>
              <a:t>curl pod </a:t>
            </a:r>
            <a:r>
              <a:rPr lang="en-US" sz="3000" dirty="0"/>
              <a:t>in EKS Cluster so we can connect to curl pod in EKS Cluster and test the </a:t>
            </a:r>
            <a:r>
              <a:rPr lang="en-US" sz="3000" dirty="0">
                <a:solidFill>
                  <a:srgbClr val="FFFF00"/>
                </a:solidFill>
              </a:rPr>
              <a:t>Internal LB Endpoint </a:t>
            </a:r>
            <a:r>
              <a:rPr lang="en-US" sz="3000" dirty="0"/>
              <a:t>using </a:t>
            </a:r>
            <a:r>
              <a:rPr lang="en-US" sz="3000" dirty="0">
                <a:solidFill>
                  <a:srgbClr val="FFFF00"/>
                </a:solidFill>
              </a:rPr>
              <a:t>curl command</a:t>
            </a:r>
            <a:r>
              <a:rPr lang="en-US" sz="3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3287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B138C4-AFE0-EF43-AD80-6571995BC5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01C375-2EF3-0746-B3D5-3E1665E84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639" y="50243"/>
            <a:ext cx="12618720" cy="1276307"/>
          </a:xfrm>
        </p:spPr>
        <p:txBody>
          <a:bodyPr>
            <a:normAutofit fontScale="90000"/>
          </a:bodyPr>
          <a:lstStyle/>
          <a:p>
            <a:r>
              <a:rPr lang="en-US" dirty="0"/>
              <a:t>Command to Test  Ingress AWS Internal ALB using curl pod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F3B08-429E-2840-B79D-FF0C6B4FC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9" y="1535799"/>
            <a:ext cx="11540319" cy="569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8885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E97DD2-4A18-7E42-B8C0-D682EA5E97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CE5DB2-0273-7246-9473-474298682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257167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AWS Load Balancer Controller Updates - End</a:t>
            </a:r>
          </a:p>
        </p:txBody>
      </p:sp>
    </p:spTree>
    <p:extLst>
      <p:ext uri="{BB962C8B-B14F-4D97-AF65-F5344CB8AC3E}">
        <p14:creationId xmlns:p14="http://schemas.microsoft.com/office/powerpoint/2010/main" val="222100941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693028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Fargate Profiles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Serverless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02979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665013" y="151700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699150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42046" y="1509867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Certificate </a:t>
            </a:r>
          </a:p>
          <a:p>
            <a:pPr algn="ctr"/>
            <a:r>
              <a:rPr lang="en-US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589980" y="1606232"/>
            <a:ext cx="114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13025" y="1509867"/>
            <a:ext cx="164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Block </a:t>
            </a:r>
          </a:p>
          <a:p>
            <a:pPr algn="ctr"/>
            <a:r>
              <a:rPr lang="en-US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18039" y="7003388"/>
            <a:ext cx="1039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Fargate</a:t>
            </a:r>
          </a:p>
          <a:p>
            <a:pPr algn="ctr"/>
            <a:r>
              <a:rPr lang="en-US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190501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AD5C12-9294-7E46-9074-57EF0DA7CF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CD1FF-37F2-4F46-B722-A2EABCB6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Fargate is a </a:t>
            </a:r>
            <a:r>
              <a:rPr lang="en-US" dirty="0">
                <a:solidFill>
                  <a:srgbClr val="0070C0"/>
                </a:solidFill>
              </a:rPr>
              <a:t>Serverless compute platform </a:t>
            </a:r>
            <a:r>
              <a:rPr lang="en-US" dirty="0"/>
              <a:t>for containers on AWS</a:t>
            </a:r>
          </a:p>
          <a:p>
            <a:r>
              <a:rPr lang="en-US" dirty="0"/>
              <a:t>Fargate </a:t>
            </a:r>
            <a:r>
              <a:rPr lang="en-IN" dirty="0"/>
              <a:t>provides </a:t>
            </a:r>
            <a:r>
              <a:rPr lang="en-IN" dirty="0">
                <a:solidFill>
                  <a:srgbClr val="0070C0"/>
                </a:solidFill>
              </a:rPr>
              <a:t>on-demand, right-sized compute capacity </a:t>
            </a:r>
            <a:r>
              <a:rPr lang="en-IN" dirty="0"/>
              <a:t>for containers</a:t>
            </a:r>
          </a:p>
          <a:p>
            <a:r>
              <a:rPr lang="en-IN" dirty="0"/>
              <a:t>EKS integrates Kubernetes with Fargate by using </a:t>
            </a:r>
            <a:r>
              <a:rPr lang="en-IN" dirty="0">
                <a:solidFill>
                  <a:srgbClr val="0070C0"/>
                </a:solidFill>
              </a:rPr>
              <a:t>controllers </a:t>
            </a:r>
            <a:r>
              <a:rPr lang="en-IN" dirty="0"/>
              <a:t>that are built by AWS using the </a:t>
            </a:r>
            <a:r>
              <a:rPr lang="en-IN" dirty="0">
                <a:solidFill>
                  <a:srgbClr val="0070C0"/>
                </a:solidFill>
              </a:rPr>
              <a:t>upstream, extensible model </a:t>
            </a:r>
            <a:r>
              <a:rPr lang="en-IN" dirty="0"/>
              <a:t>provided by Kubernetes. </a:t>
            </a:r>
          </a:p>
          <a:p>
            <a:r>
              <a:rPr lang="en-IN" dirty="0"/>
              <a:t>These controllers run as part of the </a:t>
            </a:r>
            <a:r>
              <a:rPr lang="en-IN" dirty="0">
                <a:solidFill>
                  <a:srgbClr val="0070C0"/>
                </a:solidFill>
              </a:rPr>
              <a:t>EKS managed Kubernetes control plane </a:t>
            </a:r>
            <a:r>
              <a:rPr lang="en-IN" dirty="0"/>
              <a:t>and are responsible for </a:t>
            </a:r>
            <a:r>
              <a:rPr lang="en-IN" dirty="0">
                <a:solidFill>
                  <a:srgbClr val="0070C0"/>
                </a:solidFill>
              </a:rPr>
              <a:t>scheduling </a:t>
            </a:r>
            <a:r>
              <a:rPr lang="en-IN" dirty="0"/>
              <a:t>native Kubernetes pods onto Fargate. </a:t>
            </a:r>
          </a:p>
          <a:p>
            <a:r>
              <a:rPr lang="en-IN" dirty="0"/>
              <a:t>The </a:t>
            </a:r>
            <a:r>
              <a:rPr lang="en-IN" dirty="0">
                <a:solidFill>
                  <a:srgbClr val="0070C0"/>
                </a:solidFill>
              </a:rPr>
              <a:t>Fargate controllers </a:t>
            </a:r>
            <a:r>
              <a:rPr lang="en-IN" dirty="0"/>
              <a:t>include a </a:t>
            </a:r>
            <a:r>
              <a:rPr lang="en-IN" dirty="0">
                <a:solidFill>
                  <a:srgbClr val="0070C0"/>
                </a:solidFill>
              </a:rPr>
              <a:t>new scheduler </a:t>
            </a:r>
            <a:r>
              <a:rPr lang="en-IN" dirty="0"/>
              <a:t>that runs alongside the </a:t>
            </a:r>
            <a:r>
              <a:rPr lang="en-IN" dirty="0">
                <a:solidFill>
                  <a:srgbClr val="0070C0"/>
                </a:solidFill>
              </a:rPr>
              <a:t>default Kubernetes scheduler </a:t>
            </a:r>
            <a:r>
              <a:rPr lang="en-IN" dirty="0"/>
              <a:t>in addition to several mutating and validating admission controllers. </a:t>
            </a:r>
          </a:p>
          <a:p>
            <a:r>
              <a:rPr lang="en-IN" dirty="0"/>
              <a:t>When we start a pod that </a:t>
            </a:r>
            <a:r>
              <a:rPr lang="en-IN" dirty="0">
                <a:solidFill>
                  <a:srgbClr val="0070C0"/>
                </a:solidFill>
              </a:rPr>
              <a:t>meets the criteria for running on Fargate</a:t>
            </a:r>
            <a:r>
              <a:rPr lang="en-IN" dirty="0"/>
              <a:t>, the Fargate controllers running in the cluster recognize, update, and </a:t>
            </a:r>
            <a:r>
              <a:rPr lang="en-IN" dirty="0">
                <a:solidFill>
                  <a:srgbClr val="0070C0"/>
                </a:solidFill>
              </a:rPr>
              <a:t>schedule the pod onto Fargate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4C4179-DAAE-C44A-8ED9-F054136C4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Fargate?</a:t>
            </a:r>
          </a:p>
        </p:txBody>
      </p:sp>
    </p:spTree>
    <p:extLst>
      <p:ext uri="{BB962C8B-B14F-4D97-AF65-F5344CB8AC3E}">
        <p14:creationId xmlns:p14="http://schemas.microsoft.com/office/powerpoint/2010/main" val="224519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1176641"/>
            <a:ext cx="14168061" cy="63705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1176641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321966"/>
            <a:ext cx="7253553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321966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924894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3199563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3193410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806285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998689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998689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3199563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3193410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806285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998689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998689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005763" y="6770509"/>
            <a:ext cx="4168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50155" y="1561299"/>
            <a:ext cx="691691" cy="628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4661827" y="1562216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EKS Cluster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2227647" y="3499582"/>
            <a:ext cx="3274439" cy="949261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2207359" y="3473538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831895" y="194384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609" y="154134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7148619" y="1778183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48704" y="1350997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1896889" y="54497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2295415" y="3983759"/>
            <a:ext cx="3128879" cy="300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ECR Demo  - ALB Ingress Service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7529" y="86668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7148619" y="1276417"/>
            <a:ext cx="2180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ecrdemo.kubeoncloud.com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228050-74F2-924F-8CF9-61322D1BA569}"/>
              </a:ext>
            </a:extLst>
          </p:cNvPr>
          <p:cNvSpPr txBox="1"/>
          <p:nvPr/>
        </p:nvSpPr>
        <p:spPr>
          <a:xfrm>
            <a:off x="2604574" y="873315"/>
            <a:ext cx="3022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ecrdemo.kubeoncloud.com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787" y="277073"/>
            <a:ext cx="3597662" cy="537428"/>
          </a:xfrm>
        </p:spPr>
        <p:txBody>
          <a:bodyPr>
            <a:noAutofit/>
          </a:bodyPr>
          <a:lstStyle/>
          <a:p>
            <a:r>
              <a:rPr lang="en-US" sz="5200" dirty="0"/>
              <a:t>EKS &amp; ECR</a:t>
            </a:r>
            <a:endParaRPr lang="en-US" sz="5200" dirty="0">
              <a:solidFill>
                <a:srgbClr val="00B050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718E5F-7157-E946-9DDD-A158AA93D534}"/>
              </a:ext>
            </a:extLst>
          </p:cNvPr>
          <p:cNvSpPr/>
          <p:nvPr/>
        </p:nvSpPr>
        <p:spPr>
          <a:xfrm>
            <a:off x="1222896" y="5331719"/>
            <a:ext cx="1682120" cy="120828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9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764B0840-BDDD-B44C-8874-105A4DA585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34058" y="5328401"/>
            <a:ext cx="289636" cy="289636"/>
          </a:xfrm>
          <a:prstGeom prst="rect">
            <a:avLst/>
          </a:prstGeom>
        </p:spPr>
      </p:pic>
      <p:sp>
        <p:nvSpPr>
          <p:cNvPr id="167" name="Rectangle 166">
            <a:extLst>
              <a:ext uri="{FF2B5EF4-FFF2-40B4-BE49-F238E27FC236}">
                <a16:creationId xmlns:a16="http://schemas.microsoft.com/office/drawing/2014/main" id="{133CB86B-79CC-B542-A324-96291D5BD555}"/>
              </a:ext>
            </a:extLst>
          </p:cNvPr>
          <p:cNvSpPr/>
          <p:nvPr/>
        </p:nvSpPr>
        <p:spPr>
          <a:xfrm>
            <a:off x="4946639" y="5330429"/>
            <a:ext cx="1682120" cy="120828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9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pic>
        <p:nvPicPr>
          <p:cNvPr id="168" name="Graphic 167">
            <a:extLst>
              <a:ext uri="{FF2B5EF4-FFF2-40B4-BE49-F238E27FC236}">
                <a16:creationId xmlns:a16="http://schemas.microsoft.com/office/drawing/2014/main" id="{4CC6FB1B-1F0A-D543-9F8D-BE0621D625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44617" y="5346804"/>
            <a:ext cx="289636" cy="289636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EE9BAC7F-CDC5-7E44-9944-AD1D9FF8E50C}"/>
              </a:ext>
            </a:extLst>
          </p:cNvPr>
          <p:cNvSpPr/>
          <p:nvPr/>
        </p:nvSpPr>
        <p:spPr>
          <a:xfrm>
            <a:off x="1756948" y="5891661"/>
            <a:ext cx="821933" cy="618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E2703DC-3000-4F4F-A67F-EA8B77F242DB}"/>
              </a:ext>
            </a:extLst>
          </p:cNvPr>
          <p:cNvGrpSpPr/>
          <p:nvPr/>
        </p:nvGrpSpPr>
        <p:grpSpPr>
          <a:xfrm>
            <a:off x="1865795" y="5963148"/>
            <a:ext cx="555550" cy="352840"/>
            <a:chOff x="853440" y="4579716"/>
            <a:chExt cx="1006998" cy="82759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F75EF40-6334-144E-A736-015148F30EB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3A62F54-92F7-E842-A7EB-3F2B5501B4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A31F175-E4BA-2943-BE9D-051A07336A4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8BFA812-18E4-5C42-B70F-E7CECC8A5B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895D82F3-BCE3-A54D-9132-D95E4F6F594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E27D8E0-1F31-AF40-BD53-61CD96E79D6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C26EE8A-C985-924F-9A81-FB41F2BA2CB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CAC1ED55-7EE2-A04F-A56E-B7A3CFD4BB62}"/>
              </a:ext>
            </a:extLst>
          </p:cNvPr>
          <p:cNvSpPr txBox="1"/>
          <p:nvPr/>
        </p:nvSpPr>
        <p:spPr>
          <a:xfrm>
            <a:off x="1962825" y="6263625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Pod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9D98441-E048-F240-A323-1922BDAB862A}"/>
              </a:ext>
            </a:extLst>
          </p:cNvPr>
          <p:cNvSpPr/>
          <p:nvPr/>
        </p:nvSpPr>
        <p:spPr>
          <a:xfrm>
            <a:off x="5115464" y="5880540"/>
            <a:ext cx="821933" cy="618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93D3713-73C5-B840-8F88-796181424E89}"/>
              </a:ext>
            </a:extLst>
          </p:cNvPr>
          <p:cNvGrpSpPr/>
          <p:nvPr/>
        </p:nvGrpSpPr>
        <p:grpSpPr>
          <a:xfrm>
            <a:off x="5224311" y="5952027"/>
            <a:ext cx="555550" cy="352840"/>
            <a:chOff x="853440" y="4579716"/>
            <a:chExt cx="1006998" cy="827590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50846C8-B51B-C148-A76B-311428A26D1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A6E4C99-AE13-8C4C-989E-E55F4026096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912BD4D-5573-C74B-AF64-1C7EB855808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28B4BF2-99BC-9046-8A96-74073F705CD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B28CC30-C3B7-3B4A-93B8-35A5B468CCF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71E4871-C88D-2B4A-B266-AF81ECB0B4D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CB1FFDD-F9C7-B941-94A7-5532438AF6C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D2FB2ED3-5441-D649-8480-E4993516300A}"/>
              </a:ext>
            </a:extLst>
          </p:cNvPr>
          <p:cNvSpPr txBox="1"/>
          <p:nvPr/>
        </p:nvSpPr>
        <p:spPr>
          <a:xfrm>
            <a:off x="5321341" y="6252504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Pod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D5563D7E-9934-FA45-86C4-EB0EE052934C}"/>
              </a:ext>
            </a:extLst>
          </p:cNvPr>
          <p:cNvSpPr/>
          <p:nvPr/>
        </p:nvSpPr>
        <p:spPr>
          <a:xfrm>
            <a:off x="2271011" y="5614042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ECR Demo App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1D9344-6D29-1844-AAAE-2D61ED64680F}"/>
              </a:ext>
            </a:extLst>
          </p:cNvPr>
          <p:cNvCxnSpPr>
            <a:cxnSpLocks/>
            <a:stCxn id="230" idx="2"/>
            <a:endCxn id="200" idx="0"/>
          </p:cNvCxnSpPr>
          <p:nvPr/>
        </p:nvCxnSpPr>
        <p:spPr>
          <a:xfrm>
            <a:off x="3924729" y="1001068"/>
            <a:ext cx="0" cy="25333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0" name="Graphic 199">
            <a:extLst>
              <a:ext uri="{FF2B5EF4-FFF2-40B4-BE49-F238E27FC236}">
                <a16:creationId xmlns:a16="http://schemas.microsoft.com/office/drawing/2014/main" id="{37C6BFBF-B690-0147-8639-E42AD90803D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89779" y="3534443"/>
            <a:ext cx="469900" cy="4699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1F9064-33DD-E84F-B1FC-12D0C62C3B5C}"/>
              </a:ext>
            </a:extLst>
          </p:cNvPr>
          <p:cNvCxnSpPr>
            <a:stCxn id="220" idx="2"/>
            <a:endCxn id="199" idx="0"/>
          </p:cNvCxnSpPr>
          <p:nvPr/>
        </p:nvCxnSpPr>
        <p:spPr>
          <a:xfrm flipH="1">
            <a:off x="3835451" y="4284012"/>
            <a:ext cx="24404" cy="13300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74CE5F55-197A-2142-88B8-4DA06A890F0D}"/>
              </a:ext>
            </a:extLst>
          </p:cNvPr>
          <p:cNvCxnSpPr>
            <a:stCxn id="199" idx="2"/>
            <a:endCxn id="171" idx="3"/>
          </p:cNvCxnSpPr>
          <p:nvPr/>
        </p:nvCxnSpPr>
        <p:spPr>
          <a:xfrm rot="5400000">
            <a:off x="3031133" y="5396436"/>
            <a:ext cx="352066" cy="1256570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1A7E942-1ED6-7349-B915-7ACE71C7B65F}"/>
              </a:ext>
            </a:extLst>
          </p:cNvPr>
          <p:cNvCxnSpPr>
            <a:stCxn id="199" idx="2"/>
            <a:endCxn id="181" idx="1"/>
          </p:cNvCxnSpPr>
          <p:nvPr/>
        </p:nvCxnSpPr>
        <p:spPr>
          <a:xfrm rot="16200000" flipH="1">
            <a:off x="4304985" y="5379153"/>
            <a:ext cx="340945" cy="1280013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Graphic 200" descr="User">
            <a:extLst>
              <a:ext uri="{FF2B5EF4-FFF2-40B4-BE49-F238E27FC236}">
                <a16:creationId xmlns:a16="http://schemas.microsoft.com/office/drawing/2014/main" id="{911163E9-311E-AA45-B300-7A8F086593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56978" y="43695"/>
            <a:ext cx="914400" cy="914400"/>
          </a:xfrm>
          <a:prstGeom prst="rect">
            <a:avLst/>
          </a:prstGeom>
        </p:spPr>
      </p:pic>
      <p:pic>
        <p:nvPicPr>
          <p:cNvPr id="202" name="Graphic 201" descr="User">
            <a:extLst>
              <a:ext uri="{FF2B5EF4-FFF2-40B4-BE49-F238E27FC236}">
                <a16:creationId xmlns:a16="http://schemas.microsoft.com/office/drawing/2014/main" id="{04DF9F6E-F657-AE42-9F4B-8B6B1B7C74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63387" y="86286"/>
            <a:ext cx="914400" cy="914400"/>
          </a:xfrm>
          <a:prstGeom prst="rect">
            <a:avLst/>
          </a:prstGeom>
        </p:spPr>
      </p:pic>
      <p:pic>
        <p:nvPicPr>
          <p:cNvPr id="205" name="Picture 16" descr="Image result for developer smiley">
            <a:extLst>
              <a:ext uri="{FF2B5EF4-FFF2-40B4-BE49-F238E27FC236}">
                <a16:creationId xmlns:a16="http://schemas.microsoft.com/office/drawing/2014/main" id="{1239B241-7EDE-B54B-A168-19D242ECA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5859" y="57102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4B2CB167-82B6-5542-9CF0-9F52F097D7A7}"/>
              </a:ext>
            </a:extLst>
          </p:cNvPr>
          <p:cNvSpPr txBox="1"/>
          <p:nvPr/>
        </p:nvSpPr>
        <p:spPr>
          <a:xfrm>
            <a:off x="10763763" y="3396617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Container Registry - ECR</a:t>
            </a:r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9C9D843C-2C8A-414C-8268-7B659D36564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763763" y="1850783"/>
            <a:ext cx="711200" cy="711200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DB97FC40-2C44-5D4E-A54B-076CCA4380DA}"/>
              </a:ext>
            </a:extLst>
          </p:cNvPr>
          <p:cNvSpPr txBox="1"/>
          <p:nvPr/>
        </p:nvSpPr>
        <p:spPr>
          <a:xfrm>
            <a:off x="11610228" y="2203108"/>
            <a:ext cx="144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Image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E71A7ADB-5696-7040-855C-6401BEE695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53645" y="2403162"/>
            <a:ext cx="962678" cy="962678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AE7725DD-2D99-1546-915C-C1509210E565}"/>
              </a:ext>
            </a:extLst>
          </p:cNvPr>
          <p:cNvSpPr/>
          <p:nvPr/>
        </p:nvSpPr>
        <p:spPr>
          <a:xfrm>
            <a:off x="10763762" y="1850783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4060A9-7DD0-4340-A96F-AF900F9B8A78}"/>
              </a:ext>
            </a:extLst>
          </p:cNvPr>
          <p:cNvSpPr txBox="1"/>
          <p:nvPr/>
        </p:nvSpPr>
        <p:spPr>
          <a:xfrm>
            <a:off x="12885345" y="290282"/>
            <a:ext cx="1352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Developer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0B85C130-13EE-4F4C-BD1C-9C5970E8DA55}"/>
              </a:ext>
            </a:extLst>
          </p:cNvPr>
          <p:cNvCxnSpPr>
            <a:stCxn id="205" idx="2"/>
            <a:endCxn id="210" idx="0"/>
          </p:cNvCxnSpPr>
          <p:nvPr/>
        </p:nvCxnSpPr>
        <p:spPr>
          <a:xfrm flipH="1">
            <a:off x="12334985" y="928291"/>
            <a:ext cx="16469" cy="922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1C373172-A3B7-2C4C-8323-B9156A3F20D2}"/>
              </a:ext>
            </a:extLst>
          </p:cNvPr>
          <p:cNvSpPr txBox="1"/>
          <p:nvPr/>
        </p:nvSpPr>
        <p:spPr>
          <a:xfrm>
            <a:off x="12321427" y="1209653"/>
            <a:ext cx="1221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Push Images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603A7F3C-726B-F54F-AC41-4ABE8B55BF8F}"/>
              </a:ext>
            </a:extLst>
          </p:cNvPr>
          <p:cNvSpPr txBox="1"/>
          <p:nvPr/>
        </p:nvSpPr>
        <p:spPr>
          <a:xfrm>
            <a:off x="7804712" y="2511000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Pull Docker Image from ECR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8FD92152-85D9-F04E-A2EB-1C65271005DE}"/>
              </a:ext>
            </a:extLst>
          </p:cNvPr>
          <p:cNvSpPr txBox="1"/>
          <p:nvPr/>
        </p:nvSpPr>
        <p:spPr>
          <a:xfrm>
            <a:off x="5495546" y="4129468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52B4CD13-C1B9-CB4C-91BC-6A14C8FE38F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878817" y="3642650"/>
            <a:ext cx="469900" cy="469900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EBBA0341-C8B3-1F4A-885B-84AF71EE03A0}"/>
              </a:ext>
            </a:extLst>
          </p:cNvPr>
          <p:cNvSpPr txBox="1"/>
          <p:nvPr/>
        </p:nvSpPr>
        <p:spPr>
          <a:xfrm>
            <a:off x="1012624" y="40961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22" name="Graphic 221">
            <a:extLst>
              <a:ext uri="{FF2B5EF4-FFF2-40B4-BE49-F238E27FC236}">
                <a16:creationId xmlns:a16="http://schemas.microsoft.com/office/drawing/2014/main" id="{A844990B-05CA-DA43-8791-457928009D8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95895" y="3609342"/>
            <a:ext cx="469900" cy="4699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100A1E6-F71B-E74B-8BCF-D65CA5B2DCE8}"/>
              </a:ext>
            </a:extLst>
          </p:cNvPr>
          <p:cNvCxnSpPr>
            <a:stCxn id="222" idx="2"/>
            <a:endCxn id="165" idx="0"/>
          </p:cNvCxnSpPr>
          <p:nvPr/>
        </p:nvCxnSpPr>
        <p:spPr>
          <a:xfrm>
            <a:off x="1630845" y="4079242"/>
            <a:ext cx="433111" cy="125247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F1647AD-9571-6F45-A4E9-A926AA13948A}"/>
              </a:ext>
            </a:extLst>
          </p:cNvPr>
          <p:cNvCxnSpPr>
            <a:endCxn id="167" idx="0"/>
          </p:cNvCxnSpPr>
          <p:nvPr/>
        </p:nvCxnSpPr>
        <p:spPr>
          <a:xfrm flipH="1">
            <a:off x="5787699" y="4111972"/>
            <a:ext cx="309451" cy="121845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01B0D287-8347-1F4F-A2CE-28C6DD141344}"/>
              </a:ext>
            </a:extLst>
          </p:cNvPr>
          <p:cNvCxnSpPr>
            <a:endCxn id="51" idx="1"/>
          </p:cNvCxnSpPr>
          <p:nvPr/>
        </p:nvCxnSpPr>
        <p:spPr>
          <a:xfrm flipV="1">
            <a:off x="1606373" y="1875705"/>
            <a:ext cx="2443782" cy="1713186"/>
          </a:xfrm>
          <a:prstGeom prst="bentConnector3">
            <a:avLst>
              <a:gd name="adj1" fmla="val 252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62552A00-5D93-4540-965B-19032C9A136E}"/>
              </a:ext>
            </a:extLst>
          </p:cNvPr>
          <p:cNvCxnSpPr>
            <a:cxnSpLocks/>
            <a:stCxn id="218" idx="0"/>
            <a:endCxn id="51" idx="3"/>
          </p:cNvCxnSpPr>
          <p:nvPr/>
        </p:nvCxnSpPr>
        <p:spPr>
          <a:xfrm rot="16200000" flipV="1">
            <a:off x="4544335" y="2073217"/>
            <a:ext cx="1766945" cy="1371921"/>
          </a:xfrm>
          <a:prstGeom prst="bentConnector2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76ACE4D6-8A29-5943-ABBF-98C451899901}"/>
              </a:ext>
            </a:extLst>
          </p:cNvPr>
          <p:cNvCxnSpPr>
            <a:cxnSpLocks/>
            <a:stCxn id="218" idx="3"/>
            <a:endCxn id="210" idx="1"/>
          </p:cNvCxnSpPr>
          <p:nvPr/>
        </p:nvCxnSpPr>
        <p:spPr>
          <a:xfrm flipV="1">
            <a:off x="6348717" y="2777589"/>
            <a:ext cx="4415045" cy="1100011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255736A7-DC1B-5747-9AE3-1F459DE05D48}"/>
              </a:ext>
            </a:extLst>
          </p:cNvPr>
          <p:cNvCxnSpPr>
            <a:cxnSpLocks/>
            <a:stCxn id="222" idx="3"/>
          </p:cNvCxnSpPr>
          <p:nvPr/>
        </p:nvCxnSpPr>
        <p:spPr>
          <a:xfrm flipV="1">
            <a:off x="1865795" y="2569372"/>
            <a:ext cx="8878389" cy="1274920"/>
          </a:xfrm>
          <a:prstGeom prst="bentConnector3">
            <a:avLst>
              <a:gd name="adj1" fmla="val 3069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99157963-F1D6-4844-8704-73BAF5A66DED}"/>
              </a:ext>
            </a:extLst>
          </p:cNvPr>
          <p:cNvCxnSpPr>
            <a:endCxn id="165" idx="1"/>
          </p:cNvCxnSpPr>
          <p:nvPr/>
        </p:nvCxnSpPr>
        <p:spPr>
          <a:xfrm rot="5400000">
            <a:off x="255100" y="4812088"/>
            <a:ext cx="2091572" cy="155980"/>
          </a:xfrm>
          <a:prstGeom prst="bentConnector4">
            <a:avLst>
              <a:gd name="adj1" fmla="val 2272"/>
              <a:gd name="adj2" fmla="val 559657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Elbow Connector 215">
            <a:extLst>
              <a:ext uri="{FF2B5EF4-FFF2-40B4-BE49-F238E27FC236}">
                <a16:creationId xmlns:a16="http://schemas.microsoft.com/office/drawing/2014/main" id="{DC1ADFA5-32FC-C940-AE10-8B4BCCE60332}"/>
              </a:ext>
            </a:extLst>
          </p:cNvPr>
          <p:cNvCxnSpPr>
            <a:cxnSpLocks/>
            <a:stCxn id="217" idx="0"/>
            <a:endCxn id="167" idx="3"/>
          </p:cNvCxnSpPr>
          <p:nvPr/>
        </p:nvCxnSpPr>
        <p:spPr>
          <a:xfrm rot="16200000" flipH="1">
            <a:off x="5468710" y="4774525"/>
            <a:ext cx="1805106" cy="514992"/>
          </a:xfrm>
          <a:prstGeom prst="bentConnector4">
            <a:avLst>
              <a:gd name="adj1" fmla="val 22450"/>
              <a:gd name="adj2" fmla="val 255230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59698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194AE9-D102-A648-BDC4-D26218D2C4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95554-A769-884A-8C5A-89B2736B5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58" y="4249882"/>
            <a:ext cx="4373187" cy="31520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don’t need </a:t>
            </a:r>
            <a:r>
              <a:rPr lang="en-US" dirty="0"/>
              <a:t>to change our existing pods</a:t>
            </a:r>
          </a:p>
          <a:p>
            <a:r>
              <a:rPr lang="en-US" dirty="0"/>
              <a:t>Fargate works with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existing workflows and services </a:t>
            </a:r>
            <a:r>
              <a:rPr lang="en-US" dirty="0"/>
              <a:t>that run on </a:t>
            </a:r>
            <a:r>
              <a:rPr lang="en-US" dirty="0" err="1"/>
              <a:t>kubernetes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FC5205-19E0-B54E-BABA-BCC9ECB05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on Fargate</a:t>
            </a:r>
          </a:p>
        </p:txBody>
      </p:sp>
      <p:pic>
        <p:nvPicPr>
          <p:cNvPr id="5" name="Google Shape;611;p33">
            <a:extLst>
              <a:ext uri="{FF2B5EF4-FFF2-40B4-BE49-F238E27FC236}">
                <a16:creationId xmlns:a16="http://schemas.microsoft.com/office/drawing/2014/main" id="{C9C63C00-97B3-E44B-8812-1C3366F0913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721" y="1727397"/>
            <a:ext cx="888560" cy="84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11;p33">
            <a:extLst>
              <a:ext uri="{FF2B5EF4-FFF2-40B4-BE49-F238E27FC236}">
                <a16:creationId xmlns:a16="http://schemas.microsoft.com/office/drawing/2014/main" id="{07440B88-3DBB-134C-9461-E9D83C8564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130" y="1727396"/>
            <a:ext cx="888560" cy="84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11;p33">
            <a:extLst>
              <a:ext uri="{FF2B5EF4-FFF2-40B4-BE49-F238E27FC236}">
                <a16:creationId xmlns:a16="http://schemas.microsoft.com/office/drawing/2014/main" id="{E655068C-1E94-054B-9C9D-D6AC389E01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9539" y="1727395"/>
            <a:ext cx="888560" cy="84954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298AE8-8457-0F4E-81EC-C5EC19759380}"/>
              </a:ext>
            </a:extLst>
          </p:cNvPr>
          <p:cNvSpPr txBox="1">
            <a:spLocks/>
          </p:cNvSpPr>
          <p:nvPr/>
        </p:nvSpPr>
        <p:spPr>
          <a:xfrm>
            <a:off x="5318067" y="4249882"/>
            <a:ext cx="4373187" cy="3152082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Launch pods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easily</a:t>
            </a:r>
            <a:r>
              <a:rPr lang="en-US" dirty="0"/>
              <a:t>.</a:t>
            </a:r>
          </a:p>
          <a:p>
            <a:r>
              <a:rPr lang="en-US" dirty="0"/>
              <a:t>Easily run pods across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Azs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for HA</a:t>
            </a:r>
          </a:p>
          <a:p>
            <a:r>
              <a:rPr lang="en-US" dirty="0"/>
              <a:t>Each pod runs in 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isolated compute environment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F64361-8815-7D4F-94D3-9329643B05EF}"/>
              </a:ext>
            </a:extLst>
          </p:cNvPr>
          <p:cNvSpPr txBox="1">
            <a:spLocks/>
          </p:cNvSpPr>
          <p:nvPr/>
        </p:nvSpPr>
        <p:spPr>
          <a:xfrm>
            <a:off x="9996057" y="4249882"/>
            <a:ext cx="4373187" cy="3152082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Only pay </a:t>
            </a:r>
            <a:r>
              <a:rPr lang="en-US" dirty="0"/>
              <a:t>for resources you need to run your pods</a:t>
            </a:r>
          </a:p>
          <a:p>
            <a:r>
              <a:rPr lang="en-US" dirty="0"/>
              <a:t>Includes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native AWS integrations </a:t>
            </a:r>
            <a:r>
              <a:rPr lang="en-US" dirty="0"/>
              <a:t>for networking and security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B994DE-21D6-F64E-93CC-B4EE082B4804}"/>
              </a:ext>
            </a:extLst>
          </p:cNvPr>
          <p:cNvSpPr txBox="1"/>
          <p:nvPr/>
        </p:nvSpPr>
        <p:spPr>
          <a:xfrm>
            <a:off x="634655" y="3330857"/>
            <a:ext cx="329340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0070C0"/>
                </a:solidFill>
              </a:rPr>
              <a:t>Bring existing pods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EC17B2-AA45-8946-B2C9-510BE138166A}"/>
              </a:ext>
            </a:extLst>
          </p:cNvPr>
          <p:cNvSpPr txBox="1"/>
          <p:nvPr/>
        </p:nvSpPr>
        <p:spPr>
          <a:xfrm>
            <a:off x="5708478" y="3330856"/>
            <a:ext cx="310585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0070C0"/>
                </a:solidFill>
              </a:rPr>
              <a:t>Production Ready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6DCBE-7628-CA40-A488-FF2E1A15E5CA}"/>
              </a:ext>
            </a:extLst>
          </p:cNvPr>
          <p:cNvSpPr txBox="1"/>
          <p:nvPr/>
        </p:nvSpPr>
        <p:spPr>
          <a:xfrm>
            <a:off x="10208335" y="3312383"/>
            <a:ext cx="4374787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0070C0"/>
                </a:solidFill>
              </a:rPr>
              <a:t>Rightsized and Integrated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C95EF94-EB53-5248-B2E4-921764E40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2303" y="1829770"/>
            <a:ext cx="888560" cy="88856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291A1FD-7A1C-D542-B317-20E538835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6965" y="2094432"/>
            <a:ext cx="359235" cy="35923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84B9B7E-41B0-DB47-9AC1-FD185A710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70820" y="1829770"/>
            <a:ext cx="888560" cy="88856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2923665-0518-DC41-86BE-6D70C71CF1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5482" y="2094432"/>
            <a:ext cx="359235" cy="3592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93F9671-B464-124F-A952-5C023D7A4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24042" y="1849277"/>
            <a:ext cx="888560" cy="88856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B82E65C-3BEF-5A4C-89C8-055FE4E56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88704" y="2113939"/>
            <a:ext cx="359235" cy="35923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FD1623D-C8A7-1742-A191-9BA3A594D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1958" y="1849277"/>
            <a:ext cx="888560" cy="88856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FE018EA-7E32-4742-8DCA-9414878F0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6620" y="2113939"/>
            <a:ext cx="359235" cy="359235"/>
          </a:xfrm>
          <a:prstGeom prst="rect">
            <a:avLst/>
          </a:prstGeom>
        </p:spPr>
      </p:pic>
      <p:pic>
        <p:nvPicPr>
          <p:cNvPr id="24" name="Google Shape;611;p33">
            <a:extLst>
              <a:ext uri="{FF2B5EF4-FFF2-40B4-BE49-F238E27FC236}">
                <a16:creationId xmlns:a16="http://schemas.microsoft.com/office/drawing/2014/main" id="{2EBCD5A7-14AD-FD49-B7AD-63623A52C4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1464" y="1829770"/>
            <a:ext cx="888560" cy="84954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B51279-AA1B-B345-80A0-62EBCCE36883}"/>
              </a:ext>
            </a:extLst>
          </p:cNvPr>
          <p:cNvSpPr txBox="1"/>
          <p:nvPr/>
        </p:nvSpPr>
        <p:spPr>
          <a:xfrm>
            <a:off x="7082436" y="1920106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37913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  <p:bldP spid="11" grpId="0"/>
      <p:bldP spid="12" grpId="0"/>
      <p:bldP spid="13" grpId="0"/>
      <p:bldP spid="25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E1FF96-D173-674A-825E-5892E4186B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491DF-93A8-C545-B5CC-5A4CA988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66840"/>
            <a:ext cx="12618720" cy="1188851"/>
          </a:xfrm>
        </p:spPr>
        <p:txBody>
          <a:bodyPr/>
          <a:lstStyle/>
          <a:p>
            <a:r>
              <a:rPr lang="en-US" dirty="0"/>
              <a:t>EKS Deployment Options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CB6DD4-2B09-1C44-8948-CBBBE465A5A0}"/>
              </a:ext>
            </a:extLst>
          </p:cNvPr>
          <p:cNvSpPr/>
          <p:nvPr/>
        </p:nvSpPr>
        <p:spPr>
          <a:xfrm>
            <a:off x="143838" y="4396944"/>
            <a:ext cx="3459398" cy="5445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Deployment Options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D8110-8DF4-8246-9545-F091D5D7DB14}"/>
              </a:ext>
            </a:extLst>
          </p:cNvPr>
          <p:cNvSpPr/>
          <p:nvPr/>
        </p:nvSpPr>
        <p:spPr>
          <a:xfrm>
            <a:off x="5699592" y="2093963"/>
            <a:ext cx="2970944" cy="5445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EC2 Node Groups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6FB49-538A-2D45-9B8B-A9358FC90FF9}"/>
              </a:ext>
            </a:extLst>
          </p:cNvPr>
          <p:cNvSpPr/>
          <p:nvPr/>
        </p:nvSpPr>
        <p:spPr>
          <a:xfrm>
            <a:off x="5699592" y="4396944"/>
            <a:ext cx="2970944" cy="5445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Mixed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6157A3-321F-464B-B402-8F1BEC2B3447}"/>
              </a:ext>
            </a:extLst>
          </p:cNvPr>
          <p:cNvSpPr/>
          <p:nvPr/>
        </p:nvSpPr>
        <p:spPr>
          <a:xfrm>
            <a:off x="5699592" y="6642235"/>
            <a:ext cx="2970944" cy="54453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Fargate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3E442-2B0C-D04E-B24F-8B17A00434BC}"/>
              </a:ext>
            </a:extLst>
          </p:cNvPr>
          <p:cNvSpPr/>
          <p:nvPr/>
        </p:nvSpPr>
        <p:spPr>
          <a:xfrm>
            <a:off x="11063558" y="1491535"/>
            <a:ext cx="2970944" cy="54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EC2 Nodes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F4553E-2671-3A40-9AE3-C38CFDF5A071}"/>
              </a:ext>
            </a:extLst>
          </p:cNvPr>
          <p:cNvSpPr/>
          <p:nvPr/>
        </p:nvSpPr>
        <p:spPr>
          <a:xfrm>
            <a:off x="11063558" y="2506033"/>
            <a:ext cx="2970944" cy="54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Unmanaged EC2 Nodes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4E9C7F-F36C-FB4F-8C79-22D915DE1E2E}"/>
              </a:ext>
            </a:extLst>
          </p:cNvPr>
          <p:cNvSpPr/>
          <p:nvPr/>
        </p:nvSpPr>
        <p:spPr>
          <a:xfrm>
            <a:off x="11063558" y="3522251"/>
            <a:ext cx="2970944" cy="54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Nodes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95B903-4947-F449-BE28-F0FC29851503}"/>
              </a:ext>
            </a:extLst>
          </p:cNvPr>
          <p:cNvSpPr/>
          <p:nvPr/>
        </p:nvSpPr>
        <p:spPr>
          <a:xfrm>
            <a:off x="11063558" y="4381280"/>
            <a:ext cx="2970944" cy="54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Unmanaged EC2 Nodes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10B808-42AF-8A42-BD4B-8294709B94EB}"/>
              </a:ext>
            </a:extLst>
          </p:cNvPr>
          <p:cNvSpPr/>
          <p:nvPr/>
        </p:nvSpPr>
        <p:spPr>
          <a:xfrm>
            <a:off x="11063558" y="5240309"/>
            <a:ext cx="2970944" cy="5445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Nodes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04868A-B6CD-E141-BC92-265A6E229872}"/>
              </a:ext>
            </a:extLst>
          </p:cNvPr>
          <p:cNvSpPr/>
          <p:nvPr/>
        </p:nvSpPr>
        <p:spPr>
          <a:xfrm>
            <a:off x="11063558" y="6642235"/>
            <a:ext cx="2970944" cy="5445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Nodes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5F9E2F-EDAF-7546-8F1B-5B4B5A107E3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603236" y="2366228"/>
            <a:ext cx="2096356" cy="2302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DFB311-B7EA-C14D-8EFE-791237F4702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603236" y="4669209"/>
            <a:ext cx="20963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7C53A3-8312-2B49-A441-8775CA4ED3A1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603236" y="4669209"/>
            <a:ext cx="2096356" cy="2245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BCA981-8943-744D-8972-48DC201316A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8670536" y="1763800"/>
            <a:ext cx="2393022" cy="602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D7AE97-93A0-D148-AFF1-2BDAD5E01568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8670536" y="2366228"/>
            <a:ext cx="2393022" cy="412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2031F6-5D43-7B4C-929E-C473790ABA30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8670536" y="3794516"/>
            <a:ext cx="2393022" cy="8746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73AA014-0B12-0144-ADBD-535C223ACDC9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8670536" y="4653545"/>
            <a:ext cx="2393022" cy="15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37341AD-881B-C94C-81D1-F522946D50D9}"/>
              </a:ext>
            </a:extLst>
          </p:cNvPr>
          <p:cNvCxnSpPr>
            <a:cxnSpLocks/>
            <a:stCxn id="11" idx="3"/>
            <a:endCxn id="21" idx="1"/>
          </p:cNvCxnSpPr>
          <p:nvPr/>
        </p:nvCxnSpPr>
        <p:spPr>
          <a:xfrm>
            <a:off x="8670536" y="4669209"/>
            <a:ext cx="2393022" cy="843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240333-B9CF-D444-B317-8EFB312B1888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8670536" y="6914500"/>
            <a:ext cx="23930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62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3780890" y="806151"/>
            <a:ext cx="7530957" cy="67967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0890" y="806150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3914456" y="2223984"/>
            <a:ext cx="7140537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4455" y="2223984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4378221" y="2554184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4725043" y="3101581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5042" y="3095428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4587312" y="2708303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4743193" y="4900707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1617" y="4900707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8403191" y="3101581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3190" y="3095428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8265460" y="2708303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8421341" y="4900707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09765" y="4900707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5948488" y="6659474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4999362" y="3592637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9696" y="3726857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9620" y="3714934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5269865" y="4091847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1223" y="3714934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8868686" y="4101379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6563095" y="4197257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4999362" y="532608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9696" y="5460305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9620" y="5448382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5269865" y="5825295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1223" y="5448382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8868686" y="5834827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6563095" y="593070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09213" y="1195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873163" y="816200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EC2 Node Groups 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A70806-E4AE-FD4F-8227-1A9F000FB621}"/>
              </a:ext>
            </a:extLst>
          </p:cNvPr>
          <p:cNvCxnSpPr>
            <a:stCxn id="51" idx="2"/>
            <a:endCxn id="3" idx="0"/>
          </p:cNvCxnSpPr>
          <p:nvPr/>
        </p:nvCxnSpPr>
        <p:spPr>
          <a:xfrm>
            <a:off x="7555059" y="1887366"/>
            <a:ext cx="18425" cy="66681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4B9AFD8-3339-7048-9461-66C22867DE4D}"/>
              </a:ext>
            </a:extLst>
          </p:cNvPr>
          <p:cNvSpPr/>
          <p:nvPr/>
        </p:nvSpPr>
        <p:spPr>
          <a:xfrm>
            <a:off x="242602" y="3832388"/>
            <a:ext cx="2805545" cy="203859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deploy EC2 Managed Node Groups in both public and private subnets of a VPC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9FBA1A7-2390-7848-9D42-3AF12F833E6A}"/>
              </a:ext>
            </a:extLst>
          </p:cNvPr>
          <p:cNvSpPr/>
          <p:nvPr/>
        </p:nvSpPr>
        <p:spPr>
          <a:xfrm>
            <a:off x="3048821" y="4101379"/>
            <a:ext cx="1934798" cy="2452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0313634B-FD21-9944-96E9-45220EBB8675}"/>
              </a:ext>
            </a:extLst>
          </p:cNvPr>
          <p:cNvSpPr/>
          <p:nvPr/>
        </p:nvSpPr>
        <p:spPr>
          <a:xfrm>
            <a:off x="3044451" y="5363974"/>
            <a:ext cx="1934798" cy="2452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6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38" grpId="0" animBg="1"/>
      <p:bldP spid="41" grpId="0"/>
      <p:bldP spid="43" grpId="0"/>
      <p:bldP spid="13" grpId="0"/>
      <p:bldP spid="44" grpId="0" animBg="1"/>
      <p:bldP spid="47" grpId="0"/>
      <p:bldP spid="49" grpId="0"/>
      <p:bldP spid="50" grpId="0"/>
      <p:bldP spid="14" grpId="0"/>
      <p:bldP spid="11" grpId="0" animBg="1"/>
      <p:bldP spid="16" grpId="0" animBg="1"/>
      <p:bldP spid="54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2989780" y="616449"/>
            <a:ext cx="8178230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9780" y="625342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3308279" y="2034283"/>
            <a:ext cx="7530957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7290" y="2030011"/>
            <a:ext cx="330200" cy="3302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4119937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6228662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3282" y="5234936"/>
            <a:ext cx="293413" cy="293413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Only Fargate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450734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07340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436961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452549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13915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8185489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85488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8047758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8203639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92063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4852463" y="5152219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65546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4915343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10689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8560486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3EC004-C77F-2248-A5F0-B30FDF59B223}"/>
              </a:ext>
            </a:extLst>
          </p:cNvPr>
          <p:cNvCxnSpPr>
            <a:stCxn id="51" idx="2"/>
            <a:endCxn id="35" idx="0"/>
          </p:cNvCxnSpPr>
          <p:nvPr/>
        </p:nvCxnSpPr>
        <p:spPr>
          <a:xfrm>
            <a:off x="7315200" y="1691548"/>
            <a:ext cx="0" cy="67293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>
            <a:extLst>
              <a:ext uri="{FF2B5EF4-FFF2-40B4-BE49-F238E27FC236}">
                <a16:creationId xmlns:a16="http://schemas.microsoft.com/office/drawing/2014/main" id="{9C2D54B3-53C8-994D-8A63-82520A917C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1699" y="4068837"/>
            <a:ext cx="691691" cy="69169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A7AAA610-3F79-3B45-B11E-F887DE354733}"/>
              </a:ext>
            </a:extLst>
          </p:cNvPr>
          <p:cNvSpPr txBox="1"/>
          <p:nvPr/>
        </p:nvSpPr>
        <p:spPr>
          <a:xfrm>
            <a:off x="6735544" y="473020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508D7B17-FE82-6344-A9FA-C9779006B502}"/>
              </a:ext>
            </a:extLst>
          </p:cNvPr>
          <p:cNvSpPr/>
          <p:nvPr/>
        </p:nvSpPr>
        <p:spPr>
          <a:xfrm>
            <a:off x="11501742" y="3460173"/>
            <a:ext cx="2920925" cy="1424877"/>
          </a:xfrm>
          <a:prstGeom prst="wedgeRoundRectCallout">
            <a:avLst>
              <a:gd name="adj1" fmla="val -106176"/>
              <a:gd name="adj2" fmla="val 106250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Pods running on Fargate are only supported on private subnets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8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7" grpId="0" animBg="1"/>
      <p:bldP spid="58" grpId="0" animBg="1"/>
      <p:bldP spid="60" grpId="0" animBg="1"/>
      <p:bldP spid="62" grpId="0" animBg="1"/>
      <p:bldP spid="63" grpId="0" animBg="1"/>
      <p:bldP spid="65" grpId="0" animBg="1"/>
      <p:bldP spid="67" grpId="0"/>
      <p:bldP spid="69" grpId="0"/>
      <p:bldP spid="3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0908" y="5250641"/>
            <a:ext cx="293413" cy="29341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8003413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3412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9987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1168156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560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8135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8348535" y="5152219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61618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8411415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506761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12056558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79830" y="481854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</p:spTree>
    <p:extLst>
      <p:ext uri="{BB962C8B-B14F-4D97-AF65-F5344CB8AC3E}">
        <p14:creationId xmlns:p14="http://schemas.microsoft.com/office/powerpoint/2010/main" val="325951812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D323DE-8802-A942-91A5-97D474DAFB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587481-87F9-8C42-AF47-07CA322E4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EKS Fargate vs Managed vs Unmanaged Nodes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D7B11-38C6-F94A-A910-2E891D288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97" y="1841283"/>
            <a:ext cx="13865405" cy="493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6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7ADC38-80B4-6446-8F26-BEDFB0D177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B72DD-30AF-AD4A-A503-5EB473E5D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considerations we need to be </a:t>
            </a:r>
            <a:r>
              <a:rPr lang="en-US" dirty="0">
                <a:solidFill>
                  <a:srgbClr val="0070C0"/>
                </a:solidFill>
              </a:rPr>
              <a:t>aware of before </a:t>
            </a:r>
            <a:r>
              <a:rPr lang="en-US" dirty="0"/>
              <a:t>we decide our Kubernetes workloads to run on Fargate.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Documentation Link</a:t>
            </a:r>
          </a:p>
          <a:p>
            <a:r>
              <a:rPr lang="en-IN" dirty="0">
                <a:hlinkClick r:id="rId2"/>
              </a:rPr>
              <a:t>https://docs.aws.amazon.com/eks/latest/userguide/fargate.html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C76862-2B67-F74C-95AF-92929B10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Fargate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55256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693028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Fargate Profiles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Basics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02979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665013" y="151700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699150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42046" y="1509867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Certificate </a:t>
            </a:r>
          </a:p>
          <a:p>
            <a:pPr algn="ctr"/>
            <a:r>
              <a:rPr lang="en-US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589980" y="1606232"/>
            <a:ext cx="114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13025" y="1509867"/>
            <a:ext cx="164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Block </a:t>
            </a:r>
          </a:p>
          <a:p>
            <a:pPr algn="ctr"/>
            <a:r>
              <a:rPr lang="en-US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18039" y="7003388"/>
            <a:ext cx="1039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Fargate</a:t>
            </a:r>
          </a:p>
          <a:p>
            <a:pPr algn="ctr"/>
            <a:r>
              <a:rPr lang="en-US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100635788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920429" y="6443237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504D3A-D96F-8D4E-97DB-6BEAF2C94766}"/>
              </a:ext>
            </a:extLst>
          </p:cNvPr>
          <p:cNvSpPr txBox="1"/>
          <p:nvPr/>
        </p:nvSpPr>
        <p:spPr>
          <a:xfrm>
            <a:off x="10241817" y="4860296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</p:spTree>
    <p:extLst>
      <p:ext uri="{BB962C8B-B14F-4D97-AF65-F5344CB8AC3E}">
        <p14:creationId xmlns:p14="http://schemas.microsoft.com/office/powerpoint/2010/main" val="392233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35" grpId="0" animBg="1"/>
      <p:bldP spid="36" grpId="0"/>
      <p:bldP spid="12" grpId="0"/>
      <p:bldP spid="38" grpId="0" animBg="1"/>
      <p:bldP spid="41" grpId="0"/>
      <p:bldP spid="43" grpId="0"/>
      <p:bldP spid="13" grpId="0"/>
      <p:bldP spid="44" grpId="0" animBg="1"/>
      <p:bldP spid="47" grpId="0"/>
      <p:bldP spid="49" grpId="0"/>
      <p:bldP spid="50" grpId="0"/>
      <p:bldP spid="14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0908" y="5250641"/>
            <a:ext cx="293413" cy="29341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8003413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3412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9987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1168156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560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8135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8348535" y="5152219"/>
            <a:ext cx="5141288" cy="815341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861618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8411415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506761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12056558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79830" y="481854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C7242-494C-EE4B-A1D2-461ED3CFA7FC}"/>
              </a:ext>
            </a:extLst>
          </p:cNvPr>
          <p:cNvSpPr/>
          <p:nvPr/>
        </p:nvSpPr>
        <p:spPr>
          <a:xfrm>
            <a:off x="11085350" y="10528"/>
            <a:ext cx="3396742" cy="80464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Fargate Profiles can be deployed to EKS Cluster only when we have </a:t>
            </a:r>
            <a:r>
              <a:rPr lang="en-US" sz="1600" dirty="0">
                <a:solidFill>
                  <a:srgbClr val="FFFF00"/>
                </a:solidFill>
              </a:rPr>
              <a:t>at least </a:t>
            </a:r>
            <a:r>
              <a:rPr lang="en-US" sz="1600" dirty="0"/>
              <a:t>one private subnet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9330CD-1452-5341-9173-A30A6B3055DF}"/>
              </a:ext>
            </a:extLst>
          </p:cNvPr>
          <p:cNvCxnSpPr>
            <a:cxnSpLocks/>
          </p:cNvCxnSpPr>
          <p:nvPr/>
        </p:nvCxnSpPr>
        <p:spPr>
          <a:xfrm flipH="1">
            <a:off x="13171471" y="763136"/>
            <a:ext cx="719368" cy="455270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919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Stages in Release Process</a:t>
            </a:r>
          </a:p>
        </p:txBody>
      </p:sp>
      <p:sp>
        <p:nvSpPr>
          <p:cNvPr id="24" name="object 15"/>
          <p:cNvSpPr/>
          <p:nvPr/>
        </p:nvSpPr>
        <p:spPr>
          <a:xfrm>
            <a:off x="507491" y="3243071"/>
            <a:ext cx="5876925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18"/>
          <p:cNvSpPr/>
          <p:nvPr/>
        </p:nvSpPr>
        <p:spPr>
          <a:xfrm>
            <a:off x="507491" y="546506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/>
          <p:cNvSpPr/>
          <p:nvPr/>
        </p:nvSpPr>
        <p:spPr>
          <a:xfrm>
            <a:off x="507491" y="4337304"/>
            <a:ext cx="8766175" cy="1092835"/>
          </a:xfrm>
          <a:custGeom>
            <a:avLst/>
            <a:gdLst/>
            <a:ahLst/>
            <a:cxnLst/>
            <a:rect l="l" t="t" r="r" b="b"/>
            <a:pathLst>
              <a:path w="8766175" h="1092835">
                <a:moveTo>
                  <a:pt x="8219693" y="0"/>
                </a:moveTo>
                <a:lnTo>
                  <a:pt x="8219693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8219693" y="819530"/>
                </a:lnTo>
                <a:lnTo>
                  <a:pt x="8219693" y="1092707"/>
                </a:lnTo>
                <a:lnTo>
                  <a:pt x="8766048" y="546353"/>
                </a:lnTo>
                <a:lnTo>
                  <a:pt x="821969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/>
          <p:cNvSpPr/>
          <p:nvPr/>
        </p:nvSpPr>
        <p:spPr>
          <a:xfrm>
            <a:off x="10931652" y="4337304"/>
            <a:ext cx="3267710" cy="1092835"/>
          </a:xfrm>
          <a:custGeom>
            <a:avLst/>
            <a:gdLst/>
            <a:ahLst/>
            <a:cxnLst/>
            <a:rect l="l" t="t" r="r" b="b"/>
            <a:pathLst>
              <a:path w="3267709" h="1092835">
                <a:moveTo>
                  <a:pt x="2721102" y="0"/>
                </a:moveTo>
                <a:lnTo>
                  <a:pt x="2721102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2721102" y="819530"/>
                </a:lnTo>
                <a:lnTo>
                  <a:pt x="2721102" y="1092707"/>
                </a:lnTo>
                <a:lnTo>
                  <a:pt x="3267455" y="546353"/>
                </a:lnTo>
                <a:lnTo>
                  <a:pt x="272110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7"/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Graphic 39">
            <a:extLst>
              <a:ext uri="{FF2B5EF4-FFF2-40B4-BE49-F238E27FC236}">
                <a16:creationId xmlns:a16="http://schemas.microsoft.com/office/drawing/2014/main" id="{6FA71975-EA2D-784E-8A28-738A17320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6820" y="4337304"/>
            <a:ext cx="983615" cy="983615"/>
          </a:xfrm>
          <a:prstGeom prst="rect">
            <a:avLst/>
          </a:prstGeom>
        </p:spPr>
      </p:pic>
      <p:sp>
        <p:nvSpPr>
          <p:cNvPr id="33" name="object 23"/>
          <p:cNvSpPr/>
          <p:nvPr/>
        </p:nvSpPr>
        <p:spPr>
          <a:xfrm>
            <a:off x="705319" y="4797551"/>
            <a:ext cx="2445423" cy="2614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0"/>
          <p:cNvSpPr/>
          <p:nvPr/>
        </p:nvSpPr>
        <p:spPr>
          <a:xfrm>
            <a:off x="705319" y="5925693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8"/>
          <p:cNvSpPr/>
          <p:nvPr/>
        </p:nvSpPr>
        <p:spPr>
          <a:xfrm>
            <a:off x="522731" y="659282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7"/>
          <p:cNvSpPr/>
          <p:nvPr/>
        </p:nvSpPr>
        <p:spPr>
          <a:xfrm>
            <a:off x="705319" y="7016241"/>
            <a:ext cx="3109341" cy="245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/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125681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699047"/>
            <a:ext cx="10369577" cy="669113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238" y="70463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468" y="86968"/>
            <a:ext cx="669994" cy="587232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9195462" y="117129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40277" y="5962806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Fargate Profiles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Basics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Node-1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7947814" y="5804937"/>
            <a:ext cx="206627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Fargate Profile: </a:t>
            </a:r>
            <a:r>
              <a:rPr lang="en-US" sz="1600" b="1" dirty="0" err="1">
                <a:solidFill>
                  <a:schemeClr val="accent4">
                    <a:lumMod val="75000"/>
                  </a:schemeClr>
                </a:solidFill>
              </a:rPr>
              <a:t>fp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-dev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195462" y="380584"/>
            <a:ext cx="3685127" cy="150169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380584"/>
            <a:ext cx="3720648" cy="150905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8261180" y="2495165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8850861" y="2343400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5234087" y="4099587"/>
            <a:ext cx="7279127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5328187" y="4189305"/>
            <a:ext cx="6999199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5462863" y="43046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8350224" y="505129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8420140" y="45167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5589183" y="4420465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5639686" y="47302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5286034" y="5495473"/>
            <a:ext cx="7278062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Service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49112" y="2460268"/>
            <a:ext cx="334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https://</a:t>
            </a:r>
            <a:r>
              <a:rPr lang="en-US" sz="1200">
                <a:solidFill>
                  <a:srgbClr val="0070C0"/>
                </a:solidFill>
              </a:rPr>
              <a:t>fpdev.</a:t>
            </a:r>
            <a:r>
              <a:rPr lang="en-US" sz="1200" dirty="0">
                <a:solidFill>
                  <a:srgbClr val="0070C0"/>
                </a:solidFill>
              </a:rPr>
              <a:t>kubeoncloud.com/app1/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77886" y="2197098"/>
            <a:ext cx="1681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fpdev.kubeoncloud.com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  <p:pic>
        <p:nvPicPr>
          <p:cNvPr id="128" name="Graphic 127">
            <a:extLst>
              <a:ext uri="{FF2B5EF4-FFF2-40B4-BE49-F238E27FC236}">
                <a16:creationId xmlns:a16="http://schemas.microsoft.com/office/drawing/2014/main" id="{753EDD39-DF3C-964C-A24C-667AD0FAEA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89515" y="3449040"/>
            <a:ext cx="330200" cy="330200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B43581AD-7CE5-DE4C-A391-FD1B96CCE6A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85330" y="3447272"/>
            <a:ext cx="330200" cy="330200"/>
          </a:xfrm>
          <a:prstGeom prst="rect">
            <a:avLst/>
          </a:prstGeom>
        </p:spPr>
      </p:pic>
      <p:sp>
        <p:nvSpPr>
          <p:cNvPr id="188" name="Rectangle 187">
            <a:extLst>
              <a:ext uri="{FF2B5EF4-FFF2-40B4-BE49-F238E27FC236}">
                <a16:creationId xmlns:a16="http://schemas.microsoft.com/office/drawing/2014/main" id="{EE9423F2-F396-B748-9981-4A866337260B}"/>
              </a:ext>
            </a:extLst>
          </p:cNvPr>
          <p:cNvSpPr/>
          <p:nvPr/>
        </p:nvSpPr>
        <p:spPr>
          <a:xfrm>
            <a:off x="11194500" y="430699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DEA7472-8448-DA46-9DFC-7D47749B4861}"/>
              </a:ext>
            </a:extLst>
          </p:cNvPr>
          <p:cNvGrpSpPr/>
          <p:nvPr/>
        </p:nvGrpSpPr>
        <p:grpSpPr>
          <a:xfrm>
            <a:off x="11320820" y="4422767"/>
            <a:ext cx="555550" cy="352840"/>
            <a:chOff x="853440" y="4579716"/>
            <a:chExt cx="1006998" cy="827590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2EB2CA9-75A0-0745-BED9-1924D1E443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B01440E-7E23-E34E-9756-D06DC1A4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5157C22-D067-B44F-8D7F-2424C7C8D48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F1C0019-9E80-DA4D-B9AE-E77FFAEE74A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664ECE-DFBA-0641-A411-003592F239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F5DC935-CD65-BF4F-9CEF-CEE506A7194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B7BDE84-1B3E-EB44-9B0F-C5D5D00B046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FAE1208C-D207-7F49-B225-449FD8972239}"/>
              </a:ext>
            </a:extLst>
          </p:cNvPr>
          <p:cNvSpPr txBox="1"/>
          <p:nvPr/>
        </p:nvSpPr>
        <p:spPr>
          <a:xfrm>
            <a:off x="11371323" y="4732549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94C08-031B-6241-8D9B-A9A7B1F83E75}"/>
              </a:ext>
            </a:extLst>
          </p:cNvPr>
          <p:cNvCxnSpPr>
            <a:stCxn id="87" idx="2"/>
            <a:endCxn id="91" idx="0"/>
          </p:cNvCxnSpPr>
          <p:nvPr/>
        </p:nvCxnSpPr>
        <p:spPr>
          <a:xfrm flipH="1">
            <a:off x="5873830" y="2810820"/>
            <a:ext cx="2978047" cy="149387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F4532E-FACB-A749-BB79-E143F5E03B96}"/>
              </a:ext>
            </a:extLst>
          </p:cNvPr>
          <p:cNvCxnSpPr>
            <a:stCxn id="87" idx="2"/>
            <a:endCxn id="188" idx="0"/>
          </p:cNvCxnSpPr>
          <p:nvPr/>
        </p:nvCxnSpPr>
        <p:spPr>
          <a:xfrm>
            <a:off x="8851877" y="2810820"/>
            <a:ext cx="2753590" cy="149617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51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6" grpId="0" animBg="1"/>
      <p:bldP spid="17" grpId="0"/>
      <p:bldP spid="87" grpId="0" animBg="1"/>
      <p:bldP spid="89" grpId="0" animBg="1"/>
      <p:bldP spid="90" grpId="0" animBg="1"/>
      <p:bldP spid="91" grpId="0" animBg="1"/>
      <p:bldP spid="92" grpId="0"/>
      <p:bldP spid="93" grpId="0"/>
      <p:bldP spid="102" grpId="0"/>
      <p:bldP spid="144" grpId="0" animBg="1"/>
      <p:bldP spid="162" grpId="0" animBg="1"/>
      <p:bldP spid="163" grpId="0"/>
      <p:bldP spid="165" grpId="0"/>
      <p:bldP spid="167" grpId="0"/>
      <p:bldP spid="122" grpId="0" animBg="1"/>
      <p:bldP spid="123" grpId="0"/>
      <p:bldP spid="127" grpId="0" animBg="1"/>
      <p:bldP spid="188" grpId="0" animBg="1"/>
      <p:bldP spid="199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693028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Fargate Profiles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Advanced with YAML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02979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665013" y="151700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699150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42046" y="1509867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Certificate </a:t>
            </a:r>
          </a:p>
          <a:p>
            <a:pPr algn="ctr"/>
            <a:r>
              <a:rPr lang="en-US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589980" y="1606232"/>
            <a:ext cx="114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13025" y="1509867"/>
            <a:ext cx="164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Block </a:t>
            </a:r>
          </a:p>
          <a:p>
            <a:pPr algn="ctr"/>
            <a:r>
              <a:rPr lang="en-US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18039" y="7003388"/>
            <a:ext cx="1039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Fargate</a:t>
            </a:r>
          </a:p>
          <a:p>
            <a:pPr algn="ctr"/>
            <a:r>
              <a:rPr lang="en-US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586547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726247"/>
            <a:ext cx="14168061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726247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15205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15205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123511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3920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1973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3920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1973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59560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18507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59393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2244" y="6779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5691203" y="719012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19530" y="2397484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26730" y="2398180"/>
            <a:ext cx="274320" cy="27432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49473" y="2206857"/>
            <a:ext cx="574368" cy="5743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41900" y="1908537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AE22FBA-FC19-724C-A899-354CEA51735E}"/>
              </a:ext>
            </a:extLst>
          </p:cNvPr>
          <p:cNvSpPr/>
          <p:nvPr/>
        </p:nvSpPr>
        <p:spPr>
          <a:xfrm>
            <a:off x="8341186" y="4912312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App2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57DA7F76-30A6-BF42-8D97-2E87BB57A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5019989"/>
            <a:ext cx="291890" cy="29189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0C8AB0A-8E96-324C-9122-C4953308BDE1}"/>
              </a:ext>
            </a:extLst>
          </p:cNvPr>
          <p:cNvSpPr/>
          <p:nvPr/>
        </p:nvSpPr>
        <p:spPr>
          <a:xfrm>
            <a:off x="8619955" y="503829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DEC528-32FA-5941-B391-C75F73B1B9DD}"/>
              </a:ext>
            </a:extLst>
          </p:cNvPr>
          <p:cNvGrpSpPr/>
          <p:nvPr/>
        </p:nvGrpSpPr>
        <p:grpSpPr>
          <a:xfrm>
            <a:off x="8746275" y="5154074"/>
            <a:ext cx="555550" cy="352840"/>
            <a:chOff x="853440" y="4579716"/>
            <a:chExt cx="1006998" cy="82759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E70658-A094-9E47-AFEA-B5D9F680932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0C80161-4233-AC44-900D-196F4417F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38A3AA6-503A-1040-A5E7-7952FBAACDC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A9D6960-AB33-A748-9ECD-E312D919674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0E89C8C-0587-554A-892D-12214917389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438DED-9296-8F41-BC63-F412EC12CE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A702B5-DEA0-2246-AE87-729C7015071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B745119-9E9A-F148-ADCF-578D1CD74EF4}"/>
              </a:ext>
            </a:extLst>
          </p:cNvPr>
          <p:cNvSpPr txBox="1"/>
          <p:nvPr/>
        </p:nvSpPr>
        <p:spPr>
          <a:xfrm>
            <a:off x="8654365" y="547263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655303-BE83-2448-80B4-BEFCD40A7483}"/>
              </a:ext>
            </a:extLst>
          </p:cNvPr>
          <p:cNvSpPr/>
          <p:nvPr/>
        </p:nvSpPr>
        <p:spPr>
          <a:xfrm>
            <a:off x="12304384" y="50199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A13941-AC8D-2141-8E6F-1A21A1F9B0AB}"/>
              </a:ext>
            </a:extLst>
          </p:cNvPr>
          <p:cNvGrpSpPr/>
          <p:nvPr/>
        </p:nvGrpSpPr>
        <p:grpSpPr>
          <a:xfrm>
            <a:off x="12430704" y="5135764"/>
            <a:ext cx="555550" cy="352840"/>
            <a:chOff x="853440" y="4579716"/>
            <a:chExt cx="1006998" cy="82759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D3B2687-8928-C84B-B064-EF5DAAEAE7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1A7A259-0A25-E04C-8044-740A7DFFA4C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853F477-6A0F-624D-917D-B7128206485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D2E1B11-3ACE-1B49-9767-526FD6FD990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F8CFCF9-DB6F-3749-B64E-4136C964716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8E17F86-A580-5549-9309-4371A629DA9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32F55B7-F125-9E48-8BE2-D1CA7F1532D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60490DB-7703-B54C-82E9-CB981F6E8E87}"/>
              </a:ext>
            </a:extLst>
          </p:cNvPr>
          <p:cNvSpPr txBox="1"/>
          <p:nvPr/>
        </p:nvSpPr>
        <p:spPr>
          <a:xfrm>
            <a:off x="12338794" y="545432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97FD64A-AEBE-B44B-9705-8E5823F26204}"/>
              </a:ext>
            </a:extLst>
          </p:cNvPr>
          <p:cNvSpPr/>
          <p:nvPr/>
        </p:nvSpPr>
        <p:spPr>
          <a:xfrm>
            <a:off x="8341186" y="3193174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UMS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C745770B-D6FD-8C4F-9E76-084D3E0E50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3300851"/>
            <a:ext cx="291890" cy="2918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1D5C6FAE-6131-C448-B213-84C2F4CC69FD}"/>
              </a:ext>
            </a:extLst>
          </p:cNvPr>
          <p:cNvSpPr/>
          <p:nvPr/>
        </p:nvSpPr>
        <p:spPr>
          <a:xfrm>
            <a:off x="8619955" y="3319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380826D-6C87-E044-9DEA-2A2CDE8B5A03}"/>
              </a:ext>
            </a:extLst>
          </p:cNvPr>
          <p:cNvGrpSpPr/>
          <p:nvPr/>
        </p:nvGrpSpPr>
        <p:grpSpPr>
          <a:xfrm>
            <a:off x="8746275" y="3434936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2D7CC56-B210-354B-939C-E36394213C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5AE2465-4D4A-A349-BDFC-E0ACF64763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7F84593-8E41-1E40-AFA5-0F631CC5298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AA75896-24F2-A34F-B503-71B18B87D35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061716E-70EA-664D-ADF0-F81B3DD3D3C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FDB7570-6941-764C-BB46-FE524C528A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7648E86-6A34-5F47-A766-1947D879271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6CDE8F9E-B3F3-0A41-A5E3-722F3CE0B1A0}"/>
              </a:ext>
            </a:extLst>
          </p:cNvPr>
          <p:cNvSpPr txBox="1"/>
          <p:nvPr/>
        </p:nvSpPr>
        <p:spPr>
          <a:xfrm>
            <a:off x="8654365" y="375350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FC9B3F3-EBBC-CD4C-A911-F0FDD47E221F}"/>
              </a:ext>
            </a:extLst>
          </p:cNvPr>
          <p:cNvSpPr/>
          <p:nvPr/>
        </p:nvSpPr>
        <p:spPr>
          <a:xfrm>
            <a:off x="12304384" y="330085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3A41DD7-3C40-8741-A4DB-218FB75351E3}"/>
              </a:ext>
            </a:extLst>
          </p:cNvPr>
          <p:cNvGrpSpPr/>
          <p:nvPr/>
        </p:nvGrpSpPr>
        <p:grpSpPr>
          <a:xfrm>
            <a:off x="12430704" y="3416626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FF96282-F13B-C349-AA49-CE3A50F7464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DC1072E-9118-494A-A59E-3FF3A1F4349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0104F9D-342C-034C-96B1-9609B0D7714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1A39AF0-C6C3-894A-AB6B-3E2E2EA5449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6E079FD-CC75-DA4F-B9DA-035F2E43F8B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534380-674E-E140-B6B4-49747E4F996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4BC2CFD-C208-1642-AA99-580051767E3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407BBD57-D302-7F4E-B6CD-1B88D27805C3}"/>
              </a:ext>
            </a:extLst>
          </p:cNvPr>
          <p:cNvSpPr txBox="1"/>
          <p:nvPr/>
        </p:nvSpPr>
        <p:spPr>
          <a:xfrm>
            <a:off x="12338794" y="373519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1391196" y="2770921"/>
            <a:ext cx="5194539" cy="1016855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E75BC20-2EC6-FE4D-AFCB-DEEDB0FE3956}"/>
              </a:ext>
            </a:extLst>
          </p:cNvPr>
          <p:cNvSpPr/>
          <p:nvPr/>
        </p:nvSpPr>
        <p:spPr>
          <a:xfrm>
            <a:off x="1399976" y="493622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1DF8D6D6-7615-0F4F-877C-C6CFDDE1AB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0310" y="5070445"/>
            <a:ext cx="277535" cy="277535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43093C7-5090-9641-93BC-27FC96C7A943}"/>
              </a:ext>
            </a:extLst>
          </p:cNvPr>
          <p:cNvSpPr txBox="1"/>
          <p:nvPr/>
        </p:nvSpPr>
        <p:spPr>
          <a:xfrm>
            <a:off x="2963709" y="554084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C1C770E-2208-2B46-AC77-D90C5FFF2CD3}"/>
              </a:ext>
            </a:extLst>
          </p:cNvPr>
          <p:cNvSpPr/>
          <p:nvPr/>
        </p:nvSpPr>
        <p:spPr>
          <a:xfrm>
            <a:off x="1690276" y="501147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914168F-653B-B34B-AA9B-22B4DF179146}"/>
              </a:ext>
            </a:extLst>
          </p:cNvPr>
          <p:cNvGrpSpPr/>
          <p:nvPr/>
        </p:nvGrpSpPr>
        <p:grpSpPr>
          <a:xfrm>
            <a:off x="1816596" y="5127246"/>
            <a:ext cx="555550" cy="352840"/>
            <a:chOff x="853440" y="4579716"/>
            <a:chExt cx="1006998" cy="82759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85467EB-4228-A248-96D4-E1CF6C1BE1E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02814F1-2D65-CB4D-A4C4-C888086BB8E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8CE75C-D091-E54D-A703-3F393AD2B65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C761D9B-7475-E344-87FA-B0D0FB6F7F4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08B9FF2-81AF-3841-96B1-1A762666C0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2039D3D-5C10-7E41-843C-B3BEB1CE7E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DDD2314-3B09-A54C-A8A8-012083BF5C0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0A2A0BCB-6D93-014C-80A7-FE295ACC5D1B}"/>
              </a:ext>
            </a:extLst>
          </p:cNvPr>
          <p:cNvSpPr txBox="1"/>
          <p:nvPr/>
        </p:nvSpPr>
        <p:spPr>
          <a:xfrm>
            <a:off x="1724686" y="544581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F0EBB98-C867-5343-A6F7-48A888275430}"/>
              </a:ext>
            </a:extLst>
          </p:cNvPr>
          <p:cNvSpPr/>
          <p:nvPr/>
        </p:nvSpPr>
        <p:spPr>
          <a:xfrm>
            <a:off x="5374705" y="4993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7B06E05-D86A-CD4D-9556-26015BBA787A}"/>
              </a:ext>
            </a:extLst>
          </p:cNvPr>
          <p:cNvGrpSpPr/>
          <p:nvPr/>
        </p:nvGrpSpPr>
        <p:grpSpPr>
          <a:xfrm>
            <a:off x="5501025" y="5108936"/>
            <a:ext cx="555550" cy="352840"/>
            <a:chOff x="853440" y="4579716"/>
            <a:chExt cx="1006998" cy="82759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FB5DC34-8517-5B48-B5DC-E3C5075058C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BA8E040-E26D-F949-8B23-E22D36EA077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ED549D0-F52E-D948-ADA9-C1987C7AFA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F04D1C2-DD0F-4049-A45E-D7BBB87CCBF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E1EC83C-F95B-1849-B64E-E5E8D743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C3D2521-2443-F644-ADA9-1790A57A12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578D0F8-BBDC-CA44-B8FB-D34419E9318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9B863076-C6B1-864C-AFE2-B8BBC2382FD7}"/>
              </a:ext>
            </a:extLst>
          </p:cNvPr>
          <p:cNvSpPr txBox="1"/>
          <p:nvPr/>
        </p:nvSpPr>
        <p:spPr>
          <a:xfrm>
            <a:off x="5409115" y="542750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0E3C2-2F89-9D4F-93DB-39C189B98BA6}"/>
              </a:ext>
            </a:extLst>
          </p:cNvPr>
          <p:cNvSpPr/>
          <p:nvPr/>
        </p:nvSpPr>
        <p:spPr>
          <a:xfrm>
            <a:off x="2302926" y="4606583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1363946" y="346350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pic>
        <p:nvPicPr>
          <p:cNvPr id="191" name="Graphic 190" descr="User">
            <a:extLst>
              <a:ext uri="{FF2B5EF4-FFF2-40B4-BE49-F238E27FC236}">
                <a16:creationId xmlns:a16="http://schemas.microsoft.com/office/drawing/2014/main" id="{B2FCA8EB-86B1-CC46-9C7A-92D8451F27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09723" y="-107397"/>
            <a:ext cx="914400" cy="914400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920763" y="717242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8477" y="676992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1121777" y="1232858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4690" y="765416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706655" y="175068"/>
            <a:ext cx="821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1449065" y="2898567"/>
            <a:ext cx="1438562" cy="3002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Ingress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EBB8A69-48F9-DA4B-BA16-CA9388CE5A23}"/>
              </a:ext>
            </a:extLst>
          </p:cNvPr>
          <p:cNvSpPr/>
          <p:nvPr/>
        </p:nvSpPr>
        <p:spPr>
          <a:xfrm>
            <a:off x="5050326" y="3363956"/>
            <a:ext cx="1438562" cy="30025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Ingress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4D4CF1BB-77C9-6C45-B016-73A5E3599752}"/>
              </a:ext>
            </a:extLst>
          </p:cNvPr>
          <p:cNvSpPr/>
          <p:nvPr/>
        </p:nvSpPr>
        <p:spPr>
          <a:xfrm>
            <a:off x="5067328" y="2898566"/>
            <a:ext cx="1438562" cy="3002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Ingress</a:t>
            </a:r>
          </a:p>
        </p:txBody>
      </p:sp>
      <p:cxnSp>
        <p:nvCxnSpPr>
          <p:cNvPr id="225" name="Elbow Connector 224">
            <a:extLst>
              <a:ext uri="{FF2B5EF4-FFF2-40B4-BE49-F238E27FC236}">
                <a16:creationId xmlns:a16="http://schemas.microsoft.com/office/drawing/2014/main" id="{DDB11FF5-74CD-4944-BEDE-809CB78578EA}"/>
              </a:ext>
            </a:extLst>
          </p:cNvPr>
          <p:cNvCxnSpPr>
            <a:endCxn id="3" idx="2"/>
          </p:cNvCxnSpPr>
          <p:nvPr/>
        </p:nvCxnSpPr>
        <p:spPr>
          <a:xfrm rot="10800000">
            <a:off x="3956982" y="6373766"/>
            <a:ext cx="3195263" cy="738919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Elbow Connector 228">
            <a:extLst>
              <a:ext uri="{FF2B5EF4-FFF2-40B4-BE49-F238E27FC236}">
                <a16:creationId xmlns:a16="http://schemas.microsoft.com/office/drawing/2014/main" id="{89CE47FB-2207-0C49-8746-AB315E977D9B}"/>
              </a:ext>
            </a:extLst>
          </p:cNvPr>
          <p:cNvCxnSpPr>
            <a:stCxn id="51" idx="3"/>
            <a:endCxn id="36" idx="2"/>
          </p:cNvCxnSpPr>
          <p:nvPr/>
        </p:nvCxnSpPr>
        <p:spPr>
          <a:xfrm flipV="1">
            <a:off x="7843935" y="6370197"/>
            <a:ext cx="3091772" cy="755324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96385" y="-83085"/>
            <a:ext cx="914400" cy="914400"/>
          </a:xfrm>
          <a:prstGeom prst="rect">
            <a:avLst/>
          </a:prstGeom>
        </p:spPr>
      </p:pic>
      <p:pic>
        <p:nvPicPr>
          <p:cNvPr id="231" name="Graphic 230" descr="User">
            <a:extLst>
              <a:ext uri="{FF2B5EF4-FFF2-40B4-BE49-F238E27FC236}">
                <a16:creationId xmlns:a16="http://schemas.microsoft.com/office/drawing/2014/main" id="{7309BC6C-2066-C544-83A4-1316A15D96B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28471" y="-83085"/>
            <a:ext cx="914400" cy="91440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23A1C0C8-AE7C-204A-AE77-D9DF83860D28}"/>
              </a:ext>
            </a:extLst>
          </p:cNvPr>
          <p:cNvSpPr txBox="1"/>
          <p:nvPr/>
        </p:nvSpPr>
        <p:spPr>
          <a:xfrm>
            <a:off x="12038152" y="7703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245" name="Graphic 244">
            <a:extLst>
              <a:ext uri="{FF2B5EF4-FFF2-40B4-BE49-F238E27FC236}">
                <a16:creationId xmlns:a16="http://schemas.microsoft.com/office/drawing/2014/main" id="{2433CE8A-4382-BE40-8ADF-7ED591BDC2E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435656" y="760111"/>
            <a:ext cx="711200" cy="711200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D1E98DD8-E21E-A847-95A3-AB79DEB18D7C}"/>
              </a:ext>
            </a:extLst>
          </p:cNvPr>
          <p:cNvSpPr/>
          <p:nvPr/>
        </p:nvSpPr>
        <p:spPr>
          <a:xfrm>
            <a:off x="9326642" y="4656070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502853C7-3AD4-0547-98C6-1404EC3E024D}"/>
              </a:ext>
            </a:extLst>
          </p:cNvPr>
          <p:cNvSpPr/>
          <p:nvPr/>
        </p:nvSpPr>
        <p:spPr>
          <a:xfrm>
            <a:off x="9299495" y="4202069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59CFCF2-74E7-C44A-AF0A-50BD18252737}"/>
              </a:ext>
            </a:extLst>
          </p:cNvPr>
          <p:cNvSpPr/>
          <p:nvPr/>
        </p:nvSpPr>
        <p:spPr>
          <a:xfrm>
            <a:off x="9147943" y="2843282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MySQL – </a:t>
            </a:r>
            <a:r>
              <a:rPr lang="en-US" sz="1600" dirty="0" err="1"/>
              <a:t>ExternalName</a:t>
            </a:r>
            <a:r>
              <a:rPr lang="en-US" sz="1600" dirty="0"/>
              <a:t> Service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D3C6E2F-4A10-A247-8B1A-B414934154A1}"/>
              </a:ext>
            </a:extLst>
          </p:cNvPr>
          <p:cNvSpPr/>
          <p:nvPr/>
        </p:nvSpPr>
        <p:spPr>
          <a:xfrm>
            <a:off x="1232899" y="4501157"/>
            <a:ext cx="5449419" cy="134647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8998816-E0EC-E845-93AF-F1A0FD1D3726}"/>
              </a:ext>
            </a:extLst>
          </p:cNvPr>
          <p:cNvSpPr txBox="1"/>
          <p:nvPr/>
        </p:nvSpPr>
        <p:spPr>
          <a:xfrm>
            <a:off x="1222639" y="4455177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NS: ns-app1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0AC949B-A125-C649-B4AA-D3BA6F3D10D2}"/>
              </a:ext>
            </a:extLst>
          </p:cNvPr>
          <p:cNvSpPr/>
          <p:nvPr/>
        </p:nvSpPr>
        <p:spPr>
          <a:xfrm>
            <a:off x="8082315" y="4609509"/>
            <a:ext cx="5449419" cy="1247166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769B68E-FBDA-084F-8B0A-E2EAF4E14485}"/>
              </a:ext>
            </a:extLst>
          </p:cNvPr>
          <p:cNvSpPr txBox="1"/>
          <p:nvPr/>
        </p:nvSpPr>
        <p:spPr>
          <a:xfrm>
            <a:off x="8010734" y="4608118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NS: ns-app2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E17736D-FEFB-0C4D-9165-FFB714915B94}"/>
              </a:ext>
            </a:extLst>
          </p:cNvPr>
          <p:cNvSpPr/>
          <p:nvPr/>
        </p:nvSpPr>
        <p:spPr>
          <a:xfrm>
            <a:off x="8069350" y="2786681"/>
            <a:ext cx="5449419" cy="1714452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E43B94B7-849B-224E-9180-C1A1392061D0}"/>
              </a:ext>
            </a:extLst>
          </p:cNvPr>
          <p:cNvSpPr txBox="1"/>
          <p:nvPr/>
        </p:nvSpPr>
        <p:spPr>
          <a:xfrm>
            <a:off x="8091682" y="2767381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NS: ns-ums</a:t>
            </a:r>
          </a:p>
        </p:txBody>
      </p:sp>
      <p:cxnSp>
        <p:nvCxnSpPr>
          <p:cNvPr id="276" name="Elbow Connector 275">
            <a:extLst>
              <a:ext uri="{FF2B5EF4-FFF2-40B4-BE49-F238E27FC236}">
                <a16:creationId xmlns:a16="http://schemas.microsoft.com/office/drawing/2014/main" id="{AB8B644C-59D9-DB46-A178-A496C924845D}"/>
              </a:ext>
            </a:extLst>
          </p:cNvPr>
          <p:cNvCxnSpPr>
            <a:stCxn id="221" idx="3"/>
            <a:endCxn id="95" idx="2"/>
          </p:cNvCxnSpPr>
          <p:nvPr/>
        </p:nvCxnSpPr>
        <p:spPr>
          <a:xfrm>
            <a:off x="6488888" y="3514083"/>
            <a:ext cx="6243668" cy="2217245"/>
          </a:xfrm>
          <a:prstGeom prst="bentConnector4">
            <a:avLst>
              <a:gd name="adj1" fmla="val 12620"/>
              <a:gd name="adj2" fmla="val 113090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Elbow Connector 278">
            <a:extLst>
              <a:ext uri="{FF2B5EF4-FFF2-40B4-BE49-F238E27FC236}">
                <a16:creationId xmlns:a16="http://schemas.microsoft.com/office/drawing/2014/main" id="{5919E243-B7C4-2849-81A2-39CDFCA9CF7A}"/>
              </a:ext>
            </a:extLst>
          </p:cNvPr>
          <p:cNvCxnSpPr>
            <a:stCxn id="221" idx="3"/>
            <a:endCxn id="76" idx="1"/>
          </p:cNvCxnSpPr>
          <p:nvPr/>
        </p:nvCxnSpPr>
        <p:spPr>
          <a:xfrm>
            <a:off x="6488888" y="3514083"/>
            <a:ext cx="2131067" cy="1852054"/>
          </a:xfrm>
          <a:prstGeom prst="bentConnector3">
            <a:avLst>
              <a:gd name="adj1" fmla="val 36983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9A44FBC2-BBB3-974B-A488-A79278825A59}"/>
              </a:ext>
            </a:extLst>
          </p:cNvPr>
          <p:cNvCxnSpPr>
            <a:cxnSpLocks/>
            <a:stCxn id="223" idx="3"/>
            <a:endCxn id="117" idx="2"/>
          </p:cNvCxnSpPr>
          <p:nvPr/>
        </p:nvCxnSpPr>
        <p:spPr>
          <a:xfrm>
            <a:off x="6505890" y="3048693"/>
            <a:ext cx="6213041" cy="963497"/>
          </a:xfrm>
          <a:prstGeom prst="bentConnector4">
            <a:avLst>
              <a:gd name="adj1" fmla="val 15191"/>
              <a:gd name="adj2" fmla="val 114129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Elbow Connector 292">
            <a:extLst>
              <a:ext uri="{FF2B5EF4-FFF2-40B4-BE49-F238E27FC236}">
                <a16:creationId xmlns:a16="http://schemas.microsoft.com/office/drawing/2014/main" id="{32BCC98B-B71C-7D45-81A1-E66A829F9662}"/>
              </a:ext>
            </a:extLst>
          </p:cNvPr>
          <p:cNvCxnSpPr>
            <a:stCxn id="223" idx="3"/>
            <a:endCxn id="98" idx="1"/>
          </p:cNvCxnSpPr>
          <p:nvPr/>
        </p:nvCxnSpPr>
        <p:spPr>
          <a:xfrm>
            <a:off x="6505890" y="3048693"/>
            <a:ext cx="2114065" cy="598306"/>
          </a:xfrm>
          <a:prstGeom prst="bentConnector3">
            <a:avLst>
              <a:gd name="adj1" fmla="val 44654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Elbow Connector 295">
            <a:extLst>
              <a:ext uri="{FF2B5EF4-FFF2-40B4-BE49-F238E27FC236}">
                <a16:creationId xmlns:a16="http://schemas.microsoft.com/office/drawing/2014/main" id="{F6603F8F-6265-1C4A-93BE-ABC5D904B505}"/>
              </a:ext>
            </a:extLst>
          </p:cNvPr>
          <p:cNvCxnSpPr>
            <a:endCxn id="245" idx="2"/>
          </p:cNvCxnSpPr>
          <p:nvPr/>
        </p:nvCxnSpPr>
        <p:spPr>
          <a:xfrm flipV="1">
            <a:off x="12276822" y="1471311"/>
            <a:ext cx="1514434" cy="1489294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297">
            <a:extLst>
              <a:ext uri="{FF2B5EF4-FFF2-40B4-BE49-F238E27FC236}">
                <a16:creationId xmlns:a16="http://schemas.microsoft.com/office/drawing/2014/main" id="{FE0DF2B5-D548-4040-8BC1-EC5B9B53191C}"/>
              </a:ext>
            </a:extLst>
          </p:cNvPr>
          <p:cNvCxnSpPr>
            <a:stCxn id="98" idx="3"/>
            <a:endCxn id="252" idx="2"/>
          </p:cNvCxnSpPr>
          <p:nvPr/>
        </p:nvCxnSpPr>
        <p:spPr>
          <a:xfrm flipV="1">
            <a:off x="9441888" y="3077928"/>
            <a:ext cx="1270495" cy="56907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299">
            <a:extLst>
              <a:ext uri="{FF2B5EF4-FFF2-40B4-BE49-F238E27FC236}">
                <a16:creationId xmlns:a16="http://schemas.microsoft.com/office/drawing/2014/main" id="{6EA60DEE-57C2-CC4C-A23C-9E24FA705920}"/>
              </a:ext>
            </a:extLst>
          </p:cNvPr>
          <p:cNvCxnSpPr>
            <a:stCxn id="108" idx="1"/>
            <a:endCxn id="252" idx="2"/>
          </p:cNvCxnSpPr>
          <p:nvPr/>
        </p:nvCxnSpPr>
        <p:spPr>
          <a:xfrm rot="10800000">
            <a:off x="10712384" y="3077929"/>
            <a:ext cx="1592001" cy="55076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301">
            <a:extLst>
              <a:ext uri="{FF2B5EF4-FFF2-40B4-BE49-F238E27FC236}">
                <a16:creationId xmlns:a16="http://schemas.microsoft.com/office/drawing/2014/main" id="{FEA7C3C4-366C-B749-8321-E1E232357F28}"/>
              </a:ext>
            </a:extLst>
          </p:cNvPr>
          <p:cNvCxnSpPr>
            <a:stCxn id="220" idx="3"/>
            <a:endCxn id="9" idx="0"/>
          </p:cNvCxnSpPr>
          <p:nvPr/>
        </p:nvCxnSpPr>
        <p:spPr>
          <a:xfrm>
            <a:off x="2887627" y="3048694"/>
            <a:ext cx="979739" cy="155788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Elbow Connector 303">
            <a:extLst>
              <a:ext uri="{FF2B5EF4-FFF2-40B4-BE49-F238E27FC236}">
                <a16:creationId xmlns:a16="http://schemas.microsoft.com/office/drawing/2014/main" id="{C8FF5D95-FBF4-8D4B-A817-0034D0040F1F}"/>
              </a:ext>
            </a:extLst>
          </p:cNvPr>
          <p:cNvCxnSpPr>
            <a:stCxn id="9" idx="2"/>
            <a:endCxn id="144" idx="3"/>
          </p:cNvCxnSpPr>
          <p:nvPr/>
        </p:nvCxnSpPr>
        <p:spPr>
          <a:xfrm rot="5400000">
            <a:off x="2940748" y="4412691"/>
            <a:ext cx="498080" cy="1355157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Elbow Connector 305">
            <a:extLst>
              <a:ext uri="{FF2B5EF4-FFF2-40B4-BE49-F238E27FC236}">
                <a16:creationId xmlns:a16="http://schemas.microsoft.com/office/drawing/2014/main" id="{B2E91329-85E1-4B4A-9081-24BD0A6DA453}"/>
              </a:ext>
            </a:extLst>
          </p:cNvPr>
          <p:cNvCxnSpPr>
            <a:stCxn id="9" idx="2"/>
            <a:endCxn id="154" idx="1"/>
          </p:cNvCxnSpPr>
          <p:nvPr/>
        </p:nvCxnSpPr>
        <p:spPr>
          <a:xfrm rot="16200000" flipH="1">
            <a:off x="4381150" y="4327444"/>
            <a:ext cx="479770" cy="150733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8608492" y="759936"/>
            <a:ext cx="1940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app1.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kubeoncloud.com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app2.kubeoncloud.com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ums.kubeoncloud,com</a:t>
            </a:r>
            <a:endParaRPr lang="en-US" sz="1400" dirty="0">
              <a:solidFill>
                <a:srgbClr val="00B0F0"/>
              </a:solidFill>
            </a:endParaRPr>
          </a:p>
        </p:txBody>
      </p: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DDE55F68-5EBB-6D44-A7D0-5DE8506DBE1F}"/>
              </a:ext>
            </a:extLst>
          </p:cNvPr>
          <p:cNvCxnSpPr>
            <a:stCxn id="191" idx="2"/>
            <a:endCxn id="220" idx="0"/>
          </p:cNvCxnSpPr>
          <p:nvPr/>
        </p:nvCxnSpPr>
        <p:spPr>
          <a:xfrm>
            <a:off x="2166923" y="807003"/>
            <a:ext cx="1423" cy="209156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Elbow Connector 321">
            <a:extLst>
              <a:ext uri="{FF2B5EF4-FFF2-40B4-BE49-F238E27FC236}">
                <a16:creationId xmlns:a16="http://schemas.microsoft.com/office/drawing/2014/main" id="{6CBBD462-9F08-F34C-B87D-7BF40B05D6B9}"/>
              </a:ext>
            </a:extLst>
          </p:cNvPr>
          <p:cNvCxnSpPr>
            <a:stCxn id="230" idx="2"/>
            <a:endCxn id="221" idx="1"/>
          </p:cNvCxnSpPr>
          <p:nvPr/>
        </p:nvCxnSpPr>
        <p:spPr>
          <a:xfrm rot="16200000" flipH="1">
            <a:off x="3160571" y="1624328"/>
            <a:ext cx="2682768" cy="1096741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5D98AC7B-FE65-AF4E-9338-AF2D4EB5EEE0}"/>
              </a:ext>
            </a:extLst>
          </p:cNvPr>
          <p:cNvCxnSpPr>
            <a:stCxn id="231" idx="2"/>
            <a:endCxn id="223" idx="0"/>
          </p:cNvCxnSpPr>
          <p:nvPr/>
        </p:nvCxnSpPr>
        <p:spPr>
          <a:xfrm>
            <a:off x="5785671" y="831315"/>
            <a:ext cx="938" cy="2067251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C863BA07-39B2-0C4E-B45A-486788D3CF5D}"/>
              </a:ext>
            </a:extLst>
          </p:cNvPr>
          <p:cNvSpPr txBox="1"/>
          <p:nvPr/>
        </p:nvSpPr>
        <p:spPr>
          <a:xfrm>
            <a:off x="645829" y="1232858"/>
            <a:ext cx="214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app1.kubeoncloud.com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228050-74F2-924F-8CF9-61322D1BA569}"/>
              </a:ext>
            </a:extLst>
          </p:cNvPr>
          <p:cNvSpPr txBox="1"/>
          <p:nvPr/>
        </p:nvSpPr>
        <p:spPr>
          <a:xfrm>
            <a:off x="2771028" y="1241950"/>
            <a:ext cx="214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app2.kubeoncloud.com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4C44C5CE-BC20-5645-A2EE-292D6393FFA2}"/>
              </a:ext>
            </a:extLst>
          </p:cNvPr>
          <p:cNvSpPr txBox="1"/>
          <p:nvPr/>
        </p:nvSpPr>
        <p:spPr>
          <a:xfrm>
            <a:off x="5008837" y="1247697"/>
            <a:ext cx="2076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B0F0"/>
                </a:solidFill>
              </a:rPr>
              <a:t>ums.kubeoncloud.com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626" y="52992"/>
            <a:ext cx="8323774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Mixed Mode - 3 Apps</a:t>
            </a:r>
          </a:p>
        </p:txBody>
      </p:sp>
    </p:spTree>
    <p:extLst>
      <p:ext uri="{BB962C8B-B14F-4D97-AF65-F5344CB8AC3E}">
        <p14:creationId xmlns:p14="http://schemas.microsoft.com/office/powerpoint/2010/main" val="47142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3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9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1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35" grpId="0" animBg="1"/>
      <p:bldP spid="36" grpId="0"/>
      <p:bldP spid="14" grpId="0"/>
      <p:bldP spid="57" grpId="0" animBg="1"/>
      <p:bldP spid="58" grpId="0" animBg="1"/>
      <p:bldP spid="62" grpId="0" animBg="1"/>
      <p:bldP spid="63" grpId="0" animBg="1"/>
      <p:bldP spid="72" grpId="0"/>
      <p:bldP spid="74" grpId="0" animBg="1"/>
      <p:bldP spid="76" grpId="0" animBg="1"/>
      <p:bldP spid="85" grpId="0"/>
      <p:bldP spid="86" grpId="0" animBg="1"/>
      <p:bldP spid="95" grpId="0"/>
      <p:bldP spid="96" grpId="0" animBg="1"/>
      <p:bldP spid="98" grpId="0" animBg="1"/>
      <p:bldP spid="107" grpId="0"/>
      <p:bldP spid="108" grpId="0" animBg="1"/>
      <p:bldP spid="117" grpId="0"/>
      <p:bldP spid="118" grpId="0" animBg="1"/>
      <p:bldP spid="141" grpId="0" animBg="1"/>
      <p:bldP spid="143" grpId="0"/>
      <p:bldP spid="144" grpId="0" animBg="1"/>
      <p:bldP spid="153" grpId="0"/>
      <p:bldP spid="154" grpId="0" animBg="1"/>
      <p:bldP spid="163" grpId="0"/>
      <p:bldP spid="9" grpId="0" animBg="1"/>
      <p:bldP spid="10" grpId="0"/>
      <p:bldP spid="192" grpId="0"/>
      <p:bldP spid="194" grpId="0"/>
      <p:bldP spid="196" grpId="0"/>
      <p:bldP spid="220" grpId="0" animBg="1"/>
      <p:bldP spid="221" grpId="0" animBg="1"/>
      <p:bldP spid="223" grpId="0" animBg="1"/>
      <p:bldP spid="244" grpId="0"/>
      <p:bldP spid="250" grpId="0" animBg="1"/>
      <p:bldP spid="251" grpId="0" animBg="1"/>
      <p:bldP spid="252" grpId="0" animBg="1"/>
      <p:bldP spid="259" grpId="0" animBg="1"/>
      <p:bldP spid="263" grpId="0"/>
      <p:bldP spid="269" grpId="0" animBg="1"/>
      <p:bldP spid="270" grpId="0"/>
      <p:bldP spid="271" grpId="0" animBg="1"/>
      <p:bldP spid="272" grpId="0"/>
      <p:bldP spid="317" grpId="0"/>
      <p:bldP spid="325" grpId="0"/>
      <p:bldP spid="326" grpId="0"/>
      <p:bldP spid="327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726247"/>
            <a:ext cx="14168061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726247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15205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15205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123511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3920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1973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3981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3920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0049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1973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1973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59560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18507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59393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2244" y="6779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5691203" y="719012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19530" y="2397484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0017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2392028"/>
            <a:ext cx="1943050" cy="344312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26730" y="2398180"/>
            <a:ext cx="274320" cy="27432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49473" y="2206857"/>
            <a:ext cx="574368" cy="5743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41900" y="1908537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AE22FBA-FC19-724C-A899-354CEA51735E}"/>
              </a:ext>
            </a:extLst>
          </p:cNvPr>
          <p:cNvSpPr/>
          <p:nvPr/>
        </p:nvSpPr>
        <p:spPr>
          <a:xfrm>
            <a:off x="8341186" y="4912312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App2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57DA7F76-30A6-BF42-8D97-2E87BB57A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5019989"/>
            <a:ext cx="291890" cy="29189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0C8AB0A-8E96-324C-9122-C4953308BDE1}"/>
              </a:ext>
            </a:extLst>
          </p:cNvPr>
          <p:cNvSpPr/>
          <p:nvPr/>
        </p:nvSpPr>
        <p:spPr>
          <a:xfrm>
            <a:off x="8619955" y="503829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DEC528-32FA-5941-B391-C75F73B1B9DD}"/>
              </a:ext>
            </a:extLst>
          </p:cNvPr>
          <p:cNvGrpSpPr/>
          <p:nvPr/>
        </p:nvGrpSpPr>
        <p:grpSpPr>
          <a:xfrm>
            <a:off x="8746275" y="5154074"/>
            <a:ext cx="555550" cy="352840"/>
            <a:chOff x="853440" y="4579716"/>
            <a:chExt cx="1006998" cy="82759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FE70658-A094-9E47-AFEA-B5D9F680932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0C80161-4233-AC44-900D-196F4417FBB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38A3AA6-503A-1040-A5E7-7952FBAACDC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A9D6960-AB33-A748-9ECD-E312D919674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0E89C8C-0587-554A-892D-12214917389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438DED-9296-8F41-BC63-F412EC12CE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A702B5-DEA0-2246-AE87-729C7015071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B745119-9E9A-F148-ADCF-578D1CD74EF4}"/>
              </a:ext>
            </a:extLst>
          </p:cNvPr>
          <p:cNvSpPr txBox="1"/>
          <p:nvPr/>
        </p:nvSpPr>
        <p:spPr>
          <a:xfrm>
            <a:off x="8654365" y="547263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655303-BE83-2448-80B4-BEFCD40A7483}"/>
              </a:ext>
            </a:extLst>
          </p:cNvPr>
          <p:cNvSpPr/>
          <p:nvPr/>
        </p:nvSpPr>
        <p:spPr>
          <a:xfrm>
            <a:off x="12304384" y="50199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A13941-AC8D-2141-8E6F-1A21A1F9B0AB}"/>
              </a:ext>
            </a:extLst>
          </p:cNvPr>
          <p:cNvGrpSpPr/>
          <p:nvPr/>
        </p:nvGrpSpPr>
        <p:grpSpPr>
          <a:xfrm>
            <a:off x="12430704" y="5135764"/>
            <a:ext cx="555550" cy="352840"/>
            <a:chOff x="853440" y="4579716"/>
            <a:chExt cx="1006998" cy="82759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D3B2687-8928-C84B-B064-EF5DAAEAE7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1A7A259-0A25-E04C-8044-740A7DFFA4C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853F477-6A0F-624D-917D-B7128206485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D2E1B11-3ACE-1B49-9767-526FD6FD990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F8CFCF9-DB6F-3749-B64E-4136C964716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8E17F86-A580-5549-9309-4371A629DA9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32F55B7-F125-9E48-8BE2-D1CA7F1532D3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560490DB-7703-B54C-82E9-CB981F6E8E87}"/>
              </a:ext>
            </a:extLst>
          </p:cNvPr>
          <p:cNvSpPr txBox="1"/>
          <p:nvPr/>
        </p:nvSpPr>
        <p:spPr>
          <a:xfrm>
            <a:off x="12338794" y="5454329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App2 Pod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97FD64A-AEBE-B44B-9705-8E5823F26204}"/>
              </a:ext>
            </a:extLst>
          </p:cNvPr>
          <p:cNvSpPr/>
          <p:nvPr/>
        </p:nvSpPr>
        <p:spPr>
          <a:xfrm>
            <a:off x="8341186" y="3193174"/>
            <a:ext cx="5141288" cy="8510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Profile: UMS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C745770B-D6FD-8C4F-9E76-084D3E0E50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5137" y="3300851"/>
            <a:ext cx="291890" cy="2918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1D5C6FAE-6131-C448-B213-84C2F4CC69FD}"/>
              </a:ext>
            </a:extLst>
          </p:cNvPr>
          <p:cNvSpPr/>
          <p:nvPr/>
        </p:nvSpPr>
        <p:spPr>
          <a:xfrm>
            <a:off x="8619955" y="3319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380826D-6C87-E044-9DEA-2A2CDE8B5A03}"/>
              </a:ext>
            </a:extLst>
          </p:cNvPr>
          <p:cNvGrpSpPr/>
          <p:nvPr/>
        </p:nvGrpSpPr>
        <p:grpSpPr>
          <a:xfrm>
            <a:off x="8746275" y="3434936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2D7CC56-B210-354B-939C-E36394213C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5AE2465-4D4A-A349-BDFC-E0ACF64763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7F84593-8E41-1E40-AFA5-0F631CC5298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AA75896-24F2-A34F-B503-71B18B87D35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061716E-70EA-664D-ADF0-F81B3DD3D3C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FDB7570-6941-764C-BB46-FE524C528A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7648E86-6A34-5F47-A766-1947D879271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6CDE8F9E-B3F3-0A41-A5E3-722F3CE0B1A0}"/>
              </a:ext>
            </a:extLst>
          </p:cNvPr>
          <p:cNvSpPr txBox="1"/>
          <p:nvPr/>
        </p:nvSpPr>
        <p:spPr>
          <a:xfrm>
            <a:off x="8654365" y="375350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FC9B3F3-EBBC-CD4C-A911-F0FDD47E221F}"/>
              </a:ext>
            </a:extLst>
          </p:cNvPr>
          <p:cNvSpPr/>
          <p:nvPr/>
        </p:nvSpPr>
        <p:spPr>
          <a:xfrm>
            <a:off x="12304384" y="330085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3A41DD7-3C40-8741-A4DB-218FB75351E3}"/>
              </a:ext>
            </a:extLst>
          </p:cNvPr>
          <p:cNvGrpSpPr/>
          <p:nvPr/>
        </p:nvGrpSpPr>
        <p:grpSpPr>
          <a:xfrm>
            <a:off x="12430704" y="3416626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FF96282-F13B-C349-AA49-CE3A50F7464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DC1072E-9118-494A-A59E-3FF3A1F4349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0104F9D-342C-034C-96B1-9609B0D7714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1A39AF0-C6C3-894A-AB6B-3E2E2EA5449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6E079FD-CC75-DA4F-B9DA-035F2E43F8B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6534380-674E-E140-B6B4-49747E4F996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4BC2CFD-C208-1642-AA99-580051767E3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407BBD57-D302-7F4E-B6CD-1B88D27805C3}"/>
              </a:ext>
            </a:extLst>
          </p:cNvPr>
          <p:cNvSpPr txBox="1"/>
          <p:nvPr/>
        </p:nvSpPr>
        <p:spPr>
          <a:xfrm>
            <a:off x="12338794" y="3735191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UMS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1391196" y="2770921"/>
            <a:ext cx="5194539" cy="1016855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E75BC20-2EC6-FE4D-AFCB-DEEDB0FE3956}"/>
              </a:ext>
            </a:extLst>
          </p:cNvPr>
          <p:cNvSpPr/>
          <p:nvPr/>
        </p:nvSpPr>
        <p:spPr>
          <a:xfrm>
            <a:off x="1399976" y="493622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1DF8D6D6-7615-0F4F-877C-C6CFDDE1AB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0310" y="5070445"/>
            <a:ext cx="277535" cy="277535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43093C7-5090-9641-93BC-27FC96C7A943}"/>
              </a:ext>
            </a:extLst>
          </p:cNvPr>
          <p:cNvSpPr txBox="1"/>
          <p:nvPr/>
        </p:nvSpPr>
        <p:spPr>
          <a:xfrm>
            <a:off x="2963709" y="554084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C1C770E-2208-2B46-AC77-D90C5FFF2CD3}"/>
              </a:ext>
            </a:extLst>
          </p:cNvPr>
          <p:cNvSpPr/>
          <p:nvPr/>
        </p:nvSpPr>
        <p:spPr>
          <a:xfrm>
            <a:off x="1690276" y="501147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914168F-653B-B34B-AA9B-22B4DF179146}"/>
              </a:ext>
            </a:extLst>
          </p:cNvPr>
          <p:cNvGrpSpPr/>
          <p:nvPr/>
        </p:nvGrpSpPr>
        <p:grpSpPr>
          <a:xfrm>
            <a:off x="1816596" y="5127246"/>
            <a:ext cx="555550" cy="352840"/>
            <a:chOff x="853440" y="4579716"/>
            <a:chExt cx="1006998" cy="827590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85467EB-4228-A248-96D4-E1CF6C1BE1E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02814F1-2D65-CB4D-A4C4-C888086BB8E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8CE75C-D091-E54D-A703-3F393AD2B65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C761D9B-7475-E344-87FA-B0D0FB6F7F4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08B9FF2-81AF-3841-96B1-1A762666C08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2039D3D-5C10-7E41-843C-B3BEB1CE7E3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DDD2314-3B09-A54C-A8A8-012083BF5C0C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0A2A0BCB-6D93-014C-80A7-FE295ACC5D1B}"/>
              </a:ext>
            </a:extLst>
          </p:cNvPr>
          <p:cNvSpPr txBox="1"/>
          <p:nvPr/>
        </p:nvSpPr>
        <p:spPr>
          <a:xfrm>
            <a:off x="1724686" y="544581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F0EBB98-C867-5343-A6F7-48A888275430}"/>
              </a:ext>
            </a:extLst>
          </p:cNvPr>
          <p:cNvSpPr/>
          <p:nvPr/>
        </p:nvSpPr>
        <p:spPr>
          <a:xfrm>
            <a:off x="5374705" y="49931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7B06E05-D86A-CD4D-9556-26015BBA787A}"/>
              </a:ext>
            </a:extLst>
          </p:cNvPr>
          <p:cNvGrpSpPr/>
          <p:nvPr/>
        </p:nvGrpSpPr>
        <p:grpSpPr>
          <a:xfrm>
            <a:off x="5501025" y="5108936"/>
            <a:ext cx="555550" cy="352840"/>
            <a:chOff x="853440" y="4579716"/>
            <a:chExt cx="1006998" cy="82759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FB5DC34-8517-5B48-B5DC-E3C5075058C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BA8E040-E26D-F949-8B23-E22D36EA077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ED549D0-F52E-D948-ADA9-C1987C7AFA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F04D1C2-DD0F-4049-A45E-D7BBB87CCBF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E1EC83C-F95B-1849-B64E-E5E8D743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C3D2521-2443-F644-ADA9-1790A57A12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578D0F8-BBDC-CA44-B8FB-D34419E9318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9B863076-C6B1-864C-AFE2-B8BBC2382FD7}"/>
              </a:ext>
            </a:extLst>
          </p:cNvPr>
          <p:cNvSpPr txBox="1"/>
          <p:nvPr/>
        </p:nvSpPr>
        <p:spPr>
          <a:xfrm>
            <a:off x="5409115" y="5427501"/>
            <a:ext cx="787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App1 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70E3C2-2F89-9D4F-93DB-39C189B98BA6}"/>
              </a:ext>
            </a:extLst>
          </p:cNvPr>
          <p:cNvSpPr/>
          <p:nvPr/>
        </p:nvSpPr>
        <p:spPr>
          <a:xfrm>
            <a:off x="2302926" y="4606583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1363946" y="346350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pic>
        <p:nvPicPr>
          <p:cNvPr id="191" name="Graphic 190" descr="User">
            <a:extLst>
              <a:ext uri="{FF2B5EF4-FFF2-40B4-BE49-F238E27FC236}">
                <a16:creationId xmlns:a16="http://schemas.microsoft.com/office/drawing/2014/main" id="{B2FCA8EB-86B1-CC46-9C7A-92D8451F27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99781" y="-201348"/>
            <a:ext cx="914400" cy="914400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920763" y="717242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8477" y="676992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1121777" y="1232858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4690" y="765416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52522" y="166170"/>
            <a:ext cx="821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1449065" y="2898567"/>
            <a:ext cx="5029262" cy="3002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App1 - Ingress</a:t>
            </a:r>
          </a:p>
        </p:txBody>
      </p:sp>
      <p:cxnSp>
        <p:nvCxnSpPr>
          <p:cNvPr id="225" name="Elbow Connector 224">
            <a:extLst>
              <a:ext uri="{FF2B5EF4-FFF2-40B4-BE49-F238E27FC236}">
                <a16:creationId xmlns:a16="http://schemas.microsoft.com/office/drawing/2014/main" id="{DDB11FF5-74CD-4944-BEDE-809CB78578EA}"/>
              </a:ext>
            </a:extLst>
          </p:cNvPr>
          <p:cNvCxnSpPr>
            <a:endCxn id="3" idx="2"/>
          </p:cNvCxnSpPr>
          <p:nvPr/>
        </p:nvCxnSpPr>
        <p:spPr>
          <a:xfrm rot="10800000">
            <a:off x="3956982" y="6373766"/>
            <a:ext cx="3195263" cy="738919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Elbow Connector 228">
            <a:extLst>
              <a:ext uri="{FF2B5EF4-FFF2-40B4-BE49-F238E27FC236}">
                <a16:creationId xmlns:a16="http://schemas.microsoft.com/office/drawing/2014/main" id="{89CE47FB-2207-0C49-8746-AB315E977D9B}"/>
              </a:ext>
            </a:extLst>
          </p:cNvPr>
          <p:cNvCxnSpPr>
            <a:stCxn id="51" idx="3"/>
            <a:endCxn id="36" idx="2"/>
          </p:cNvCxnSpPr>
          <p:nvPr/>
        </p:nvCxnSpPr>
        <p:spPr>
          <a:xfrm flipV="1">
            <a:off x="7843935" y="6370197"/>
            <a:ext cx="3091772" cy="755324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243">
            <a:extLst>
              <a:ext uri="{FF2B5EF4-FFF2-40B4-BE49-F238E27FC236}">
                <a16:creationId xmlns:a16="http://schemas.microsoft.com/office/drawing/2014/main" id="{23A1C0C8-AE7C-204A-AE77-D9DF83860D28}"/>
              </a:ext>
            </a:extLst>
          </p:cNvPr>
          <p:cNvSpPr txBox="1"/>
          <p:nvPr/>
        </p:nvSpPr>
        <p:spPr>
          <a:xfrm>
            <a:off x="12038152" y="7703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245" name="Graphic 244">
            <a:extLst>
              <a:ext uri="{FF2B5EF4-FFF2-40B4-BE49-F238E27FC236}">
                <a16:creationId xmlns:a16="http://schemas.microsoft.com/office/drawing/2014/main" id="{2433CE8A-4382-BE40-8ADF-7ED591BDC2E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435656" y="760111"/>
            <a:ext cx="711200" cy="711200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D1E98DD8-E21E-A847-95A3-AB79DEB18D7C}"/>
              </a:ext>
            </a:extLst>
          </p:cNvPr>
          <p:cNvSpPr/>
          <p:nvPr/>
        </p:nvSpPr>
        <p:spPr>
          <a:xfrm>
            <a:off x="9326642" y="4656070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App2 -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502853C7-3AD4-0547-98C6-1404EC3E024D}"/>
              </a:ext>
            </a:extLst>
          </p:cNvPr>
          <p:cNvSpPr/>
          <p:nvPr/>
        </p:nvSpPr>
        <p:spPr>
          <a:xfrm>
            <a:off x="9299495" y="4202069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UMS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59CFCF2-74E7-C44A-AF0A-50BD18252737}"/>
              </a:ext>
            </a:extLst>
          </p:cNvPr>
          <p:cNvSpPr/>
          <p:nvPr/>
        </p:nvSpPr>
        <p:spPr>
          <a:xfrm>
            <a:off x="9147943" y="2843282"/>
            <a:ext cx="3128879" cy="2346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MySQL – </a:t>
            </a:r>
            <a:r>
              <a:rPr lang="en-US" sz="1600" dirty="0" err="1"/>
              <a:t>ExternalName</a:t>
            </a:r>
            <a:r>
              <a:rPr lang="en-US" sz="1600" dirty="0"/>
              <a:t> Service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5D3C6E2F-4A10-A247-8B1A-B414934154A1}"/>
              </a:ext>
            </a:extLst>
          </p:cNvPr>
          <p:cNvSpPr/>
          <p:nvPr/>
        </p:nvSpPr>
        <p:spPr>
          <a:xfrm>
            <a:off x="1232899" y="4501157"/>
            <a:ext cx="5449419" cy="134647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8998816-E0EC-E845-93AF-F1A0FD1D3726}"/>
              </a:ext>
            </a:extLst>
          </p:cNvPr>
          <p:cNvSpPr txBox="1"/>
          <p:nvPr/>
        </p:nvSpPr>
        <p:spPr>
          <a:xfrm>
            <a:off x="1222639" y="4455177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NS: ns-app1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E0AC949B-A125-C649-B4AA-D3BA6F3D10D2}"/>
              </a:ext>
            </a:extLst>
          </p:cNvPr>
          <p:cNvSpPr/>
          <p:nvPr/>
        </p:nvSpPr>
        <p:spPr>
          <a:xfrm>
            <a:off x="8082315" y="4609509"/>
            <a:ext cx="5449419" cy="1247166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3769B68E-FBDA-084F-8B0A-E2EAF4E14485}"/>
              </a:ext>
            </a:extLst>
          </p:cNvPr>
          <p:cNvSpPr txBox="1"/>
          <p:nvPr/>
        </p:nvSpPr>
        <p:spPr>
          <a:xfrm>
            <a:off x="8010734" y="4608118"/>
            <a:ext cx="118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NS: ns-app2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7E17736D-FEFB-0C4D-9165-FFB714915B94}"/>
              </a:ext>
            </a:extLst>
          </p:cNvPr>
          <p:cNvSpPr/>
          <p:nvPr/>
        </p:nvSpPr>
        <p:spPr>
          <a:xfrm>
            <a:off x="8069350" y="2786681"/>
            <a:ext cx="5449419" cy="1599676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E43B94B7-849B-224E-9180-C1A1392061D0}"/>
              </a:ext>
            </a:extLst>
          </p:cNvPr>
          <p:cNvSpPr txBox="1"/>
          <p:nvPr/>
        </p:nvSpPr>
        <p:spPr>
          <a:xfrm>
            <a:off x="8091682" y="2767381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NS: ns-ums</a:t>
            </a:r>
          </a:p>
        </p:txBody>
      </p:sp>
      <p:cxnSp>
        <p:nvCxnSpPr>
          <p:cNvPr id="276" name="Elbow Connector 275">
            <a:extLst>
              <a:ext uri="{FF2B5EF4-FFF2-40B4-BE49-F238E27FC236}">
                <a16:creationId xmlns:a16="http://schemas.microsoft.com/office/drawing/2014/main" id="{AB8B644C-59D9-DB46-A178-A496C924845D}"/>
              </a:ext>
            </a:extLst>
          </p:cNvPr>
          <p:cNvCxnSpPr>
            <a:cxnSpLocks/>
            <a:stCxn id="167" idx="3"/>
            <a:endCxn id="95" idx="2"/>
          </p:cNvCxnSpPr>
          <p:nvPr/>
        </p:nvCxnSpPr>
        <p:spPr>
          <a:xfrm>
            <a:off x="6390885" y="3633372"/>
            <a:ext cx="6341671" cy="2097956"/>
          </a:xfrm>
          <a:prstGeom prst="bentConnector4">
            <a:avLst>
              <a:gd name="adj1" fmla="val 13683"/>
              <a:gd name="adj2" fmla="val 110896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Elbow Connector 278">
            <a:extLst>
              <a:ext uri="{FF2B5EF4-FFF2-40B4-BE49-F238E27FC236}">
                <a16:creationId xmlns:a16="http://schemas.microsoft.com/office/drawing/2014/main" id="{5919E243-B7C4-2849-81A2-39CDFCA9CF7A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6390885" y="3646999"/>
            <a:ext cx="2229070" cy="1719138"/>
          </a:xfrm>
          <a:prstGeom prst="bentConnector3">
            <a:avLst>
              <a:gd name="adj1" fmla="val 38938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9A44FBC2-BBB3-974B-A488-A79278825A59}"/>
              </a:ext>
            </a:extLst>
          </p:cNvPr>
          <p:cNvCxnSpPr>
            <a:cxnSpLocks/>
          </p:cNvCxnSpPr>
          <p:nvPr/>
        </p:nvCxnSpPr>
        <p:spPr>
          <a:xfrm>
            <a:off x="6477435" y="3326282"/>
            <a:ext cx="6213041" cy="963497"/>
          </a:xfrm>
          <a:prstGeom prst="bentConnector4">
            <a:avLst>
              <a:gd name="adj1" fmla="val 16845"/>
              <a:gd name="adj2" fmla="val 114129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Elbow Connector 292">
            <a:extLst>
              <a:ext uri="{FF2B5EF4-FFF2-40B4-BE49-F238E27FC236}">
                <a16:creationId xmlns:a16="http://schemas.microsoft.com/office/drawing/2014/main" id="{32BCC98B-B71C-7D45-81A1-E66A829F9662}"/>
              </a:ext>
            </a:extLst>
          </p:cNvPr>
          <p:cNvCxnSpPr>
            <a:cxnSpLocks/>
          </p:cNvCxnSpPr>
          <p:nvPr/>
        </p:nvCxnSpPr>
        <p:spPr>
          <a:xfrm>
            <a:off x="6351489" y="3347808"/>
            <a:ext cx="2114065" cy="598306"/>
          </a:xfrm>
          <a:prstGeom prst="bentConnector3">
            <a:avLst>
              <a:gd name="adj1" fmla="val 54374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Elbow Connector 295">
            <a:extLst>
              <a:ext uri="{FF2B5EF4-FFF2-40B4-BE49-F238E27FC236}">
                <a16:creationId xmlns:a16="http://schemas.microsoft.com/office/drawing/2014/main" id="{F6603F8F-6265-1C4A-93BE-ABC5D904B505}"/>
              </a:ext>
            </a:extLst>
          </p:cNvPr>
          <p:cNvCxnSpPr>
            <a:endCxn id="245" idx="2"/>
          </p:cNvCxnSpPr>
          <p:nvPr/>
        </p:nvCxnSpPr>
        <p:spPr>
          <a:xfrm flipV="1">
            <a:off x="12276822" y="1471311"/>
            <a:ext cx="1514434" cy="1489294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Elbow Connector 297">
            <a:extLst>
              <a:ext uri="{FF2B5EF4-FFF2-40B4-BE49-F238E27FC236}">
                <a16:creationId xmlns:a16="http://schemas.microsoft.com/office/drawing/2014/main" id="{FE0DF2B5-D548-4040-8BC1-EC5B9B53191C}"/>
              </a:ext>
            </a:extLst>
          </p:cNvPr>
          <p:cNvCxnSpPr>
            <a:stCxn id="98" idx="3"/>
            <a:endCxn id="252" idx="2"/>
          </p:cNvCxnSpPr>
          <p:nvPr/>
        </p:nvCxnSpPr>
        <p:spPr>
          <a:xfrm flipV="1">
            <a:off x="9441888" y="3077928"/>
            <a:ext cx="1270495" cy="56907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Elbow Connector 299">
            <a:extLst>
              <a:ext uri="{FF2B5EF4-FFF2-40B4-BE49-F238E27FC236}">
                <a16:creationId xmlns:a16="http://schemas.microsoft.com/office/drawing/2014/main" id="{6EA60DEE-57C2-CC4C-A23C-9E24FA705920}"/>
              </a:ext>
            </a:extLst>
          </p:cNvPr>
          <p:cNvCxnSpPr>
            <a:stCxn id="108" idx="1"/>
            <a:endCxn id="252" idx="2"/>
          </p:cNvCxnSpPr>
          <p:nvPr/>
        </p:nvCxnSpPr>
        <p:spPr>
          <a:xfrm rot="10800000">
            <a:off x="10712384" y="3077929"/>
            <a:ext cx="1592001" cy="550761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Elbow Connector 303">
            <a:extLst>
              <a:ext uri="{FF2B5EF4-FFF2-40B4-BE49-F238E27FC236}">
                <a16:creationId xmlns:a16="http://schemas.microsoft.com/office/drawing/2014/main" id="{C8FF5D95-FBF4-8D4B-A817-0034D0040F1F}"/>
              </a:ext>
            </a:extLst>
          </p:cNvPr>
          <p:cNvCxnSpPr>
            <a:stCxn id="9" idx="2"/>
            <a:endCxn id="144" idx="3"/>
          </p:cNvCxnSpPr>
          <p:nvPr/>
        </p:nvCxnSpPr>
        <p:spPr>
          <a:xfrm rot="5400000">
            <a:off x="2940748" y="4412691"/>
            <a:ext cx="498080" cy="1355157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Elbow Connector 305">
            <a:extLst>
              <a:ext uri="{FF2B5EF4-FFF2-40B4-BE49-F238E27FC236}">
                <a16:creationId xmlns:a16="http://schemas.microsoft.com/office/drawing/2014/main" id="{B2E91329-85E1-4B4A-9081-24BD0A6DA453}"/>
              </a:ext>
            </a:extLst>
          </p:cNvPr>
          <p:cNvCxnSpPr>
            <a:stCxn id="9" idx="2"/>
            <a:endCxn id="154" idx="1"/>
          </p:cNvCxnSpPr>
          <p:nvPr/>
        </p:nvCxnSpPr>
        <p:spPr>
          <a:xfrm rot="16200000" flipH="1">
            <a:off x="4381150" y="4327444"/>
            <a:ext cx="479770" cy="1507339"/>
          </a:xfrm>
          <a:prstGeom prst="bentConnector2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8608492" y="759936"/>
            <a:ext cx="1940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app1.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kubeoncloud.com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app2.kubeoncloud.com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ums.kubeoncloud,com</a:t>
            </a:r>
            <a:endParaRPr lang="en-US" sz="1400" dirty="0">
              <a:solidFill>
                <a:srgbClr val="00B0F0"/>
              </a:solidFill>
            </a:endParaRPr>
          </a:p>
        </p:txBody>
      </p: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DDE55F68-5EBB-6D44-A7D0-5DE8506DBE1F}"/>
              </a:ext>
            </a:extLst>
          </p:cNvPr>
          <p:cNvCxnSpPr>
            <a:cxnSpLocks/>
            <a:stCxn id="191" idx="2"/>
            <a:endCxn id="220" idx="0"/>
          </p:cNvCxnSpPr>
          <p:nvPr/>
        </p:nvCxnSpPr>
        <p:spPr>
          <a:xfrm>
            <a:off x="3956981" y="713052"/>
            <a:ext cx="6715" cy="2185515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ED31CD18-B4F5-6746-903A-EF611C3D094E}"/>
              </a:ext>
            </a:extLst>
          </p:cNvPr>
          <p:cNvSpPr txBox="1"/>
          <p:nvPr/>
        </p:nvSpPr>
        <p:spPr>
          <a:xfrm>
            <a:off x="4364687" y="50243"/>
            <a:ext cx="1940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app1.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kubeoncloud.com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app2.kubeoncloud.com</a:t>
            </a:r>
          </a:p>
          <a:p>
            <a:r>
              <a:rPr lang="en-US" sz="1400" dirty="0" err="1">
                <a:solidFill>
                  <a:srgbClr val="00B0F0"/>
                </a:solidFill>
              </a:rPr>
              <a:t>ums.kubeoncloud,com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99F707A1-569A-054F-A1D8-40728AB0D5D5}"/>
              </a:ext>
            </a:extLst>
          </p:cNvPr>
          <p:cNvSpPr/>
          <p:nvPr/>
        </p:nvSpPr>
        <p:spPr>
          <a:xfrm>
            <a:off x="3327928" y="3328436"/>
            <a:ext cx="1293107" cy="3002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/app1/*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68F015A-6D62-6743-85BF-D7209B973CF8}"/>
              </a:ext>
            </a:extLst>
          </p:cNvPr>
          <p:cNvSpPr/>
          <p:nvPr/>
        </p:nvSpPr>
        <p:spPr>
          <a:xfrm>
            <a:off x="5097778" y="3517385"/>
            <a:ext cx="1293107" cy="23197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/app2/*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D949C9E4-6682-574B-802A-78B4368A61B9}"/>
              </a:ext>
            </a:extLst>
          </p:cNvPr>
          <p:cNvSpPr/>
          <p:nvPr/>
        </p:nvSpPr>
        <p:spPr>
          <a:xfrm>
            <a:off x="5086813" y="3247855"/>
            <a:ext cx="1293107" cy="23197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/ums/*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D7180C-3214-2C4E-8136-84B8265FFF16}"/>
              </a:ext>
            </a:extLst>
          </p:cNvPr>
          <p:cNvCxnSpPr>
            <a:stCxn id="165" idx="2"/>
            <a:endCxn id="9" idx="0"/>
          </p:cNvCxnSpPr>
          <p:nvPr/>
        </p:nvCxnSpPr>
        <p:spPr>
          <a:xfrm flipH="1">
            <a:off x="3867366" y="3628689"/>
            <a:ext cx="107116" cy="9778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ABF5900-797C-204F-B8E7-175CC5541B46}"/>
              </a:ext>
            </a:extLst>
          </p:cNvPr>
          <p:cNvCxnSpPr>
            <a:stCxn id="220" idx="2"/>
            <a:endCxn id="165" idx="0"/>
          </p:cNvCxnSpPr>
          <p:nvPr/>
        </p:nvCxnSpPr>
        <p:spPr>
          <a:xfrm>
            <a:off x="3963696" y="3198820"/>
            <a:ext cx="10786" cy="129616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48D97AD-E279-2849-BA3B-BE2903F37322}"/>
              </a:ext>
            </a:extLst>
          </p:cNvPr>
          <p:cNvSpPr txBox="1"/>
          <p:nvPr/>
        </p:nvSpPr>
        <p:spPr>
          <a:xfrm>
            <a:off x="164387" y="1045573"/>
            <a:ext cx="8958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Ingress with Cross Namespaces is not supported as on today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72C2F44-63D0-E044-BE8D-C74BFE8DF957}"/>
              </a:ext>
            </a:extLst>
          </p:cNvPr>
          <p:cNvCxnSpPr>
            <a:cxnSpLocks/>
            <a:stCxn id="19" idx="1"/>
          </p:cNvCxnSpPr>
          <p:nvPr/>
        </p:nvCxnSpPr>
        <p:spPr>
          <a:xfrm>
            <a:off x="1108539" y="2529187"/>
            <a:ext cx="5601522" cy="1490958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6641214-2B4E-7A49-9581-F02A731CE751}"/>
              </a:ext>
            </a:extLst>
          </p:cNvPr>
          <p:cNvCxnSpPr>
            <a:cxnSpLocks/>
          </p:cNvCxnSpPr>
          <p:nvPr/>
        </p:nvCxnSpPr>
        <p:spPr>
          <a:xfrm flipV="1">
            <a:off x="1148449" y="2444768"/>
            <a:ext cx="5622565" cy="1537692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itle 3">
            <a:extLst>
              <a:ext uri="{FF2B5EF4-FFF2-40B4-BE49-F238E27FC236}">
                <a16:creationId xmlns:a16="http://schemas.microsoft.com/office/drawing/2014/main" id="{DE916665-C1B2-9540-8A41-68281928A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885" y="42351"/>
            <a:ext cx="8558372" cy="537428"/>
          </a:xfrm>
        </p:spPr>
        <p:txBody>
          <a:bodyPr>
            <a:noAutofit/>
          </a:bodyPr>
          <a:lstStyle/>
          <a:p>
            <a:r>
              <a:rPr lang="en-US" sz="2600" dirty="0"/>
              <a:t>EKS Deployment – </a:t>
            </a:r>
            <a:r>
              <a:rPr lang="en-US" sz="2600" dirty="0">
                <a:solidFill>
                  <a:srgbClr val="00B050"/>
                </a:solidFill>
              </a:rPr>
              <a:t>Mixed – Ingress with Cross Namespaces</a:t>
            </a:r>
          </a:p>
        </p:txBody>
      </p:sp>
    </p:spTree>
    <p:extLst>
      <p:ext uri="{BB962C8B-B14F-4D97-AF65-F5344CB8AC3E}">
        <p14:creationId xmlns:p14="http://schemas.microsoft.com/office/powerpoint/2010/main" val="193833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E97DD2-4A18-7E42-B8C0-D682EA5E97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CE5DB2-0273-7246-9473-474298682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257167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AWS Load Balancer Controller &amp; AWS Network Load Balancer – </a:t>
            </a:r>
            <a:r>
              <a:rPr lang="en-US" b="1" dirty="0">
                <a:solidFill>
                  <a:srgbClr val="7030A0"/>
                </a:solidFill>
              </a:rPr>
              <a:t>NEW TOPIC ADDITION</a:t>
            </a:r>
            <a:r>
              <a:rPr lang="en-US" b="1" dirty="0"/>
              <a:t> - </a:t>
            </a:r>
            <a:r>
              <a:rPr lang="en-US" b="1" dirty="0">
                <a:solidFill>
                  <a:srgbClr val="089252"/>
                </a:solidFill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278251268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Service  </a:t>
            </a:r>
          </a:p>
          <a:p>
            <a:pPr marL="0" indent="0" algn="ctr">
              <a:buNone/>
            </a:pPr>
            <a:r>
              <a:rPr lang="en-US" sz="4600" b="1" dirty="0">
                <a:solidFill>
                  <a:srgbClr val="7030A0"/>
                </a:solidFill>
              </a:rPr>
              <a:t>Network 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2496" y="229976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49458" y="1608052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43576" y="161938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5811903" y="157380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7602778" y="1560442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Service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4879" y="227005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9103335" y="1587794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F1187794-E18C-D442-BC8A-78F8B90C840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02778" y="228596"/>
            <a:ext cx="1230302" cy="1150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600419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335EEF-595F-3F4C-B41D-B1FA0A23EE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0421702-F80C-3241-B109-4AD9514F4C1F}"/>
              </a:ext>
            </a:extLst>
          </p:cNvPr>
          <p:cNvSpPr/>
          <p:nvPr/>
        </p:nvSpPr>
        <p:spPr>
          <a:xfrm>
            <a:off x="5369169" y="1957753"/>
            <a:ext cx="4103077" cy="3319046"/>
          </a:xfrm>
          <a:prstGeom prst="roundRect">
            <a:avLst>
              <a:gd name="adj" fmla="val 7879"/>
            </a:avLst>
          </a:prstGeom>
          <a:solidFill>
            <a:schemeClr val="bg1">
              <a:lumMod val="8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A8DA4D2-FA77-0247-8907-A198790D1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0808" y="3196575"/>
            <a:ext cx="1371624" cy="13716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787767-0FF4-EA46-9059-09E6399D17DD}"/>
              </a:ext>
            </a:extLst>
          </p:cNvPr>
          <p:cNvSpPr txBox="1"/>
          <p:nvPr/>
        </p:nvSpPr>
        <p:spPr>
          <a:xfrm>
            <a:off x="5759247" y="4507358"/>
            <a:ext cx="18368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AWS 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E8B60-00C6-6742-ACE1-CF29B7B68B9A}"/>
              </a:ext>
            </a:extLst>
          </p:cNvPr>
          <p:cNvSpPr txBox="1"/>
          <p:nvPr/>
        </p:nvSpPr>
        <p:spPr>
          <a:xfrm>
            <a:off x="7573109" y="4493995"/>
            <a:ext cx="15542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Service</a:t>
            </a:r>
          </a:p>
        </p:txBody>
      </p:sp>
      <p:pic>
        <p:nvPicPr>
          <p:cNvPr id="14" name="Google Shape;660;p35">
            <a:extLst>
              <a:ext uri="{FF2B5EF4-FFF2-40B4-BE49-F238E27FC236}">
                <a16:creationId xmlns:a16="http://schemas.microsoft.com/office/drawing/2014/main" id="{B7FEEC8C-9984-8A48-87CD-3F349CC51EA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3109" y="3162149"/>
            <a:ext cx="1371624" cy="131848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7CE4284-0A7F-7D45-9D52-B086AB9DEAA0}"/>
              </a:ext>
            </a:extLst>
          </p:cNvPr>
          <p:cNvSpPr/>
          <p:nvPr/>
        </p:nvSpPr>
        <p:spPr>
          <a:xfrm>
            <a:off x="5782234" y="2079572"/>
            <a:ext cx="3345147" cy="936405"/>
          </a:xfrm>
          <a:prstGeom prst="roundRect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Load Balancer Controller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848DE0-26DA-F445-B5EC-8A94C3E2E9DB}"/>
              </a:ext>
            </a:extLst>
          </p:cNvPr>
          <p:cNvSpPr/>
          <p:nvPr/>
        </p:nvSpPr>
        <p:spPr>
          <a:xfrm>
            <a:off x="98704" y="845391"/>
            <a:ext cx="4829907" cy="1383323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Demo-1: </a:t>
            </a:r>
            <a:r>
              <a:rPr lang="en-US" sz="3000" dirty="0"/>
              <a:t>NLB Basics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05EC8B5-C056-1949-BE67-E2088BD378FD}"/>
              </a:ext>
            </a:extLst>
          </p:cNvPr>
          <p:cNvSpPr/>
          <p:nvPr/>
        </p:nvSpPr>
        <p:spPr>
          <a:xfrm>
            <a:off x="173709" y="3196575"/>
            <a:ext cx="4829907" cy="1383323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Demo-2: </a:t>
            </a:r>
            <a:r>
              <a:rPr lang="en-US" sz="3000" dirty="0"/>
              <a:t>NLB TLS SSL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14E85CD-0984-7445-842A-5E2CB186E97E}"/>
              </a:ext>
            </a:extLst>
          </p:cNvPr>
          <p:cNvSpPr/>
          <p:nvPr/>
        </p:nvSpPr>
        <p:spPr>
          <a:xfrm>
            <a:off x="173709" y="5660984"/>
            <a:ext cx="4829907" cy="1383323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Demo-3: </a:t>
            </a:r>
            <a:r>
              <a:rPr lang="en-US" sz="3000" dirty="0"/>
              <a:t>NLB &amp; External DNS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3B43B6-C950-6A40-AF15-F4013DC6D23B}"/>
              </a:ext>
            </a:extLst>
          </p:cNvPr>
          <p:cNvSpPr/>
          <p:nvPr/>
        </p:nvSpPr>
        <p:spPr>
          <a:xfrm>
            <a:off x="9612923" y="845391"/>
            <a:ext cx="4829907" cy="138332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Demo-4: </a:t>
            </a:r>
            <a:r>
              <a:rPr lang="en-US" sz="3000" dirty="0"/>
              <a:t>NLB &amp; Elastic IP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B6901F0-450F-874E-84D3-5B60E477741B}"/>
              </a:ext>
            </a:extLst>
          </p:cNvPr>
          <p:cNvSpPr/>
          <p:nvPr/>
        </p:nvSpPr>
        <p:spPr>
          <a:xfrm>
            <a:off x="9687928" y="3196575"/>
            <a:ext cx="4829907" cy="138332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Demo-5: </a:t>
            </a:r>
            <a:r>
              <a:rPr lang="en-US" sz="3000" dirty="0"/>
              <a:t>Internal NLB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45EC298-32D1-F74A-9599-A9EE20095749}"/>
              </a:ext>
            </a:extLst>
          </p:cNvPr>
          <p:cNvSpPr/>
          <p:nvPr/>
        </p:nvSpPr>
        <p:spPr>
          <a:xfrm>
            <a:off x="9687928" y="5660984"/>
            <a:ext cx="4829907" cy="138332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Demo-6: </a:t>
            </a:r>
            <a:r>
              <a:rPr lang="en-US" sz="3000" dirty="0"/>
              <a:t>NLB &amp; Fargate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863AA2-D97F-7D47-8F34-983AC8889EEC}"/>
              </a:ext>
            </a:extLst>
          </p:cNvPr>
          <p:cNvSpPr/>
          <p:nvPr/>
        </p:nvSpPr>
        <p:spPr>
          <a:xfrm>
            <a:off x="5791187" y="212345"/>
            <a:ext cx="3048025" cy="1324707"/>
          </a:xfrm>
          <a:prstGeom prst="ellipse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6 Demos</a:t>
            </a:r>
          </a:p>
        </p:txBody>
      </p:sp>
    </p:spTree>
    <p:extLst>
      <p:ext uri="{BB962C8B-B14F-4D97-AF65-F5344CB8AC3E}">
        <p14:creationId xmlns:p14="http://schemas.microsoft.com/office/powerpoint/2010/main" val="334967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Service  </a:t>
            </a:r>
          </a:p>
          <a:p>
            <a:pPr marL="0" indent="0" algn="ctr">
              <a:buNone/>
            </a:pPr>
            <a:r>
              <a:rPr lang="en-US" sz="4600" b="1" dirty="0">
                <a:solidFill>
                  <a:srgbClr val="7030A0"/>
                </a:solidFill>
              </a:rPr>
              <a:t>Network Load Balancer - Basics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2496" y="229976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49458" y="1608052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43576" y="161938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5811903" y="157380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7602778" y="1560442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Service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4879" y="227005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9103335" y="1587794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F1187794-E18C-D442-BC8A-78F8B90C840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02778" y="228596"/>
            <a:ext cx="1230302" cy="1150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588795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CB69D8-0DE5-3E4E-A9FE-7C1480DCAB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3E3425-6CD6-3442-8B81-022879515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41837"/>
            <a:ext cx="12618720" cy="1188851"/>
          </a:xfrm>
        </p:spPr>
        <p:txBody>
          <a:bodyPr/>
          <a:lstStyle/>
          <a:p>
            <a:r>
              <a:rPr lang="en-US" dirty="0"/>
              <a:t>Network Load Balancer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435A7FC-00A9-EF48-8E5E-8E65E1C051D5}"/>
              </a:ext>
            </a:extLst>
          </p:cNvPr>
          <p:cNvSpPr/>
          <p:nvPr/>
        </p:nvSpPr>
        <p:spPr>
          <a:xfrm>
            <a:off x="411982" y="1147014"/>
            <a:ext cx="13886822" cy="87420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What is Network Load Balancer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747FC3-5B9E-3B49-928D-67368109D7AC}"/>
              </a:ext>
            </a:extLst>
          </p:cNvPr>
          <p:cNvSpPr/>
          <p:nvPr/>
        </p:nvSpPr>
        <p:spPr>
          <a:xfrm>
            <a:off x="1005840" y="2532186"/>
            <a:ext cx="12751358" cy="335615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Network traffic is load balanced at </a:t>
            </a:r>
            <a:r>
              <a:rPr lang="en-US" sz="4000" dirty="0">
                <a:solidFill>
                  <a:srgbClr val="FFFF00"/>
                </a:solidFill>
              </a:rPr>
              <a:t>L4 of the OSI model</a:t>
            </a:r>
            <a:r>
              <a:rPr lang="en-US" sz="4000" dirty="0"/>
              <a:t>.</a:t>
            </a:r>
          </a:p>
          <a:p>
            <a:pPr algn="ctr"/>
            <a:r>
              <a:rPr lang="en-US" sz="4000" dirty="0"/>
              <a:t>Supports </a:t>
            </a:r>
            <a:r>
              <a:rPr lang="en-US" sz="4000" dirty="0">
                <a:solidFill>
                  <a:srgbClr val="FFFF00"/>
                </a:solidFill>
              </a:rPr>
              <a:t>TCP, UDP and TLS </a:t>
            </a:r>
            <a:r>
              <a:rPr lang="en-US" sz="4000" dirty="0"/>
              <a:t>Protocols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C6B01F-C744-0549-A668-A0B172B3EBFE}"/>
              </a:ext>
            </a:extLst>
          </p:cNvPr>
          <p:cNvSpPr/>
          <p:nvPr/>
        </p:nvSpPr>
        <p:spPr>
          <a:xfrm>
            <a:off x="411982" y="6471138"/>
            <a:ext cx="13886821" cy="111536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ELB Features Comparison for Additional Understanding: </a:t>
            </a:r>
            <a:r>
              <a:rPr lang="en-US" sz="3000" dirty="0"/>
              <a:t>https://</a:t>
            </a:r>
            <a:r>
              <a:rPr lang="en-US" sz="3000" dirty="0" err="1"/>
              <a:t>aws.amazon.com</a:t>
            </a:r>
            <a:r>
              <a:rPr lang="en-US" sz="3000" dirty="0"/>
              <a:t>/</a:t>
            </a:r>
            <a:r>
              <a:rPr lang="en-US" sz="3000" dirty="0" err="1"/>
              <a:t>elasticloadbalancing</a:t>
            </a:r>
            <a:r>
              <a:rPr lang="en-US" sz="3000" dirty="0"/>
              <a:t>/features/</a:t>
            </a:r>
          </a:p>
        </p:txBody>
      </p:sp>
    </p:spTree>
    <p:extLst>
      <p:ext uri="{BB962C8B-B14F-4D97-AF65-F5344CB8AC3E}">
        <p14:creationId xmlns:p14="http://schemas.microsoft.com/office/powerpoint/2010/main" val="280582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86F43E-A1DA-8649-A942-9BB0430B4F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2D041B-06FC-B443-9848-7B9671FB804C}"/>
              </a:ext>
            </a:extLst>
          </p:cNvPr>
          <p:cNvSpPr/>
          <p:nvPr/>
        </p:nvSpPr>
        <p:spPr>
          <a:xfrm>
            <a:off x="152400" y="597878"/>
            <a:ext cx="14290431" cy="86750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Options for creating Network Load Balancer using Kubernetes on EKS Cluster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5F6E7D7-EDFD-6540-883A-EDE0598E923A}"/>
              </a:ext>
            </a:extLst>
          </p:cNvPr>
          <p:cNvSpPr/>
          <p:nvPr/>
        </p:nvSpPr>
        <p:spPr>
          <a:xfrm>
            <a:off x="152400" y="1610458"/>
            <a:ext cx="6787661" cy="112541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cloud provider load balancer controller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B207A1-B999-5B46-9CEF-6499503E7ACF}"/>
              </a:ext>
            </a:extLst>
          </p:cNvPr>
          <p:cNvSpPr/>
          <p:nvPr/>
        </p:nvSpPr>
        <p:spPr>
          <a:xfrm>
            <a:off x="7549661" y="1610458"/>
            <a:ext cx="6893170" cy="1125416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Load Balancer Controller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F752FFC-C8CC-2047-9F5E-838DE4420592}"/>
              </a:ext>
            </a:extLst>
          </p:cNvPr>
          <p:cNvSpPr/>
          <p:nvPr/>
        </p:nvSpPr>
        <p:spPr>
          <a:xfrm>
            <a:off x="152400" y="2813541"/>
            <a:ext cx="6787661" cy="6447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Legacy</a:t>
            </a:r>
            <a:r>
              <a:rPr lang="en-US" dirty="0"/>
              <a:t> Controller which can create AWS Classic LB and Network LB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AF74145-60F3-D941-B800-CE771617B301}"/>
              </a:ext>
            </a:extLst>
          </p:cNvPr>
          <p:cNvSpPr/>
          <p:nvPr/>
        </p:nvSpPr>
        <p:spPr>
          <a:xfrm>
            <a:off x="7690341" y="2813541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Latest</a:t>
            </a:r>
            <a:r>
              <a:rPr lang="en-US" dirty="0"/>
              <a:t> and greatest which can create AWS ALB and NLB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E888E04-33BF-6740-B95B-81B675527A5E}"/>
              </a:ext>
            </a:extLst>
          </p:cNvPr>
          <p:cNvSpPr/>
          <p:nvPr/>
        </p:nvSpPr>
        <p:spPr>
          <a:xfrm>
            <a:off x="152398" y="3581403"/>
            <a:ext cx="6787661" cy="6447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Creates very </a:t>
            </a:r>
            <a:r>
              <a:rPr lang="en-US" dirty="0">
                <a:solidFill>
                  <a:srgbClr val="FFFF00"/>
                </a:solidFill>
              </a:rPr>
              <a:t>basic</a:t>
            </a:r>
            <a:r>
              <a:rPr lang="en-US" dirty="0"/>
              <a:t> Network Load Balancer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9A35BFA-6A4B-1E46-A3AF-09497E69B461}"/>
              </a:ext>
            </a:extLst>
          </p:cNvPr>
          <p:cNvSpPr/>
          <p:nvPr/>
        </p:nvSpPr>
        <p:spPr>
          <a:xfrm>
            <a:off x="7690341" y="3568212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Protocols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TCP, UDP &amp; TLS (SSL) </a:t>
            </a:r>
            <a:r>
              <a:rPr lang="en-US" dirty="0"/>
              <a:t>and for </a:t>
            </a:r>
            <a:r>
              <a:rPr lang="en-US" dirty="0">
                <a:solidFill>
                  <a:srgbClr val="FFFF00"/>
                </a:solidFill>
              </a:rPr>
              <a:t>Health Check</a:t>
            </a:r>
            <a:r>
              <a:rPr lang="en-US" dirty="0"/>
              <a:t> it supports TCP, HTTP &amp; HTTPS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59686F5-48B9-8447-BAA6-23988E16A365}"/>
              </a:ext>
            </a:extLst>
          </p:cNvPr>
          <p:cNvSpPr/>
          <p:nvPr/>
        </p:nvSpPr>
        <p:spPr>
          <a:xfrm>
            <a:off x="7690341" y="4322883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Instance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IP Mode</a:t>
            </a:r>
            <a:r>
              <a:rPr lang="en-US" dirty="0"/>
              <a:t>(For Fargate)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7839D86-17C3-974B-9B12-59F5F4100D1E}"/>
              </a:ext>
            </a:extLst>
          </p:cNvPr>
          <p:cNvSpPr/>
          <p:nvPr/>
        </p:nvSpPr>
        <p:spPr>
          <a:xfrm>
            <a:off x="7690341" y="5077554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Internal, External NLB </a:t>
            </a:r>
            <a:r>
              <a:rPr lang="en-US" dirty="0"/>
              <a:t>and Custom </a:t>
            </a:r>
            <a:r>
              <a:rPr lang="en-US" dirty="0">
                <a:solidFill>
                  <a:srgbClr val="FFFF00"/>
                </a:solidFill>
              </a:rPr>
              <a:t>Subnet Discovery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E5EFD5-3BA6-4E43-989C-AB33CFA6E5A0}"/>
              </a:ext>
            </a:extLst>
          </p:cNvPr>
          <p:cNvSpPr/>
          <p:nvPr/>
        </p:nvSpPr>
        <p:spPr>
          <a:xfrm>
            <a:off x="7690341" y="5832225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Static Elastic IP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Access Control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A1ED8F2-A03D-A745-A4CD-5CF43909DCBB}"/>
              </a:ext>
            </a:extLst>
          </p:cNvPr>
          <p:cNvSpPr/>
          <p:nvPr/>
        </p:nvSpPr>
        <p:spPr>
          <a:xfrm>
            <a:off x="7690341" y="6586896"/>
            <a:ext cx="6787661" cy="1044826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25+ new </a:t>
            </a:r>
            <a:r>
              <a:rPr lang="en-US" dirty="0"/>
              <a:t>Annotations</a:t>
            </a:r>
          </a:p>
          <a:p>
            <a:pPr algn="ctr"/>
            <a:r>
              <a:rPr lang="en-US" dirty="0"/>
              <a:t>https://</a:t>
            </a:r>
            <a:r>
              <a:rPr lang="en-US" dirty="0" err="1"/>
              <a:t>kubernetes-sigs.github.io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-load-balancer-controller/v2.4/guide/service/annotations/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D9B1DFC-FFF3-8043-8F8D-1C2A794CF874}"/>
              </a:ext>
            </a:extLst>
          </p:cNvPr>
          <p:cNvSpPr/>
          <p:nvPr/>
        </p:nvSpPr>
        <p:spPr>
          <a:xfrm>
            <a:off x="152398" y="4349265"/>
            <a:ext cx="6787661" cy="6447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controller will receive </a:t>
            </a:r>
            <a:r>
              <a:rPr lang="en-US" dirty="0">
                <a:solidFill>
                  <a:srgbClr val="FFFF00"/>
                </a:solidFill>
              </a:rPr>
              <a:t>only critical bug fixes </a:t>
            </a:r>
            <a:r>
              <a:rPr lang="en-US" dirty="0"/>
              <a:t>and in long run it will be deprecated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3835939-3874-7640-B8BD-7AA34F5940A6}"/>
              </a:ext>
            </a:extLst>
          </p:cNvPr>
          <p:cNvSpPr/>
          <p:nvPr/>
        </p:nvSpPr>
        <p:spPr>
          <a:xfrm>
            <a:off x="152398" y="5124977"/>
            <a:ext cx="6787661" cy="6447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controller will </a:t>
            </a:r>
            <a:r>
              <a:rPr lang="en-US" dirty="0">
                <a:solidFill>
                  <a:srgbClr val="FFFF00"/>
                </a:solidFill>
              </a:rPr>
              <a:t>not have any new features </a:t>
            </a:r>
            <a:r>
              <a:rPr lang="en-US" dirty="0"/>
              <a:t>added to it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0B0A33-68DB-0A49-B12C-FBFF31870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78" y="5940725"/>
            <a:ext cx="5473700" cy="16383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214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3739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37"/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7" name="object 38"/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0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4" name="Straight Arrow Connector 3"/>
          <p:cNvCxnSpPr>
            <a:stCxn id="60" idx="0"/>
            <a:endCxn id="48" idx="2"/>
          </p:cNvCxnSpPr>
          <p:nvPr/>
        </p:nvCxnSpPr>
        <p:spPr>
          <a:xfrm flipH="1" flipV="1">
            <a:off x="1886712" y="3779519"/>
            <a:ext cx="5112258" cy="26761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0"/>
            <a:endCxn id="50" idx="2"/>
          </p:cNvCxnSpPr>
          <p:nvPr/>
        </p:nvCxnSpPr>
        <p:spPr>
          <a:xfrm flipH="1" flipV="1">
            <a:off x="4631435" y="3800854"/>
            <a:ext cx="2367535" cy="265481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0" idx="0"/>
            <a:endCxn id="46" idx="2"/>
          </p:cNvCxnSpPr>
          <p:nvPr/>
        </p:nvCxnSpPr>
        <p:spPr>
          <a:xfrm flipV="1">
            <a:off x="6998970" y="3806952"/>
            <a:ext cx="25146" cy="264871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0" idx="0"/>
            <a:endCxn id="37" idx="2"/>
          </p:cNvCxnSpPr>
          <p:nvPr/>
        </p:nvCxnSpPr>
        <p:spPr>
          <a:xfrm flipV="1">
            <a:off x="6998970" y="3869792"/>
            <a:ext cx="1907531" cy="258587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0" idx="0"/>
            <a:endCxn id="57" idx="2"/>
          </p:cNvCxnSpPr>
          <p:nvPr/>
        </p:nvCxnSpPr>
        <p:spPr>
          <a:xfrm flipV="1">
            <a:off x="6998970" y="3832986"/>
            <a:ext cx="4920995" cy="26226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9280C5A-AA39-9B4D-AC12-FA84623EF97E}"/>
              </a:ext>
            </a:extLst>
          </p:cNvPr>
          <p:cNvCxnSpPr>
            <a:cxnSpLocks/>
            <a:stCxn id="60" idx="0"/>
            <a:endCxn id="34" idx="2"/>
          </p:cNvCxnSpPr>
          <p:nvPr/>
        </p:nvCxnSpPr>
        <p:spPr>
          <a:xfrm flipV="1">
            <a:off x="6998970" y="3800853"/>
            <a:ext cx="3019355" cy="265481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4" name="Google Shape;584;p33">
            <a:extLst>
              <a:ext uri="{FF2B5EF4-FFF2-40B4-BE49-F238E27FC236}">
                <a16:creationId xmlns:a16="http://schemas.microsoft.com/office/drawing/2014/main" id="{FC80D117-886C-2A4B-AF6C-0E08BE3B57E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object 24">
            <a:extLst>
              <a:ext uri="{FF2B5EF4-FFF2-40B4-BE49-F238E27FC236}">
                <a16:creationId xmlns:a16="http://schemas.microsoft.com/office/drawing/2014/main" id="{BDE363E9-6576-5C45-BFF2-B91650223A86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7" name="object 25">
            <a:extLst>
              <a:ext uri="{FF2B5EF4-FFF2-40B4-BE49-F238E27FC236}">
                <a16:creationId xmlns:a16="http://schemas.microsoft.com/office/drawing/2014/main" id="{92AE60D1-D23A-6F4B-91ED-2642948CF0E3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4">
            <a:extLst>
              <a:ext uri="{FF2B5EF4-FFF2-40B4-BE49-F238E27FC236}">
                <a16:creationId xmlns:a16="http://schemas.microsoft.com/office/drawing/2014/main" id="{A48F0663-4EC0-5549-90FB-659A3296D39C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71638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9B88B2-DD36-4A4E-96D1-97402723EE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28DF9B-B8D5-D842-A62B-28D036769BE7}"/>
              </a:ext>
            </a:extLst>
          </p:cNvPr>
          <p:cNvSpPr/>
          <p:nvPr/>
        </p:nvSpPr>
        <p:spPr>
          <a:xfrm>
            <a:off x="152400" y="597877"/>
            <a:ext cx="14290431" cy="106679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How to ensure our Network LB created using Kubernetes Service will be associated with only latest AWS Load Balancer Controller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043C9-CBDD-7F48-84F0-F4D120A52154}"/>
              </a:ext>
            </a:extLst>
          </p:cNvPr>
          <p:cNvSpPr txBox="1"/>
          <p:nvPr/>
        </p:nvSpPr>
        <p:spPr>
          <a:xfrm>
            <a:off x="281717" y="4823410"/>
            <a:ext cx="198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Kubernetes Service</a:t>
            </a:r>
          </a:p>
        </p:txBody>
      </p:sp>
      <p:pic>
        <p:nvPicPr>
          <p:cNvPr id="9" name="Google Shape;660;p35">
            <a:extLst>
              <a:ext uri="{FF2B5EF4-FFF2-40B4-BE49-F238E27FC236}">
                <a16:creationId xmlns:a16="http://schemas.microsoft.com/office/drawing/2014/main" id="{977DE831-961C-2F49-B7FE-D3EA42B6482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1717" y="3878819"/>
            <a:ext cx="1107468" cy="94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D41C08A-D236-9A4B-AFA8-C2295873A0CD}"/>
              </a:ext>
            </a:extLst>
          </p:cNvPr>
          <p:cNvSpPr/>
          <p:nvPr/>
        </p:nvSpPr>
        <p:spPr>
          <a:xfrm>
            <a:off x="152400" y="3609193"/>
            <a:ext cx="2156447" cy="1721407"/>
          </a:xfrm>
          <a:prstGeom prst="roundRect">
            <a:avLst>
              <a:gd name="adj" fmla="val 11205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0CDCD3-E85D-8A40-AB2D-1B13CB10B0E1}"/>
              </a:ext>
            </a:extLst>
          </p:cNvPr>
          <p:cNvSpPr/>
          <p:nvPr/>
        </p:nvSpPr>
        <p:spPr>
          <a:xfrm>
            <a:off x="10468707" y="2092280"/>
            <a:ext cx="4056185" cy="1078523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 Provider Load Balancer Controller </a:t>
            </a:r>
            <a:r>
              <a:rPr lang="en-US" dirty="0">
                <a:solidFill>
                  <a:srgbClr val="FFFF00"/>
                </a:solidFill>
              </a:rPr>
              <a:t>(Legacy)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A203F7-89B0-3247-AA47-7B30B19EA6F1}"/>
              </a:ext>
            </a:extLst>
          </p:cNvPr>
          <p:cNvSpPr/>
          <p:nvPr/>
        </p:nvSpPr>
        <p:spPr>
          <a:xfrm>
            <a:off x="10468708" y="6412523"/>
            <a:ext cx="4056185" cy="1078523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</a:t>
            </a:r>
            <a:r>
              <a:rPr lang="en-US" dirty="0">
                <a:solidFill>
                  <a:srgbClr val="FFFF00"/>
                </a:solidFill>
              </a:rPr>
              <a:t>(Latest)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2005BAE-549A-9147-A78D-A4E6D891AC21}"/>
              </a:ext>
            </a:extLst>
          </p:cNvPr>
          <p:cNvSpPr/>
          <p:nvPr/>
        </p:nvSpPr>
        <p:spPr>
          <a:xfrm>
            <a:off x="3108958" y="2329201"/>
            <a:ext cx="7160455" cy="61546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service.beta.kubernetes.io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-load-balancer-type: </a:t>
            </a:r>
            <a:r>
              <a:rPr lang="en-IN" dirty="0" err="1">
                <a:solidFill>
                  <a:srgbClr val="FFFF00"/>
                </a:solidFill>
              </a:rPr>
              <a:t>nlb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4" name="Graphic 13" descr="Document with solid fill">
            <a:extLst>
              <a:ext uri="{FF2B5EF4-FFF2-40B4-BE49-F238E27FC236}">
                <a16:creationId xmlns:a16="http://schemas.microsoft.com/office/drawing/2014/main" id="{D6BD1CF7-E161-F941-B92A-D2479B244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4447" y="3908131"/>
            <a:ext cx="914400" cy="91440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2638156-D007-3049-8A85-4B78987B2B0E}"/>
              </a:ext>
            </a:extLst>
          </p:cNvPr>
          <p:cNvSpPr/>
          <p:nvPr/>
        </p:nvSpPr>
        <p:spPr>
          <a:xfrm>
            <a:off x="3108957" y="3767550"/>
            <a:ext cx="7160455" cy="615466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service.beta.kubernetes.io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-load-balancer-type: </a:t>
            </a:r>
            <a:r>
              <a:rPr lang="en-IN" dirty="0" err="1">
                <a:solidFill>
                  <a:srgbClr val="FFFF00"/>
                </a:solidFill>
              </a:rPr>
              <a:t>nlb-ip</a:t>
            </a:r>
            <a:endParaRPr lang="en-IN" dirty="0">
              <a:solidFill>
                <a:srgbClr val="FFFF00"/>
              </a:solidFill>
            </a:endParaRPr>
          </a:p>
          <a:p>
            <a:pPr algn="ctr"/>
            <a:r>
              <a:rPr lang="en-IN" dirty="0">
                <a:solidFill>
                  <a:srgbClr val="FFC000"/>
                </a:solidFill>
              </a:rPr>
              <a:t>(Deprecated -  Used just for backward </a:t>
            </a:r>
            <a:r>
              <a:rPr lang="en-IN" dirty="0" err="1">
                <a:solidFill>
                  <a:srgbClr val="FFC000"/>
                </a:solidFill>
              </a:rPr>
              <a:t>compatability</a:t>
            </a:r>
            <a:r>
              <a:rPr lang="en-IN" dirty="0">
                <a:solidFill>
                  <a:srgbClr val="FFC000"/>
                </a:solidFill>
              </a:rPr>
              <a:t>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9AD7966-B540-4948-80B3-402D4CC299E9}"/>
              </a:ext>
            </a:extLst>
          </p:cNvPr>
          <p:cNvSpPr/>
          <p:nvPr/>
        </p:nvSpPr>
        <p:spPr>
          <a:xfrm>
            <a:off x="3108957" y="4584186"/>
            <a:ext cx="7160455" cy="615466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service.beta.kubernetes.io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-load-balancer-type: </a:t>
            </a:r>
            <a:r>
              <a:rPr lang="en-IN" dirty="0">
                <a:solidFill>
                  <a:srgbClr val="FFFF00"/>
                </a:solidFill>
              </a:rPr>
              <a:t>external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545D908-4D8E-444B-9F91-81E4BDF68EF4}"/>
              </a:ext>
            </a:extLst>
          </p:cNvPr>
          <p:cNvCxnSpPr>
            <a:cxnSpLocks/>
            <a:stCxn id="10" idx="0"/>
            <a:endCxn id="13" idx="1"/>
          </p:cNvCxnSpPr>
          <p:nvPr/>
        </p:nvCxnSpPr>
        <p:spPr>
          <a:xfrm rot="5400000" flipH="1" flipV="1">
            <a:off x="1683662" y="2183897"/>
            <a:ext cx="972259" cy="1878334"/>
          </a:xfrm>
          <a:prstGeom prst="bentConnector2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B3F5DC-D934-9F4A-8732-6A93D93E1B77}"/>
              </a:ext>
            </a:extLst>
          </p:cNvPr>
          <p:cNvCxnSpPr>
            <a:cxnSpLocks/>
            <a:stCxn id="13" idx="3"/>
            <a:endCxn id="11" idx="2"/>
          </p:cNvCxnSpPr>
          <p:nvPr/>
        </p:nvCxnSpPr>
        <p:spPr>
          <a:xfrm flipV="1">
            <a:off x="10269413" y="2631542"/>
            <a:ext cx="199294" cy="5392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234E58-DFAC-1448-BD7B-F670DA0D838F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2308847" y="4075283"/>
            <a:ext cx="800110" cy="394614"/>
          </a:xfrm>
          <a:prstGeom prst="straightConnector1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8CC76B-9ED9-3E43-9AC3-46EC46886312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308847" y="4505635"/>
            <a:ext cx="800110" cy="386284"/>
          </a:xfrm>
          <a:prstGeom prst="straightConnector1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AE55E60-6C3A-BB48-9EBD-32F5CDCBEDBF}"/>
              </a:ext>
            </a:extLst>
          </p:cNvPr>
          <p:cNvCxnSpPr>
            <a:cxnSpLocks/>
            <a:stCxn id="15" idx="3"/>
            <a:endCxn id="12" idx="0"/>
          </p:cNvCxnSpPr>
          <p:nvPr/>
        </p:nvCxnSpPr>
        <p:spPr>
          <a:xfrm>
            <a:off x="10269412" y="4075283"/>
            <a:ext cx="2227389" cy="2337240"/>
          </a:xfrm>
          <a:prstGeom prst="bentConnector2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CED0C53A-A9B6-9547-8C19-6ED4455B6A57}"/>
              </a:ext>
            </a:extLst>
          </p:cNvPr>
          <p:cNvCxnSpPr>
            <a:cxnSpLocks/>
            <a:stCxn id="16" idx="3"/>
            <a:endCxn id="12" idx="0"/>
          </p:cNvCxnSpPr>
          <p:nvPr/>
        </p:nvCxnSpPr>
        <p:spPr>
          <a:xfrm>
            <a:off x="10269412" y="4891919"/>
            <a:ext cx="2227389" cy="1520604"/>
          </a:xfrm>
          <a:prstGeom prst="bentConnector2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7A66050-7F7B-BE46-B7A3-35F06DC7F8CD}"/>
              </a:ext>
            </a:extLst>
          </p:cNvPr>
          <p:cNvSpPr/>
          <p:nvPr/>
        </p:nvSpPr>
        <p:spPr>
          <a:xfrm>
            <a:off x="152400" y="5548176"/>
            <a:ext cx="9448437" cy="967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Additional Note-1: </a:t>
            </a:r>
            <a:r>
              <a:rPr lang="en-US" dirty="0"/>
              <a:t>If the values of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-load-balancer-type</a:t>
            </a:r>
            <a:r>
              <a:rPr lang="en-US" dirty="0"/>
              <a:t> annotation is </a:t>
            </a:r>
            <a:r>
              <a:rPr lang="en-US" dirty="0" err="1">
                <a:solidFill>
                  <a:srgbClr val="FFFF00"/>
                </a:solidFill>
              </a:rPr>
              <a:t>nlb-ip</a:t>
            </a:r>
            <a:r>
              <a:rPr lang="en-US" dirty="0">
                <a:solidFill>
                  <a:srgbClr val="FFFF00"/>
                </a:solidFill>
              </a:rPr>
              <a:t> or external </a:t>
            </a:r>
            <a:r>
              <a:rPr lang="en-US" dirty="0"/>
              <a:t>legacy controller </a:t>
            </a:r>
            <a:r>
              <a:rPr lang="en-US" dirty="0">
                <a:solidFill>
                  <a:srgbClr val="FFFF00"/>
                </a:solidFill>
              </a:rPr>
              <a:t>ignores</a:t>
            </a:r>
            <a:r>
              <a:rPr lang="en-US" dirty="0"/>
              <a:t> that k8s service so that AWS Load Balancer Controller can take over.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E390BB4-877B-ED4B-B409-9CFDBE57C352}"/>
              </a:ext>
            </a:extLst>
          </p:cNvPr>
          <p:cNvSpPr/>
          <p:nvPr/>
        </p:nvSpPr>
        <p:spPr>
          <a:xfrm>
            <a:off x="152399" y="6664469"/>
            <a:ext cx="9448437" cy="967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Additional Note-2: </a:t>
            </a:r>
            <a:r>
              <a:rPr lang="en-US" dirty="0"/>
              <a:t>EKS Cluster Versions </a:t>
            </a:r>
            <a:r>
              <a:rPr lang="en-US" dirty="0">
                <a:solidFill>
                  <a:srgbClr val="FFFF00"/>
                </a:solidFill>
              </a:rPr>
              <a:t>v1.18.18+, v1.19.10+ and v1.20 and higher</a:t>
            </a:r>
            <a:r>
              <a:rPr lang="en-US" dirty="0"/>
              <a:t> are supported</a:t>
            </a:r>
          </a:p>
        </p:txBody>
      </p:sp>
    </p:spTree>
    <p:extLst>
      <p:ext uri="{BB962C8B-B14F-4D97-AF65-F5344CB8AC3E}">
        <p14:creationId xmlns:p14="http://schemas.microsoft.com/office/powerpoint/2010/main" val="356137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35" grpId="0" animBg="1"/>
      <p:bldP spid="3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4DBBDA-3D8A-2C4E-925F-C3DC507D71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0BA3D-B401-114E-896B-DFC2B60C7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09" y="281354"/>
            <a:ext cx="9379102" cy="735036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30BB13A-B083-D845-A11F-A42291FCBA3D}"/>
              </a:ext>
            </a:extLst>
          </p:cNvPr>
          <p:cNvSpPr/>
          <p:nvPr/>
        </p:nvSpPr>
        <p:spPr>
          <a:xfrm>
            <a:off x="9765323" y="2203938"/>
            <a:ext cx="4712678" cy="4056185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This Kubernetes Service creates </a:t>
            </a:r>
            <a:r>
              <a:rPr lang="en-US" sz="3000" dirty="0">
                <a:solidFill>
                  <a:srgbClr val="FFFF00"/>
                </a:solidFill>
              </a:rPr>
              <a:t>Network Load Balancer </a:t>
            </a:r>
            <a:r>
              <a:rPr lang="en-US" sz="3000" dirty="0"/>
              <a:t>which will be associated to latest </a:t>
            </a:r>
            <a:r>
              <a:rPr lang="en-US" sz="3000" dirty="0">
                <a:solidFill>
                  <a:srgbClr val="FFFF00"/>
                </a:solidFill>
              </a:rPr>
              <a:t>AWS Load Balancer Controller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C2A520D-F607-3942-B31A-349889AD5666}"/>
              </a:ext>
            </a:extLst>
          </p:cNvPr>
          <p:cNvSpPr/>
          <p:nvPr/>
        </p:nvSpPr>
        <p:spPr>
          <a:xfrm>
            <a:off x="341994" y="562708"/>
            <a:ext cx="1627483" cy="26963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E9B8B4-4035-3C4A-9BBB-F324E62AB84F}"/>
              </a:ext>
            </a:extLst>
          </p:cNvPr>
          <p:cNvSpPr/>
          <p:nvPr/>
        </p:nvSpPr>
        <p:spPr>
          <a:xfrm>
            <a:off x="506118" y="6260123"/>
            <a:ext cx="1791605" cy="26963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7F59A9D-E613-A547-85C4-A81BFB519D13}"/>
              </a:ext>
            </a:extLst>
          </p:cNvPr>
          <p:cNvSpPr/>
          <p:nvPr/>
        </p:nvSpPr>
        <p:spPr>
          <a:xfrm>
            <a:off x="653829" y="1928446"/>
            <a:ext cx="5629740" cy="26963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3528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NLB – </a:t>
            </a:r>
            <a:r>
              <a:rPr lang="en-US" sz="4200" dirty="0">
                <a:solidFill>
                  <a:srgbClr val="0070C0"/>
                </a:solidFill>
              </a:rPr>
              <a:t>Basics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805029" y="797169"/>
            <a:ext cx="12575295" cy="675933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65608" y="803080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7" y="880345"/>
            <a:ext cx="10251307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328" y="933081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341802" y="3769285"/>
            <a:ext cx="153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Network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8" y="5410200"/>
            <a:ext cx="3554453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6317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797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730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1760038" y="2658763"/>
            <a:ext cx="2293265" cy="15231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5686" y="281786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3619" y="277970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stCxn id="37" idx="3"/>
            <a:endCxn id="70" idx="1"/>
          </p:cNvCxnSpPr>
          <p:nvPr/>
        </p:nvCxnSpPr>
        <p:spPr>
          <a:xfrm>
            <a:off x="1164475" y="3116362"/>
            <a:ext cx="1574872" cy="930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315609" y="342200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71382" y="6373048"/>
            <a:ext cx="30541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736482" y="6373048"/>
            <a:ext cx="26824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770173" y="3453261"/>
            <a:ext cx="415196" cy="7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4255957" y="1801031"/>
            <a:ext cx="4454781" cy="3246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5809419" y="2337655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LB Type: </a:t>
            </a:r>
            <a:r>
              <a:rPr lang="en-US" sz="1800" dirty="0">
                <a:solidFill>
                  <a:srgbClr val="FFFF00"/>
                </a:solidFill>
              </a:rPr>
              <a:t>External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endCxn id="65" idx="2"/>
          </p:cNvCxnSpPr>
          <p:nvPr/>
        </p:nvCxnSpPr>
        <p:spPr>
          <a:xfrm rot="10800000">
            <a:off x="4857584" y="3596055"/>
            <a:ext cx="2322444" cy="2130206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5439876" y="6748541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4460165" y="4636736"/>
            <a:ext cx="4046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Load Balancer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2192343" y="377983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6936" y="933513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2152" y="830570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70" idx="3"/>
            <a:endCxn id="65" idx="1"/>
          </p:cNvCxnSpPr>
          <p:nvPr/>
        </p:nvCxnSpPr>
        <p:spPr>
          <a:xfrm>
            <a:off x="3824213" y="3117292"/>
            <a:ext cx="555106" cy="503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36303" y="5767492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0665" y="5797367"/>
            <a:ext cx="914400" cy="914400"/>
          </a:xfrm>
          <a:prstGeom prst="rect">
            <a:avLst/>
          </a:prstGeom>
        </p:spPr>
      </p:pic>
      <p:pic>
        <p:nvPicPr>
          <p:cNvPr id="37" name="Graphic 36" descr="Users with solid fill">
            <a:extLst>
              <a:ext uri="{FF2B5EF4-FFF2-40B4-BE49-F238E27FC236}">
                <a16:creationId xmlns:a16="http://schemas.microsoft.com/office/drawing/2014/main" id="{84CC1F70-FDAD-7245-889D-ED51BA43BC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75" y="2659162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-1489" y="6743086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234891" y="6702924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api</a:t>
            </a:r>
            <a:r>
              <a:rPr lang="en-US" sz="1800" dirty="0"/>
              <a:t> </a:t>
            </a:r>
          </a:p>
          <a:p>
            <a:r>
              <a:rPr lang="en-US" sz="1800" dirty="0"/>
              <a:t>server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3FA90AF-93BE-2D4B-AD49-503CE6B01A7A}"/>
              </a:ext>
            </a:extLst>
          </p:cNvPr>
          <p:cNvCxnSpPr>
            <a:cxnSpLocks/>
            <a:stCxn id="35" idx="3"/>
            <a:endCxn id="81" idx="1"/>
          </p:cNvCxnSpPr>
          <p:nvPr/>
        </p:nvCxnSpPr>
        <p:spPr>
          <a:xfrm flipV="1">
            <a:off x="1265065" y="6247743"/>
            <a:ext cx="2871238" cy="682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182029" y="6247743"/>
            <a:ext cx="354288" cy="6824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8" y="1647483"/>
            <a:ext cx="6752314" cy="3676647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660;p35">
            <a:extLst>
              <a:ext uri="{FF2B5EF4-FFF2-40B4-BE49-F238E27FC236}">
                <a16:creationId xmlns:a16="http://schemas.microsoft.com/office/drawing/2014/main" id="{A3A19F53-DDCC-C94F-A917-F0AEE40FBB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9319" y="26395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3E9014A-2A2E-5F42-A188-1B10B4A857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39347" y="2574859"/>
            <a:ext cx="1084866" cy="108486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AE01C9B-B253-914B-9E3E-18E2A97EA0BA}"/>
              </a:ext>
            </a:extLst>
          </p:cNvPr>
          <p:cNvSpPr/>
          <p:nvPr/>
        </p:nvSpPr>
        <p:spPr>
          <a:xfrm>
            <a:off x="5826369" y="1880232"/>
            <a:ext cx="2534470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Listener: </a:t>
            </a:r>
            <a:r>
              <a:rPr lang="en-US" sz="1800" dirty="0">
                <a:solidFill>
                  <a:srgbClr val="FFFF00"/>
                </a:solidFill>
              </a:rPr>
              <a:t>80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9A641D-970E-4248-BC0B-D5DA4D246403}"/>
              </a:ext>
            </a:extLst>
          </p:cNvPr>
          <p:cNvSpPr/>
          <p:nvPr/>
        </p:nvSpPr>
        <p:spPr>
          <a:xfrm>
            <a:off x="5801651" y="2795844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Target-Type: </a:t>
            </a:r>
            <a:r>
              <a:rPr lang="en-US" sz="1800" dirty="0">
                <a:solidFill>
                  <a:srgbClr val="FFFF00"/>
                </a:solidFill>
              </a:rPr>
              <a:t>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365E9D-E289-744C-BB43-549F74975A0B}"/>
              </a:ext>
            </a:extLst>
          </p:cNvPr>
          <p:cNvSpPr/>
          <p:nvPr/>
        </p:nvSpPr>
        <p:spPr>
          <a:xfrm>
            <a:off x="5796749" y="3241888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Health Check Settings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3CBDBF4-1B4A-8641-B32B-52DC814C8BB1}"/>
              </a:ext>
            </a:extLst>
          </p:cNvPr>
          <p:cNvSpPr/>
          <p:nvPr/>
        </p:nvSpPr>
        <p:spPr>
          <a:xfrm>
            <a:off x="5795304" y="3676631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Scheme: </a:t>
            </a:r>
            <a:r>
              <a:rPr lang="en-US" sz="1800" dirty="0">
                <a:solidFill>
                  <a:srgbClr val="FFFF00"/>
                </a:solidFill>
              </a:rPr>
              <a:t>internet-facing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EB2E918-36B5-C041-B8DD-9980FD7AB5CC}"/>
              </a:ext>
            </a:extLst>
          </p:cNvPr>
          <p:cNvSpPr/>
          <p:nvPr/>
        </p:nvSpPr>
        <p:spPr>
          <a:xfrm>
            <a:off x="5795303" y="4121576"/>
            <a:ext cx="256266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Source Range: </a:t>
            </a:r>
            <a:r>
              <a:rPr lang="en-US" sz="1600" dirty="0">
                <a:solidFill>
                  <a:srgbClr val="FFFF00"/>
                </a:solidFill>
              </a:rPr>
              <a:t>0.0.0.0/0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1A9D4A-FA81-5349-9A0A-F8C0B5313804}"/>
              </a:ext>
            </a:extLst>
          </p:cNvPr>
          <p:cNvCxnSpPr>
            <a:stCxn id="67" idx="3"/>
            <a:endCxn id="23" idx="1"/>
          </p:cNvCxnSpPr>
          <p:nvPr/>
        </p:nvCxnSpPr>
        <p:spPr>
          <a:xfrm flipV="1">
            <a:off x="8710738" y="3420337"/>
            <a:ext cx="3049300" cy="387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10B3983-67BA-9D4E-81D9-6A319E776C10}"/>
              </a:ext>
            </a:extLst>
          </p:cNvPr>
          <p:cNvSpPr txBox="1"/>
          <p:nvPr/>
        </p:nvSpPr>
        <p:spPr>
          <a:xfrm>
            <a:off x="1360410" y="2779700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5A1E6B-4A9E-8B4D-9799-11C24DA88430}"/>
              </a:ext>
            </a:extLst>
          </p:cNvPr>
          <p:cNvSpPr txBox="1"/>
          <p:nvPr/>
        </p:nvSpPr>
        <p:spPr>
          <a:xfrm>
            <a:off x="139148" y="2084904"/>
            <a:ext cx="22026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89252"/>
                </a:solidFill>
              </a:rPr>
              <a:t>http://</a:t>
            </a:r>
            <a:r>
              <a:rPr lang="en-US" dirty="0" err="1">
                <a:solidFill>
                  <a:srgbClr val="089252"/>
                </a:solidFill>
              </a:rPr>
              <a:t>nlb-dns-url</a:t>
            </a:r>
            <a:endParaRPr lang="en-US" dirty="0">
              <a:solidFill>
                <a:srgbClr val="089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60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82" grpId="0"/>
      <p:bldP spid="85" grpId="0"/>
      <p:bldP spid="96" grpId="0" animBg="1"/>
      <p:bldP spid="83" grpId="0" animBg="1"/>
      <p:bldP spid="84" grpId="0" animBg="1"/>
      <p:bldP spid="87" grpId="0" animBg="1"/>
      <p:bldP spid="88" grpId="0" animBg="1"/>
      <p:bldP spid="89" grpId="0" animBg="1"/>
      <p:bldP spid="32" grpId="0"/>
      <p:bldP spid="34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699047"/>
            <a:ext cx="10369577" cy="669113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238" y="70463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48885" y="2304886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Network Load Balancer</a:t>
            </a:r>
            <a:endParaRPr lang="en-US" sz="1400" b="1" dirty="0">
              <a:solidFill>
                <a:srgbClr val="FFFF00"/>
              </a:solidFill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468" y="86968"/>
            <a:ext cx="669994" cy="587232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9195462" y="117129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40277" y="5962806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Network LB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Basics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67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7947814" y="5804937"/>
            <a:ext cx="213289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EKS Private </a:t>
            </a:r>
            <a:r>
              <a:rPr lang="en-US" sz="1600" dirty="0" err="1"/>
              <a:t>NodeGroup</a:t>
            </a:r>
            <a:endParaRPr lang="en-US" sz="1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195462" y="380584"/>
            <a:ext cx="3685127" cy="150169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380584"/>
            <a:ext cx="3720648" cy="150905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10303761" y="1480342"/>
            <a:ext cx="148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NLB k8s Service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5234087" y="4099587"/>
            <a:ext cx="7279127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5328187" y="4189305"/>
            <a:ext cx="6999199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5462863" y="43046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8350224" y="505129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8420140" y="45167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5589183" y="4420465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5639686" y="47302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1818621" y="1268746"/>
            <a:ext cx="1670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http://NLB-DNS-URL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E9423F2-F396-B748-9981-4A866337260B}"/>
              </a:ext>
            </a:extLst>
          </p:cNvPr>
          <p:cNvSpPr/>
          <p:nvPr/>
        </p:nvSpPr>
        <p:spPr>
          <a:xfrm>
            <a:off x="11194500" y="430699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DEA7472-8448-DA46-9DFC-7D47749B4861}"/>
              </a:ext>
            </a:extLst>
          </p:cNvPr>
          <p:cNvGrpSpPr/>
          <p:nvPr/>
        </p:nvGrpSpPr>
        <p:grpSpPr>
          <a:xfrm>
            <a:off x="11320820" y="4422767"/>
            <a:ext cx="555550" cy="352840"/>
            <a:chOff x="853440" y="4579716"/>
            <a:chExt cx="1006998" cy="827590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2EB2CA9-75A0-0745-BED9-1924D1E443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B01440E-7E23-E34E-9756-D06DC1A4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5157C22-D067-B44F-8D7F-2424C7C8D48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F1C0019-9E80-DA4D-B9AE-E77FFAEE74A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664ECE-DFBA-0641-A411-003592F239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F5DC935-CD65-BF4F-9CEF-CEE506A7194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B7BDE84-1B3E-EB44-9B0F-C5D5D00B046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FAE1208C-D207-7F49-B225-449FD8972239}"/>
              </a:ext>
            </a:extLst>
          </p:cNvPr>
          <p:cNvSpPr txBox="1"/>
          <p:nvPr/>
        </p:nvSpPr>
        <p:spPr>
          <a:xfrm>
            <a:off x="11371323" y="4732549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94C08-031B-6241-8D9B-A9A7B1F83E75}"/>
              </a:ext>
            </a:extLst>
          </p:cNvPr>
          <p:cNvCxnSpPr>
            <a:cxnSpLocks/>
            <a:stCxn id="147" idx="2"/>
            <a:endCxn id="91" idx="0"/>
          </p:cNvCxnSpPr>
          <p:nvPr/>
        </p:nvCxnSpPr>
        <p:spPr>
          <a:xfrm flipH="1">
            <a:off x="5873830" y="2620541"/>
            <a:ext cx="2978047" cy="168414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phic 85">
            <a:extLst>
              <a:ext uri="{FF2B5EF4-FFF2-40B4-BE49-F238E27FC236}">
                <a16:creationId xmlns:a16="http://schemas.microsoft.com/office/drawing/2014/main" id="{D014800C-C235-DD4F-81BC-A883C0B114D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04744" y="1674292"/>
            <a:ext cx="657611" cy="657611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34677266-8FCB-0143-B415-C584F8FDC6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96777" y="3465619"/>
            <a:ext cx="330200" cy="3302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CCFD9CEB-7E0C-0641-BAA2-1F8216B2C6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89516" y="3454011"/>
            <a:ext cx="330200" cy="330200"/>
          </a:xfrm>
          <a:prstGeom prst="rect">
            <a:avLst/>
          </a:prstGeom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AAD069A-5D66-3541-8D35-BF44FF648AF0}"/>
              </a:ext>
            </a:extLst>
          </p:cNvPr>
          <p:cNvCxnSpPr>
            <a:cxnSpLocks/>
            <a:stCxn id="147" idx="2"/>
            <a:endCxn id="188" idx="0"/>
          </p:cNvCxnSpPr>
          <p:nvPr/>
        </p:nvCxnSpPr>
        <p:spPr>
          <a:xfrm>
            <a:off x="8851877" y="2620541"/>
            <a:ext cx="2753590" cy="168645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96A8351-50D6-0E40-99F1-816C401119E3}"/>
              </a:ext>
            </a:extLst>
          </p:cNvPr>
          <p:cNvCxnSpPr>
            <a:cxnSpLocks/>
            <a:stCxn id="170" idx="3"/>
            <a:endCxn id="16" idx="0"/>
          </p:cNvCxnSpPr>
          <p:nvPr/>
        </p:nvCxnSpPr>
        <p:spPr>
          <a:xfrm>
            <a:off x="2402497" y="769595"/>
            <a:ext cx="6457969" cy="689647"/>
          </a:xfrm>
          <a:prstGeom prst="bentConnector2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D08D54-D988-C149-AA68-D1CF2215DEFE}"/>
              </a:ext>
            </a:extLst>
          </p:cNvPr>
          <p:cNvSpPr txBox="1"/>
          <p:nvPr/>
        </p:nvSpPr>
        <p:spPr>
          <a:xfrm>
            <a:off x="2521699" y="389327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49184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6" grpId="0" animBg="1"/>
      <p:bldP spid="17" grpId="0"/>
      <p:bldP spid="89" grpId="0" animBg="1"/>
      <p:bldP spid="90" grpId="0" animBg="1"/>
      <p:bldP spid="91" grpId="0" animBg="1"/>
      <p:bldP spid="92" grpId="0"/>
      <p:bldP spid="93" grpId="0"/>
      <p:bldP spid="102" grpId="0"/>
      <p:bldP spid="167" grpId="0"/>
      <p:bldP spid="188" grpId="0" animBg="1"/>
      <p:bldP spid="199" grpId="0"/>
      <p:bldP spid="11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0491B0-29F6-E04A-86AC-578089B661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4556C0-24F1-8B41-B3D7-4D19E5EE6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32" y="320309"/>
            <a:ext cx="12077292" cy="708867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6DB8D5A-0CDE-6C43-A330-60192648FD53}"/>
              </a:ext>
            </a:extLst>
          </p:cNvPr>
          <p:cNvSpPr/>
          <p:nvPr/>
        </p:nvSpPr>
        <p:spPr>
          <a:xfrm>
            <a:off x="12310284" y="2746986"/>
            <a:ext cx="2227384" cy="10902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Annotations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2BB6A8-8198-D34E-B6A5-AC2E2FCCCAEC}"/>
              </a:ext>
            </a:extLst>
          </p:cNvPr>
          <p:cNvSpPr/>
          <p:nvPr/>
        </p:nvSpPr>
        <p:spPr>
          <a:xfrm>
            <a:off x="12310284" y="1500553"/>
            <a:ext cx="2227384" cy="1090246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Service of Type NLB</a:t>
            </a:r>
          </a:p>
        </p:txBody>
      </p:sp>
    </p:spTree>
    <p:extLst>
      <p:ext uri="{BB962C8B-B14F-4D97-AF65-F5344CB8AC3E}">
        <p14:creationId xmlns:p14="http://schemas.microsoft.com/office/powerpoint/2010/main" val="317125648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Service  </a:t>
            </a:r>
          </a:p>
          <a:p>
            <a:pPr marL="0" indent="0" algn="ctr">
              <a:buNone/>
            </a:pPr>
            <a:r>
              <a:rPr lang="en-US" sz="4600" b="1" dirty="0">
                <a:solidFill>
                  <a:srgbClr val="7030A0"/>
                </a:solidFill>
              </a:rPr>
              <a:t>Network Load Balancer - TLS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2496" y="229976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49458" y="1608052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43576" y="161938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5811903" y="157380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7602778" y="1560442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Service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4879" y="227005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9103335" y="1587794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F1187794-E18C-D442-BC8A-78F8B90C840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02778" y="228596"/>
            <a:ext cx="1230302" cy="1150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49421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NLB – </a:t>
            </a:r>
            <a:r>
              <a:rPr lang="en-US" sz="4200" dirty="0">
                <a:solidFill>
                  <a:srgbClr val="0070C0"/>
                </a:solidFill>
              </a:rPr>
              <a:t>TLS (HTTP + HTTPS)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805029" y="797169"/>
            <a:ext cx="12575295" cy="675933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65608" y="803080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7" y="880345"/>
            <a:ext cx="10251307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328" y="933081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341802" y="3769285"/>
            <a:ext cx="153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Network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8" y="5410200"/>
            <a:ext cx="3554453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6317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797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730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1760038" y="2658763"/>
            <a:ext cx="2293265" cy="15231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5686" y="281786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3619" y="277970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stCxn id="37" idx="3"/>
            <a:endCxn id="70" idx="1"/>
          </p:cNvCxnSpPr>
          <p:nvPr/>
        </p:nvCxnSpPr>
        <p:spPr>
          <a:xfrm>
            <a:off x="1164475" y="3116362"/>
            <a:ext cx="1574872" cy="930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315609" y="342200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71382" y="6373048"/>
            <a:ext cx="30541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736482" y="6373048"/>
            <a:ext cx="26824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770173" y="3453261"/>
            <a:ext cx="415196" cy="7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4255957" y="1801031"/>
            <a:ext cx="6913190" cy="3246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5809419" y="2337655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LB Type: </a:t>
            </a:r>
            <a:r>
              <a:rPr lang="en-US" sz="1800" dirty="0">
                <a:solidFill>
                  <a:srgbClr val="FFFF00"/>
                </a:solidFill>
              </a:rPr>
              <a:t>External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endCxn id="65" idx="2"/>
          </p:cNvCxnSpPr>
          <p:nvPr/>
        </p:nvCxnSpPr>
        <p:spPr>
          <a:xfrm rot="10800000">
            <a:off x="4857584" y="3596055"/>
            <a:ext cx="2322444" cy="2130206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5439876" y="6748541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4460165" y="4636736"/>
            <a:ext cx="4046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Load Balancer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2192343" y="377983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6936" y="933513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2152" y="830570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70" idx="3"/>
            <a:endCxn id="65" idx="1"/>
          </p:cNvCxnSpPr>
          <p:nvPr/>
        </p:nvCxnSpPr>
        <p:spPr>
          <a:xfrm>
            <a:off x="3824213" y="3117292"/>
            <a:ext cx="555106" cy="503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36303" y="5767492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0665" y="5797367"/>
            <a:ext cx="914400" cy="914400"/>
          </a:xfrm>
          <a:prstGeom prst="rect">
            <a:avLst/>
          </a:prstGeom>
        </p:spPr>
      </p:pic>
      <p:pic>
        <p:nvPicPr>
          <p:cNvPr id="37" name="Graphic 36" descr="Users with solid fill">
            <a:extLst>
              <a:ext uri="{FF2B5EF4-FFF2-40B4-BE49-F238E27FC236}">
                <a16:creationId xmlns:a16="http://schemas.microsoft.com/office/drawing/2014/main" id="{84CC1F70-FDAD-7245-889D-ED51BA43BC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75" y="2659162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-1489" y="6743086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234891" y="6702924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api</a:t>
            </a:r>
            <a:r>
              <a:rPr lang="en-US" sz="1800" dirty="0"/>
              <a:t> </a:t>
            </a:r>
          </a:p>
          <a:p>
            <a:r>
              <a:rPr lang="en-US" sz="1800" dirty="0"/>
              <a:t>server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3FA90AF-93BE-2D4B-AD49-503CE6B01A7A}"/>
              </a:ext>
            </a:extLst>
          </p:cNvPr>
          <p:cNvCxnSpPr>
            <a:cxnSpLocks/>
            <a:stCxn id="35" idx="3"/>
            <a:endCxn id="81" idx="1"/>
          </p:cNvCxnSpPr>
          <p:nvPr/>
        </p:nvCxnSpPr>
        <p:spPr>
          <a:xfrm flipV="1">
            <a:off x="1265065" y="6247743"/>
            <a:ext cx="2871238" cy="682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182029" y="6247743"/>
            <a:ext cx="354288" cy="6824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7" y="1647483"/>
            <a:ext cx="9127461" cy="3676647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660;p35">
            <a:extLst>
              <a:ext uri="{FF2B5EF4-FFF2-40B4-BE49-F238E27FC236}">
                <a16:creationId xmlns:a16="http://schemas.microsoft.com/office/drawing/2014/main" id="{A3A19F53-DDCC-C94F-A917-F0AEE40FBB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9319" y="26395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3E9014A-2A2E-5F42-A188-1B10B4A857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39347" y="2574859"/>
            <a:ext cx="1084866" cy="108486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AE01C9B-B253-914B-9E3E-18E2A97EA0BA}"/>
              </a:ext>
            </a:extLst>
          </p:cNvPr>
          <p:cNvSpPr/>
          <p:nvPr/>
        </p:nvSpPr>
        <p:spPr>
          <a:xfrm>
            <a:off x="5826369" y="1880232"/>
            <a:ext cx="2534470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Listener: </a:t>
            </a:r>
            <a:r>
              <a:rPr lang="en-US" sz="1800" dirty="0">
                <a:solidFill>
                  <a:srgbClr val="FFFF00"/>
                </a:solidFill>
              </a:rPr>
              <a:t>80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9A641D-970E-4248-BC0B-D5DA4D246403}"/>
              </a:ext>
            </a:extLst>
          </p:cNvPr>
          <p:cNvSpPr/>
          <p:nvPr/>
        </p:nvSpPr>
        <p:spPr>
          <a:xfrm>
            <a:off x="5801651" y="2795844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Target-Type: </a:t>
            </a:r>
            <a:r>
              <a:rPr lang="en-US" sz="1800" dirty="0">
                <a:solidFill>
                  <a:srgbClr val="FFFF00"/>
                </a:solidFill>
              </a:rPr>
              <a:t>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365E9D-E289-744C-BB43-549F74975A0B}"/>
              </a:ext>
            </a:extLst>
          </p:cNvPr>
          <p:cNvSpPr/>
          <p:nvPr/>
        </p:nvSpPr>
        <p:spPr>
          <a:xfrm>
            <a:off x="5796749" y="3241888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Health Check Settings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3CBDBF4-1B4A-8641-B32B-52DC814C8BB1}"/>
              </a:ext>
            </a:extLst>
          </p:cNvPr>
          <p:cNvSpPr/>
          <p:nvPr/>
        </p:nvSpPr>
        <p:spPr>
          <a:xfrm>
            <a:off x="5795304" y="3676631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Scheme: </a:t>
            </a:r>
            <a:r>
              <a:rPr lang="en-US" sz="1800" dirty="0">
                <a:solidFill>
                  <a:srgbClr val="FFFF00"/>
                </a:solidFill>
              </a:rPr>
              <a:t>internet-facing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EB2E918-36B5-C041-B8DD-9980FD7AB5CC}"/>
              </a:ext>
            </a:extLst>
          </p:cNvPr>
          <p:cNvSpPr/>
          <p:nvPr/>
        </p:nvSpPr>
        <p:spPr>
          <a:xfrm>
            <a:off x="5795303" y="4121576"/>
            <a:ext cx="256266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Source Range: </a:t>
            </a:r>
            <a:r>
              <a:rPr lang="en-US" sz="1600" dirty="0">
                <a:solidFill>
                  <a:srgbClr val="FFFF00"/>
                </a:solidFill>
              </a:rPr>
              <a:t>0.0.0.0/0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1A9D4A-FA81-5349-9A0A-F8C0B5313804}"/>
              </a:ext>
            </a:extLst>
          </p:cNvPr>
          <p:cNvCxnSpPr>
            <a:cxnSpLocks/>
            <a:stCxn id="67" idx="3"/>
            <a:endCxn id="23" idx="1"/>
          </p:cNvCxnSpPr>
          <p:nvPr/>
        </p:nvCxnSpPr>
        <p:spPr>
          <a:xfrm flipV="1">
            <a:off x="11169147" y="3420337"/>
            <a:ext cx="590891" cy="387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0EFC76-EFBC-2247-A898-A6BD2A2C0C5C}"/>
              </a:ext>
            </a:extLst>
          </p:cNvPr>
          <p:cNvSpPr txBox="1"/>
          <p:nvPr/>
        </p:nvSpPr>
        <p:spPr>
          <a:xfrm>
            <a:off x="1205112" y="2715045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F4A95E-C4AC-1347-A8E0-32FEFAE0BD72}"/>
              </a:ext>
            </a:extLst>
          </p:cNvPr>
          <p:cNvSpPr txBox="1"/>
          <p:nvPr/>
        </p:nvSpPr>
        <p:spPr>
          <a:xfrm>
            <a:off x="1195180" y="3093258"/>
            <a:ext cx="928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HTTPS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58C037-5B16-5647-B5DC-7FF2D4A31CF0}"/>
              </a:ext>
            </a:extLst>
          </p:cNvPr>
          <p:cNvSpPr txBox="1"/>
          <p:nvPr/>
        </p:nvSpPr>
        <p:spPr>
          <a:xfrm>
            <a:off x="139148" y="2084904"/>
            <a:ext cx="22026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89252"/>
                </a:solidFill>
              </a:rPr>
              <a:t>http://</a:t>
            </a:r>
            <a:r>
              <a:rPr lang="en-US" dirty="0" err="1">
                <a:solidFill>
                  <a:srgbClr val="089252"/>
                </a:solidFill>
              </a:rPr>
              <a:t>nlb-dns-url</a:t>
            </a:r>
            <a:endParaRPr lang="en-US" dirty="0">
              <a:solidFill>
                <a:srgbClr val="08925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8438EC-1B56-1A4B-9E21-FF55087B0F3C}"/>
              </a:ext>
            </a:extLst>
          </p:cNvPr>
          <p:cNvSpPr txBox="1"/>
          <p:nvPr/>
        </p:nvSpPr>
        <p:spPr>
          <a:xfrm>
            <a:off x="80000" y="3773965"/>
            <a:ext cx="23119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nlb-dns-url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856BBC9-D29D-B549-88CE-97B8DEE0CB7B}"/>
              </a:ext>
            </a:extLst>
          </p:cNvPr>
          <p:cNvSpPr/>
          <p:nvPr/>
        </p:nvSpPr>
        <p:spPr>
          <a:xfrm>
            <a:off x="8412060" y="1883967"/>
            <a:ext cx="2534470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Listener, SSL-Ports: </a:t>
            </a:r>
            <a:r>
              <a:rPr lang="en-US" sz="1800" dirty="0">
                <a:solidFill>
                  <a:srgbClr val="FFFF00"/>
                </a:solidFill>
              </a:rPr>
              <a:t>443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00C28C-082D-AE4D-81E8-FD944B00FF0A}"/>
              </a:ext>
            </a:extLst>
          </p:cNvPr>
          <p:cNvSpPr/>
          <p:nvPr/>
        </p:nvSpPr>
        <p:spPr>
          <a:xfrm>
            <a:off x="8424730" y="2337655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SSL Cert: </a:t>
            </a:r>
            <a:r>
              <a:rPr lang="en-US" sz="1800" dirty="0">
                <a:solidFill>
                  <a:srgbClr val="FFFF00"/>
                </a:solidFill>
              </a:rPr>
              <a:t>cert-</a:t>
            </a:r>
            <a:r>
              <a:rPr lang="en-US" sz="1800" dirty="0" err="1">
                <a:solidFill>
                  <a:srgbClr val="FFFF00"/>
                </a:solidFill>
              </a:rPr>
              <a:t>arn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67FC04-569E-DD48-8F80-D87F93D5678D}"/>
              </a:ext>
            </a:extLst>
          </p:cNvPr>
          <p:cNvSpPr/>
          <p:nvPr/>
        </p:nvSpPr>
        <p:spPr>
          <a:xfrm>
            <a:off x="8416962" y="2795844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SSL Negotiation Policy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C650E4-8AE3-5D44-88B3-2E62F833AC0C}"/>
              </a:ext>
            </a:extLst>
          </p:cNvPr>
          <p:cNvSpPr/>
          <p:nvPr/>
        </p:nvSpPr>
        <p:spPr>
          <a:xfrm>
            <a:off x="8412060" y="3241888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Backend Protocol: </a:t>
            </a:r>
            <a:r>
              <a:rPr lang="en-US" sz="1800" dirty="0" err="1">
                <a:solidFill>
                  <a:srgbClr val="FFFF00"/>
                </a:solidFill>
              </a:rPr>
              <a:t>tcp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C4818E3-C51C-5F45-BDCD-7EE56A24D2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38265" y="1340327"/>
            <a:ext cx="704888" cy="70488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1E3DEAE-5F97-2F49-9808-5AABC94A0DDA}"/>
              </a:ext>
            </a:extLst>
          </p:cNvPr>
          <p:cNvSpPr txBox="1"/>
          <p:nvPr/>
        </p:nvSpPr>
        <p:spPr>
          <a:xfrm>
            <a:off x="2419346" y="1264135"/>
            <a:ext cx="246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AWS Certificate Manager</a:t>
            </a:r>
          </a:p>
        </p:txBody>
      </p:sp>
    </p:spTree>
    <p:extLst>
      <p:ext uri="{BB962C8B-B14F-4D97-AF65-F5344CB8AC3E}">
        <p14:creationId xmlns:p14="http://schemas.microsoft.com/office/powerpoint/2010/main" val="409602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6" grpId="0" animBg="1"/>
      <p:bldP spid="58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699047"/>
            <a:ext cx="10369577" cy="669113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238" y="70463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48885" y="2304886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Network Load Balancer</a:t>
            </a:r>
            <a:endParaRPr lang="en-US" sz="1400" b="1" dirty="0">
              <a:solidFill>
                <a:srgbClr val="FFFF00"/>
              </a:solidFill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468" y="86968"/>
            <a:ext cx="669994" cy="587232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9195462" y="117129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40277" y="5962806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Network LB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With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TLS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67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7947814" y="5804937"/>
            <a:ext cx="213289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EKS Private </a:t>
            </a:r>
            <a:r>
              <a:rPr lang="en-US" sz="1600" dirty="0" err="1"/>
              <a:t>NodeGroup</a:t>
            </a:r>
            <a:endParaRPr lang="en-US" sz="1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195462" y="380584"/>
            <a:ext cx="3685127" cy="150169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380584"/>
            <a:ext cx="3720648" cy="150905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10303761" y="1480342"/>
            <a:ext cx="148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NLB k8s Service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5234087" y="4099587"/>
            <a:ext cx="7279127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5328187" y="4189305"/>
            <a:ext cx="6999199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5462863" y="43046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8350224" y="505129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8420140" y="45167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5589183" y="4420465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5639686" y="47302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1818621" y="1268746"/>
            <a:ext cx="1740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http://NLB-DNS-URL</a:t>
            </a:r>
          </a:p>
          <a:p>
            <a:r>
              <a:rPr lang="en-US" sz="1400" dirty="0">
                <a:solidFill>
                  <a:srgbClr val="C00000"/>
                </a:solidFill>
              </a:rPr>
              <a:t>https://NLB-DNS-URL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E9423F2-F396-B748-9981-4A866337260B}"/>
              </a:ext>
            </a:extLst>
          </p:cNvPr>
          <p:cNvSpPr/>
          <p:nvPr/>
        </p:nvSpPr>
        <p:spPr>
          <a:xfrm>
            <a:off x="11194500" y="430699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DEA7472-8448-DA46-9DFC-7D47749B4861}"/>
              </a:ext>
            </a:extLst>
          </p:cNvPr>
          <p:cNvGrpSpPr/>
          <p:nvPr/>
        </p:nvGrpSpPr>
        <p:grpSpPr>
          <a:xfrm>
            <a:off x="11320820" y="4422767"/>
            <a:ext cx="555550" cy="352840"/>
            <a:chOff x="853440" y="4579716"/>
            <a:chExt cx="1006998" cy="827590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2EB2CA9-75A0-0745-BED9-1924D1E443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B01440E-7E23-E34E-9756-D06DC1A4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5157C22-D067-B44F-8D7F-2424C7C8D48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F1C0019-9E80-DA4D-B9AE-E77FFAEE74A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664ECE-DFBA-0641-A411-003592F239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F5DC935-CD65-BF4F-9CEF-CEE506A7194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B7BDE84-1B3E-EB44-9B0F-C5D5D00B046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FAE1208C-D207-7F49-B225-449FD8972239}"/>
              </a:ext>
            </a:extLst>
          </p:cNvPr>
          <p:cNvSpPr txBox="1"/>
          <p:nvPr/>
        </p:nvSpPr>
        <p:spPr>
          <a:xfrm>
            <a:off x="11371323" y="4732549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94C08-031B-6241-8D9B-A9A7B1F83E75}"/>
              </a:ext>
            </a:extLst>
          </p:cNvPr>
          <p:cNvCxnSpPr>
            <a:cxnSpLocks/>
            <a:stCxn id="147" idx="2"/>
            <a:endCxn id="91" idx="0"/>
          </p:cNvCxnSpPr>
          <p:nvPr/>
        </p:nvCxnSpPr>
        <p:spPr>
          <a:xfrm flipH="1">
            <a:off x="5873830" y="2620541"/>
            <a:ext cx="2978047" cy="168414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phic 85">
            <a:extLst>
              <a:ext uri="{FF2B5EF4-FFF2-40B4-BE49-F238E27FC236}">
                <a16:creationId xmlns:a16="http://schemas.microsoft.com/office/drawing/2014/main" id="{D014800C-C235-DD4F-81BC-A883C0B114D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04744" y="1674292"/>
            <a:ext cx="657611" cy="657611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34677266-8FCB-0143-B415-C584F8FDC65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396777" y="3465619"/>
            <a:ext cx="330200" cy="3302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CCFD9CEB-7E0C-0641-BAA2-1F8216B2C67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989516" y="3454011"/>
            <a:ext cx="330200" cy="330200"/>
          </a:xfrm>
          <a:prstGeom prst="rect">
            <a:avLst/>
          </a:prstGeom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AAD069A-5D66-3541-8D35-BF44FF648AF0}"/>
              </a:ext>
            </a:extLst>
          </p:cNvPr>
          <p:cNvCxnSpPr>
            <a:cxnSpLocks/>
            <a:stCxn id="147" idx="2"/>
            <a:endCxn id="188" idx="0"/>
          </p:cNvCxnSpPr>
          <p:nvPr/>
        </p:nvCxnSpPr>
        <p:spPr>
          <a:xfrm>
            <a:off x="8851877" y="2620541"/>
            <a:ext cx="2753590" cy="168645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96A8351-50D6-0E40-99F1-816C401119E3}"/>
              </a:ext>
            </a:extLst>
          </p:cNvPr>
          <p:cNvCxnSpPr>
            <a:cxnSpLocks/>
            <a:stCxn id="170" idx="3"/>
            <a:endCxn id="16" idx="0"/>
          </p:cNvCxnSpPr>
          <p:nvPr/>
        </p:nvCxnSpPr>
        <p:spPr>
          <a:xfrm>
            <a:off x="2402497" y="769595"/>
            <a:ext cx="6457969" cy="689647"/>
          </a:xfrm>
          <a:prstGeom prst="bentConnector2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D08D54-D988-C149-AA68-D1CF2215DEFE}"/>
              </a:ext>
            </a:extLst>
          </p:cNvPr>
          <p:cNvSpPr txBox="1"/>
          <p:nvPr/>
        </p:nvSpPr>
        <p:spPr>
          <a:xfrm>
            <a:off x="2521699" y="389327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EE3D15E7-745C-CB4A-B13B-E9FDADDCA039}"/>
              </a:ext>
            </a:extLst>
          </p:cNvPr>
          <p:cNvSpPr/>
          <p:nvPr/>
        </p:nvSpPr>
        <p:spPr>
          <a:xfrm>
            <a:off x="5808113" y="1827326"/>
            <a:ext cx="1393455" cy="36030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TLS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620B095-1337-B542-BEF3-ECB13C07B8F3}"/>
              </a:ext>
            </a:extLst>
          </p:cNvPr>
          <p:cNvSpPr txBox="1"/>
          <p:nvPr/>
        </p:nvSpPr>
        <p:spPr>
          <a:xfrm>
            <a:off x="2449299" y="776366"/>
            <a:ext cx="928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260007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63" grpId="0"/>
      <p:bldP spid="167" grpId="0"/>
      <p:bldP spid="11" grpId="0"/>
      <p:bldP spid="107" grpId="0" animBg="1"/>
      <p:bldP spid="87" grpId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A35F95-C15C-3B43-BBBC-A7E25DD74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00D637-7EF5-7742-BF26-0B7039C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</a:t>
            </a:r>
            <a:r>
              <a:rPr lang="en-US" dirty="0">
                <a:solidFill>
                  <a:srgbClr val="0070C0"/>
                </a:solidFill>
              </a:rPr>
              <a:t>Annotations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11C7F6-F5DD-9E4C-8D1D-4EA30C545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3" y="1699845"/>
            <a:ext cx="14302154" cy="559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2949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546AFD-5C90-3A47-BD00-A4B2C7F33D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BC2779-328E-C149-AD4B-9C65C280C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</a:t>
            </a:r>
            <a:r>
              <a:rPr lang="en-US" dirty="0">
                <a:solidFill>
                  <a:srgbClr val="0070C0"/>
                </a:solidFill>
              </a:rPr>
              <a:t>Annotations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0778B-295C-E841-AD3D-5ACC7F413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301" y="1367873"/>
            <a:ext cx="8593223" cy="615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70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29880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5"/>
          <p:cNvSpPr/>
          <p:nvPr/>
        </p:nvSpPr>
        <p:spPr>
          <a:xfrm>
            <a:off x="843535" y="4275187"/>
            <a:ext cx="5069586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17"/>
          <p:cNvSpPr/>
          <p:nvPr/>
        </p:nvSpPr>
        <p:spPr>
          <a:xfrm>
            <a:off x="1052888" y="4696637"/>
            <a:ext cx="2416563" cy="2518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8"/>
          <p:cNvSpPr/>
          <p:nvPr/>
        </p:nvSpPr>
        <p:spPr>
          <a:xfrm>
            <a:off x="843534" y="5336729"/>
            <a:ext cx="12230987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0"/>
          <p:cNvSpPr/>
          <p:nvPr/>
        </p:nvSpPr>
        <p:spPr>
          <a:xfrm>
            <a:off x="9158032" y="5737668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9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3"/>
          <p:cNvSpPr/>
          <p:nvPr/>
        </p:nvSpPr>
        <p:spPr>
          <a:xfrm>
            <a:off x="965770" y="5740397"/>
            <a:ext cx="2445423" cy="2614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7">
            <a:extLst>
              <a:ext uri="{FF2B5EF4-FFF2-40B4-BE49-F238E27FC236}">
                <a16:creationId xmlns:a16="http://schemas.microsoft.com/office/drawing/2014/main" id="{212B7D2E-2DB2-754D-9EFB-7347C6999A3F}"/>
              </a:ext>
            </a:extLst>
          </p:cNvPr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2" name="object 38">
            <a:extLst>
              <a:ext uri="{FF2B5EF4-FFF2-40B4-BE49-F238E27FC236}">
                <a16:creationId xmlns:a16="http://schemas.microsoft.com/office/drawing/2014/main" id="{D3005B7C-F6CC-7040-A187-31420B6BB2AF}"/>
              </a:ext>
            </a:extLst>
          </p:cNvPr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Google Shape;584;p33">
            <a:extLst>
              <a:ext uri="{FF2B5EF4-FFF2-40B4-BE49-F238E27FC236}">
                <a16:creationId xmlns:a16="http://schemas.microsoft.com/office/drawing/2014/main" id="{24BDCDF4-8A2B-7847-8858-A335873D9F8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object 24">
            <a:extLst>
              <a:ext uri="{FF2B5EF4-FFF2-40B4-BE49-F238E27FC236}">
                <a16:creationId xmlns:a16="http://schemas.microsoft.com/office/drawing/2014/main" id="{1D9ADB2B-3AC1-8D45-A3F6-7E4BB3F20E1C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1" name="object 25">
            <a:extLst>
              <a:ext uri="{FF2B5EF4-FFF2-40B4-BE49-F238E27FC236}">
                <a16:creationId xmlns:a16="http://schemas.microsoft.com/office/drawing/2014/main" id="{BDE2D3DA-1FAB-644C-8C8C-8A49297F3F77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4">
            <a:extLst>
              <a:ext uri="{FF2B5EF4-FFF2-40B4-BE49-F238E27FC236}">
                <a16:creationId xmlns:a16="http://schemas.microsoft.com/office/drawing/2014/main" id="{E64DE1E1-82B5-1848-9E36-52FBCC67A3E7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179998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523774-E86D-084C-94C7-CBDBB2665D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8C6DC6-BC67-D340-A9D4-EA8BFFBB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124917"/>
            <a:ext cx="12618720" cy="1188851"/>
          </a:xfrm>
        </p:spPr>
        <p:txBody>
          <a:bodyPr/>
          <a:lstStyle/>
          <a:p>
            <a:r>
              <a:rPr lang="en-US" dirty="0"/>
              <a:t>AWS EKS NLB –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A5A4C-BECB-854D-9A09-505F75FF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4" y="2607372"/>
            <a:ext cx="14021451" cy="193634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624C8D4-27F9-7240-9C1F-E138F2E53B05}"/>
              </a:ext>
            </a:extLst>
          </p:cNvPr>
          <p:cNvSpPr/>
          <p:nvPr/>
        </p:nvSpPr>
        <p:spPr>
          <a:xfrm>
            <a:off x="738554" y="3182050"/>
            <a:ext cx="1910861" cy="1180389"/>
          </a:xfrm>
          <a:prstGeom prst="roundRect">
            <a:avLst/>
          </a:prstGeom>
          <a:noFill/>
          <a:ln w="63500">
            <a:solidFill>
              <a:srgbClr val="089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A97A85-78F5-734C-81F1-3D9FE50CA455}"/>
              </a:ext>
            </a:extLst>
          </p:cNvPr>
          <p:cNvSpPr/>
          <p:nvPr/>
        </p:nvSpPr>
        <p:spPr>
          <a:xfrm>
            <a:off x="386862" y="1375308"/>
            <a:ext cx="2987368" cy="118403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TLS and Non-TLS two listeners created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5156F6-7AE8-754C-A78C-722F2C44194C}"/>
              </a:ext>
            </a:extLst>
          </p:cNvPr>
          <p:cNvSpPr/>
          <p:nvPr/>
        </p:nvSpPr>
        <p:spPr>
          <a:xfrm>
            <a:off x="2606040" y="4659151"/>
            <a:ext cx="2987368" cy="118403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LB </a:t>
            </a:r>
            <a:r>
              <a:rPr lang="en-IN" dirty="0"/>
              <a:t>SSL Negotiation Policy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CE0412-88C8-9744-8687-9E3854131A2F}"/>
              </a:ext>
            </a:extLst>
          </p:cNvPr>
          <p:cNvSpPr/>
          <p:nvPr/>
        </p:nvSpPr>
        <p:spPr>
          <a:xfrm>
            <a:off x="2743200" y="3804080"/>
            <a:ext cx="2713048" cy="558359"/>
          </a:xfrm>
          <a:prstGeom prst="round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7E5915C-3B18-584F-989E-CCD946663E5B}"/>
              </a:ext>
            </a:extLst>
          </p:cNvPr>
          <p:cNvSpPr/>
          <p:nvPr/>
        </p:nvSpPr>
        <p:spPr>
          <a:xfrm>
            <a:off x="5638800" y="3772244"/>
            <a:ext cx="3962400" cy="558359"/>
          </a:xfrm>
          <a:prstGeom prst="roundRect">
            <a:avLst/>
          </a:prstGeom>
          <a:noFill/>
          <a:ln w="635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E3C16CE-3AD8-154B-A376-BD908C0BB072}"/>
              </a:ext>
            </a:extLst>
          </p:cNvPr>
          <p:cNvSpPr/>
          <p:nvPr/>
        </p:nvSpPr>
        <p:spPr>
          <a:xfrm>
            <a:off x="10597661" y="3296363"/>
            <a:ext cx="3598985" cy="1034240"/>
          </a:xfrm>
          <a:prstGeom prst="round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43C463A-C1E7-2A41-AE9A-5AA5968D283C}"/>
              </a:ext>
            </a:extLst>
          </p:cNvPr>
          <p:cNvSpPr/>
          <p:nvPr/>
        </p:nvSpPr>
        <p:spPr>
          <a:xfrm>
            <a:off x="6302162" y="4659151"/>
            <a:ext cx="2987368" cy="118403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SSL Certificate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A7DF74-1F58-584D-9D0F-987403584B76}"/>
              </a:ext>
            </a:extLst>
          </p:cNvPr>
          <p:cNvSpPr/>
          <p:nvPr/>
        </p:nvSpPr>
        <p:spPr>
          <a:xfrm>
            <a:off x="10534517" y="1202071"/>
            <a:ext cx="3826577" cy="135726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created two Target Groups one for 80 and for 443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3051DA-8BDC-714C-8B14-B986A694F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219" y="4499744"/>
            <a:ext cx="2413488" cy="306445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FC5D3A-3B1C-EB45-AFAD-F7A42EF5DBB1}"/>
              </a:ext>
            </a:extLst>
          </p:cNvPr>
          <p:cNvCxnSpPr>
            <a:stCxn id="7" idx="4"/>
          </p:cNvCxnSpPr>
          <p:nvPr/>
        </p:nvCxnSpPr>
        <p:spPr>
          <a:xfrm flipH="1">
            <a:off x="1693984" y="2559338"/>
            <a:ext cx="186562" cy="622712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933DCC-D6D4-8D46-A10A-5A39ADFFF9CD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V="1">
            <a:off x="4099724" y="4362439"/>
            <a:ext cx="0" cy="29671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D0E716-F9F5-5642-A17D-F124ABDB7186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flipH="1" flipV="1">
            <a:off x="7620000" y="4330603"/>
            <a:ext cx="175846" cy="328548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839148D-DC21-E94D-BD8C-783FFE750E93}"/>
              </a:ext>
            </a:extLst>
          </p:cNvPr>
          <p:cNvCxnSpPr>
            <a:stCxn id="13" idx="4"/>
            <a:endCxn id="11" idx="0"/>
          </p:cNvCxnSpPr>
          <p:nvPr/>
        </p:nvCxnSpPr>
        <p:spPr>
          <a:xfrm flipH="1">
            <a:off x="12397154" y="2559338"/>
            <a:ext cx="50652" cy="73702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77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32378D-0203-3240-BE8A-493F5266E5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1A7089-3A53-5247-A2A8-09409986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</a:t>
            </a:r>
            <a:r>
              <a:rPr lang="en-US" dirty="0">
                <a:solidFill>
                  <a:srgbClr val="0070C0"/>
                </a:solidFill>
              </a:rPr>
              <a:t>Target Groups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A9B44A-F7B9-E142-B4A0-B7C92851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69" y="2259704"/>
            <a:ext cx="14184923" cy="371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8485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F09AA8-AC60-5F4F-94CE-1857AAE1EC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E78603-5FE7-C748-9D55-E7D2A350B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-210047"/>
            <a:ext cx="12618720" cy="1188851"/>
          </a:xfrm>
        </p:spPr>
        <p:txBody>
          <a:bodyPr/>
          <a:lstStyle/>
          <a:p>
            <a:r>
              <a:rPr lang="en-US" dirty="0"/>
              <a:t>AWS EKS NLB -</a:t>
            </a:r>
            <a:r>
              <a:rPr lang="en-US" dirty="0">
                <a:solidFill>
                  <a:srgbClr val="0070C0"/>
                </a:solidFill>
              </a:rPr>
              <a:t>Target Groups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BF6B7-F578-A043-87E0-3AF5AF553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46" y="898024"/>
            <a:ext cx="11535508" cy="643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076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5431D8-1926-1647-9326-0561BD901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521E33-19ED-2E4E-8F3B-F2B1939DD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/>
          <a:lstStyle/>
          <a:p>
            <a:r>
              <a:rPr lang="en-US" dirty="0"/>
              <a:t>AWS EKS NLB -</a:t>
            </a:r>
            <a:r>
              <a:rPr lang="en-US" dirty="0">
                <a:solidFill>
                  <a:srgbClr val="0070C0"/>
                </a:solidFill>
              </a:rPr>
              <a:t>Target Groups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1D5CF-07F1-AD47-80CD-D4AE897F9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14" y="906910"/>
            <a:ext cx="11905177" cy="641578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907371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Service  </a:t>
            </a:r>
          </a:p>
          <a:p>
            <a:pPr marL="0" indent="0" algn="ctr">
              <a:buNone/>
            </a:pPr>
            <a:r>
              <a:rPr lang="en-US" sz="4600" b="1" dirty="0">
                <a:solidFill>
                  <a:srgbClr val="7030A0"/>
                </a:solidFill>
              </a:rPr>
              <a:t>Network Load Balancer External DNS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2496" y="229976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49458" y="1608052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43576" y="161938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5811903" y="157380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7602778" y="1560442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Service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4879" y="227005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9103335" y="1587794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F1187794-E18C-D442-BC8A-78F8B90C840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02778" y="228596"/>
            <a:ext cx="1230302" cy="1150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151013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NLB – </a:t>
            </a:r>
            <a:r>
              <a:rPr lang="en-US" sz="4200" dirty="0">
                <a:solidFill>
                  <a:srgbClr val="0070C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805029" y="797169"/>
            <a:ext cx="12575295" cy="675933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65608" y="803080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7" y="880345"/>
            <a:ext cx="10251307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328" y="933081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341802" y="3769285"/>
            <a:ext cx="153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Network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8" y="5296000"/>
            <a:ext cx="3554453" cy="13302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6317" y="565907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797" y="564726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730" y="560909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1760038" y="2658763"/>
            <a:ext cx="2293265" cy="15231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5686" y="281786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3619" y="277970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stCxn id="37" idx="3"/>
            <a:endCxn id="70" idx="1"/>
          </p:cNvCxnSpPr>
          <p:nvPr/>
        </p:nvCxnSpPr>
        <p:spPr>
          <a:xfrm>
            <a:off x="1164475" y="3116362"/>
            <a:ext cx="1574872" cy="930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315609" y="342200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71382" y="6255818"/>
            <a:ext cx="30541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736482" y="6255818"/>
            <a:ext cx="26824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770173" y="3453261"/>
            <a:ext cx="415196" cy="7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4255957" y="1801031"/>
            <a:ext cx="6913190" cy="3246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5809419" y="2337655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LB Type: </a:t>
            </a:r>
            <a:r>
              <a:rPr lang="en-US" sz="1800" dirty="0">
                <a:solidFill>
                  <a:srgbClr val="FFFF00"/>
                </a:solidFill>
              </a:rPr>
              <a:t>External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6" idx="0"/>
            <a:endCxn id="65" idx="2"/>
          </p:cNvCxnSpPr>
          <p:nvPr/>
        </p:nvCxnSpPr>
        <p:spPr>
          <a:xfrm rot="16200000" flipV="1">
            <a:off x="5200423" y="3253217"/>
            <a:ext cx="1699945" cy="2385621"/>
          </a:xfrm>
          <a:prstGeom prst="bentConnector3">
            <a:avLst>
              <a:gd name="adj1" fmla="val 4103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5460899" y="5306246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5697343" y="4625497"/>
            <a:ext cx="4046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Load Balancer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2192343" y="377983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6936" y="933513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2152" y="830570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70" idx="3"/>
            <a:endCxn id="65" idx="1"/>
          </p:cNvCxnSpPr>
          <p:nvPr/>
        </p:nvCxnSpPr>
        <p:spPr>
          <a:xfrm>
            <a:off x="3824213" y="3117292"/>
            <a:ext cx="555106" cy="503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36303" y="5486140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4383" y="4732860"/>
            <a:ext cx="914400" cy="914400"/>
          </a:xfrm>
          <a:prstGeom prst="rect">
            <a:avLst/>
          </a:prstGeom>
        </p:spPr>
      </p:pic>
      <p:pic>
        <p:nvPicPr>
          <p:cNvPr id="37" name="Graphic 36" descr="Users with solid fill">
            <a:extLst>
              <a:ext uri="{FF2B5EF4-FFF2-40B4-BE49-F238E27FC236}">
                <a16:creationId xmlns:a16="http://schemas.microsoft.com/office/drawing/2014/main" id="{84CC1F70-FDAD-7245-889D-ED51BA43BC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75" y="2659162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-7771" y="5678579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105542" y="5270399"/>
            <a:ext cx="1427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k8s </a:t>
            </a:r>
            <a:r>
              <a:rPr lang="en-US" sz="1500" dirty="0" err="1"/>
              <a:t>Api</a:t>
            </a:r>
            <a:r>
              <a:rPr lang="en-US" sz="1500" dirty="0"/>
              <a:t> Server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182029" y="5966391"/>
            <a:ext cx="354288" cy="17094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7" y="1647484"/>
            <a:ext cx="9127461" cy="3509714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660;p35">
            <a:extLst>
              <a:ext uri="{FF2B5EF4-FFF2-40B4-BE49-F238E27FC236}">
                <a16:creationId xmlns:a16="http://schemas.microsoft.com/office/drawing/2014/main" id="{A3A19F53-DDCC-C94F-A917-F0AEE40FBB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9319" y="26395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3E9014A-2A2E-5F42-A188-1B10B4A857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39347" y="2574859"/>
            <a:ext cx="1084866" cy="108486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AE01C9B-B253-914B-9E3E-18E2A97EA0BA}"/>
              </a:ext>
            </a:extLst>
          </p:cNvPr>
          <p:cNvSpPr/>
          <p:nvPr/>
        </p:nvSpPr>
        <p:spPr>
          <a:xfrm>
            <a:off x="5826369" y="1880232"/>
            <a:ext cx="2534470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Listener: </a:t>
            </a:r>
            <a:r>
              <a:rPr lang="en-US" sz="1800" dirty="0">
                <a:solidFill>
                  <a:srgbClr val="FFFF00"/>
                </a:solidFill>
              </a:rPr>
              <a:t>80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9A641D-970E-4248-BC0B-D5DA4D246403}"/>
              </a:ext>
            </a:extLst>
          </p:cNvPr>
          <p:cNvSpPr/>
          <p:nvPr/>
        </p:nvSpPr>
        <p:spPr>
          <a:xfrm>
            <a:off x="5801651" y="2795844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Target-Type: </a:t>
            </a:r>
            <a:r>
              <a:rPr lang="en-US" sz="1800" dirty="0">
                <a:solidFill>
                  <a:srgbClr val="FFFF00"/>
                </a:solidFill>
              </a:rPr>
              <a:t>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365E9D-E289-744C-BB43-549F74975A0B}"/>
              </a:ext>
            </a:extLst>
          </p:cNvPr>
          <p:cNvSpPr/>
          <p:nvPr/>
        </p:nvSpPr>
        <p:spPr>
          <a:xfrm>
            <a:off x="5796749" y="3241888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Health Check Settings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3CBDBF4-1B4A-8641-B32B-52DC814C8BB1}"/>
              </a:ext>
            </a:extLst>
          </p:cNvPr>
          <p:cNvSpPr/>
          <p:nvPr/>
        </p:nvSpPr>
        <p:spPr>
          <a:xfrm>
            <a:off x="5795304" y="3676631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Scheme: </a:t>
            </a:r>
            <a:r>
              <a:rPr lang="en-US" sz="1800" dirty="0">
                <a:solidFill>
                  <a:srgbClr val="FFFF00"/>
                </a:solidFill>
              </a:rPr>
              <a:t>internet-facing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EB2E918-36B5-C041-B8DD-9980FD7AB5CC}"/>
              </a:ext>
            </a:extLst>
          </p:cNvPr>
          <p:cNvSpPr/>
          <p:nvPr/>
        </p:nvSpPr>
        <p:spPr>
          <a:xfrm>
            <a:off x="5795303" y="4121576"/>
            <a:ext cx="256266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Source Range: </a:t>
            </a:r>
            <a:r>
              <a:rPr lang="en-US" sz="1600" dirty="0">
                <a:solidFill>
                  <a:srgbClr val="FFFF00"/>
                </a:solidFill>
              </a:rPr>
              <a:t>0.0.0.0/0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1A9D4A-FA81-5349-9A0A-F8C0B5313804}"/>
              </a:ext>
            </a:extLst>
          </p:cNvPr>
          <p:cNvCxnSpPr>
            <a:cxnSpLocks/>
            <a:stCxn id="67" idx="3"/>
            <a:endCxn id="23" idx="1"/>
          </p:cNvCxnSpPr>
          <p:nvPr/>
        </p:nvCxnSpPr>
        <p:spPr>
          <a:xfrm flipV="1">
            <a:off x="11169147" y="3420337"/>
            <a:ext cx="590891" cy="387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0EFC76-EFBC-2247-A898-A6BD2A2C0C5C}"/>
              </a:ext>
            </a:extLst>
          </p:cNvPr>
          <p:cNvSpPr txBox="1"/>
          <p:nvPr/>
        </p:nvSpPr>
        <p:spPr>
          <a:xfrm>
            <a:off x="1205112" y="2715045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F4A95E-C4AC-1347-A8E0-32FEFAE0BD72}"/>
              </a:ext>
            </a:extLst>
          </p:cNvPr>
          <p:cNvSpPr txBox="1"/>
          <p:nvPr/>
        </p:nvSpPr>
        <p:spPr>
          <a:xfrm>
            <a:off x="1195180" y="3093258"/>
            <a:ext cx="928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HTTPS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58C037-5B16-5647-B5DC-7FF2D4A31CF0}"/>
              </a:ext>
            </a:extLst>
          </p:cNvPr>
          <p:cNvSpPr txBox="1"/>
          <p:nvPr/>
        </p:nvSpPr>
        <p:spPr>
          <a:xfrm>
            <a:off x="139148" y="2084904"/>
            <a:ext cx="343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89252"/>
                </a:solidFill>
              </a:rPr>
              <a:t>http://</a:t>
            </a:r>
            <a:r>
              <a:rPr lang="en-US" sz="1800" dirty="0" err="1">
                <a:solidFill>
                  <a:srgbClr val="089252"/>
                </a:solidFill>
              </a:rPr>
              <a:t>nlbextdns.stacksimplify.com</a:t>
            </a:r>
            <a:endParaRPr lang="en-US" sz="1800" dirty="0">
              <a:solidFill>
                <a:srgbClr val="08925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8438EC-1B56-1A4B-9E21-FF55087B0F3C}"/>
              </a:ext>
            </a:extLst>
          </p:cNvPr>
          <p:cNvSpPr txBox="1"/>
          <p:nvPr/>
        </p:nvSpPr>
        <p:spPr>
          <a:xfrm>
            <a:off x="-2181" y="4195862"/>
            <a:ext cx="352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https://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</a:rPr>
              <a:t>nlbextdns.stacksimplify.com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856BBC9-D29D-B549-88CE-97B8DEE0CB7B}"/>
              </a:ext>
            </a:extLst>
          </p:cNvPr>
          <p:cNvSpPr/>
          <p:nvPr/>
        </p:nvSpPr>
        <p:spPr>
          <a:xfrm>
            <a:off x="8412060" y="1883967"/>
            <a:ext cx="2534470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Listener, SSL-Ports: </a:t>
            </a:r>
            <a:r>
              <a:rPr lang="en-US" sz="1800" dirty="0">
                <a:solidFill>
                  <a:srgbClr val="FFFF00"/>
                </a:solidFill>
              </a:rPr>
              <a:t>443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00C28C-082D-AE4D-81E8-FD944B00FF0A}"/>
              </a:ext>
            </a:extLst>
          </p:cNvPr>
          <p:cNvSpPr/>
          <p:nvPr/>
        </p:nvSpPr>
        <p:spPr>
          <a:xfrm>
            <a:off x="8424730" y="2337655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SSL Cert: </a:t>
            </a:r>
            <a:r>
              <a:rPr lang="en-US" sz="1800" dirty="0">
                <a:solidFill>
                  <a:srgbClr val="FFFF00"/>
                </a:solidFill>
              </a:rPr>
              <a:t>cert-</a:t>
            </a:r>
            <a:r>
              <a:rPr lang="en-US" sz="1800" dirty="0" err="1">
                <a:solidFill>
                  <a:srgbClr val="FFFF00"/>
                </a:solidFill>
              </a:rPr>
              <a:t>arn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67FC04-569E-DD48-8F80-D87F93D5678D}"/>
              </a:ext>
            </a:extLst>
          </p:cNvPr>
          <p:cNvSpPr/>
          <p:nvPr/>
        </p:nvSpPr>
        <p:spPr>
          <a:xfrm>
            <a:off x="8416962" y="2795844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SSL Negotiation Policy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C650E4-8AE3-5D44-88B3-2E62F833AC0C}"/>
              </a:ext>
            </a:extLst>
          </p:cNvPr>
          <p:cNvSpPr/>
          <p:nvPr/>
        </p:nvSpPr>
        <p:spPr>
          <a:xfrm>
            <a:off x="8412060" y="3241888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Backend Protocol: </a:t>
            </a:r>
            <a:r>
              <a:rPr lang="en-US" sz="1800" dirty="0" err="1">
                <a:solidFill>
                  <a:srgbClr val="FFFF00"/>
                </a:solidFill>
              </a:rPr>
              <a:t>tcp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EA3F097-79C2-EF40-9AED-9BEF4E08D54A}"/>
              </a:ext>
            </a:extLst>
          </p:cNvPr>
          <p:cNvSpPr/>
          <p:nvPr/>
        </p:nvSpPr>
        <p:spPr>
          <a:xfrm>
            <a:off x="2347471" y="6208316"/>
            <a:ext cx="903012" cy="113725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Graphic 21">
            <a:extLst>
              <a:ext uri="{FF2B5EF4-FFF2-40B4-BE49-F238E27FC236}">
                <a16:creationId xmlns:a16="http://schemas.microsoft.com/office/drawing/2014/main" id="{CD9E2130-4299-1E42-8A32-D89B47152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301" y="6259215"/>
            <a:ext cx="669635" cy="66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12">
            <a:extLst>
              <a:ext uri="{FF2B5EF4-FFF2-40B4-BE49-F238E27FC236}">
                <a16:creationId xmlns:a16="http://schemas.microsoft.com/office/drawing/2014/main" id="{EBBAA6FD-2622-A142-96BE-52902158F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7261" y="6883910"/>
            <a:ext cx="8832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Route53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33198DE-A195-E946-ACC8-18140922D19E}"/>
              </a:ext>
            </a:extLst>
          </p:cNvPr>
          <p:cNvCxnSpPr>
            <a:stCxn id="35" idx="3"/>
            <a:endCxn id="81" idx="1"/>
          </p:cNvCxnSpPr>
          <p:nvPr/>
        </p:nvCxnSpPr>
        <p:spPr>
          <a:xfrm>
            <a:off x="1258783" y="5190060"/>
            <a:ext cx="2877520" cy="776331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1305B90-E00A-244A-AA57-EA4F740B7FFE}"/>
              </a:ext>
            </a:extLst>
          </p:cNvPr>
          <p:cNvSpPr txBox="1"/>
          <p:nvPr/>
        </p:nvSpPr>
        <p:spPr>
          <a:xfrm>
            <a:off x="10715407" y="6045714"/>
            <a:ext cx="18968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External DNS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5A59C49E-A66B-654D-A687-43D30E69F939}"/>
              </a:ext>
            </a:extLst>
          </p:cNvPr>
          <p:cNvSpPr/>
          <p:nvPr/>
        </p:nvSpPr>
        <p:spPr>
          <a:xfrm>
            <a:off x="10138419" y="6107833"/>
            <a:ext cx="2450151" cy="1250707"/>
          </a:xfrm>
          <a:prstGeom prst="roundRect">
            <a:avLst>
              <a:gd name="adj" fmla="val 531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7F1C6A5-578E-924D-B860-394B45D85D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9462" y="63442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638;p35">
            <a:extLst>
              <a:ext uri="{FF2B5EF4-FFF2-40B4-BE49-F238E27FC236}">
                <a16:creationId xmlns:a16="http://schemas.microsoft.com/office/drawing/2014/main" id="{2CA472C2-427F-4B40-B08E-153E9D9E755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8885" y="6346286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18B8283-02AB-2845-87BF-15AC123D5C21}"/>
              </a:ext>
            </a:extLst>
          </p:cNvPr>
          <p:cNvCxnSpPr>
            <a:cxnSpLocks/>
            <a:stCxn id="77" idx="1"/>
            <a:endCxn id="76" idx="3"/>
          </p:cNvCxnSpPr>
          <p:nvPr/>
        </p:nvCxnSpPr>
        <p:spPr>
          <a:xfrm flipH="1" flipV="1">
            <a:off x="11169147" y="6824130"/>
            <a:ext cx="459738" cy="1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0E0F6D70-3611-1643-AA56-79EDC2AB8780}"/>
              </a:ext>
            </a:extLst>
          </p:cNvPr>
          <p:cNvCxnSpPr>
            <a:cxnSpLocks/>
            <a:stCxn id="81" idx="2"/>
            <a:endCxn id="73" idx="0"/>
          </p:cNvCxnSpPr>
          <p:nvPr/>
        </p:nvCxnSpPr>
        <p:spPr>
          <a:xfrm rot="5400000" flipH="1" flipV="1">
            <a:off x="7841925" y="2925073"/>
            <a:ext cx="338809" cy="6704329"/>
          </a:xfrm>
          <a:prstGeom prst="bentConnector5">
            <a:avLst>
              <a:gd name="adj1" fmla="val -67472"/>
              <a:gd name="adj2" fmla="val 73789"/>
              <a:gd name="adj3" fmla="val 167472"/>
            </a:avLst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F620CE1F-A20F-BD4F-BD07-EA4E43DCE782}"/>
              </a:ext>
            </a:extLst>
          </p:cNvPr>
          <p:cNvCxnSpPr>
            <a:cxnSpLocks/>
            <a:stCxn id="76" idx="1"/>
            <a:endCxn id="57" idx="3"/>
          </p:cNvCxnSpPr>
          <p:nvPr/>
        </p:nvCxnSpPr>
        <p:spPr>
          <a:xfrm rot="10800000">
            <a:off x="3250484" y="6776946"/>
            <a:ext cx="6958979" cy="47184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B53764F-75CB-D940-85DB-B6F4075166D8}"/>
              </a:ext>
            </a:extLst>
          </p:cNvPr>
          <p:cNvSpPr txBox="1"/>
          <p:nvPr/>
        </p:nvSpPr>
        <p:spPr>
          <a:xfrm>
            <a:off x="7607297" y="6805115"/>
            <a:ext cx="24501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7030A0"/>
                </a:solidFill>
              </a:rPr>
              <a:t>Create / Update / Delete DNS Record in Route53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1B68043-E970-8640-886E-EBB67E228650}"/>
              </a:ext>
            </a:extLst>
          </p:cNvPr>
          <p:cNvSpPr/>
          <p:nvPr/>
        </p:nvSpPr>
        <p:spPr>
          <a:xfrm>
            <a:off x="8424432" y="3686589"/>
            <a:ext cx="2550583" cy="4191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External DNS Hostname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110" name="Graphic 109">
            <a:extLst>
              <a:ext uri="{FF2B5EF4-FFF2-40B4-BE49-F238E27FC236}">
                <a16:creationId xmlns:a16="http://schemas.microsoft.com/office/drawing/2014/main" id="{0FECD179-42FB-5A42-9F59-F37A13E3A1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38265" y="1340327"/>
            <a:ext cx="704888" cy="704888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A5C48036-E22C-7F4B-973D-DB8973A7FA19}"/>
              </a:ext>
            </a:extLst>
          </p:cNvPr>
          <p:cNvSpPr txBox="1"/>
          <p:nvPr/>
        </p:nvSpPr>
        <p:spPr>
          <a:xfrm>
            <a:off x="2419346" y="1264135"/>
            <a:ext cx="246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AWS Certificate Manager</a:t>
            </a:r>
          </a:p>
        </p:txBody>
      </p:sp>
    </p:spTree>
    <p:extLst>
      <p:ext uri="{BB962C8B-B14F-4D97-AF65-F5344CB8AC3E}">
        <p14:creationId xmlns:p14="http://schemas.microsoft.com/office/powerpoint/2010/main" val="219148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7" grpId="0" animBg="1"/>
      <p:bldP spid="60" grpId="0"/>
      <p:bldP spid="71" grpId="0"/>
      <p:bldP spid="73" grpId="0" animBg="1"/>
      <p:bldP spid="106" grpId="0"/>
      <p:bldP spid="109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699047"/>
            <a:ext cx="10369577" cy="669113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238" y="70463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48885" y="2304886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Network Load Balancer</a:t>
            </a:r>
            <a:endParaRPr lang="en-US" sz="1400" b="1" dirty="0">
              <a:solidFill>
                <a:srgbClr val="FFFF00"/>
              </a:solidFill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468" y="86968"/>
            <a:ext cx="669994" cy="587232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9195462" y="117129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40277" y="5962806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Network LB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With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External 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67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25062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7947814" y="5804937"/>
            <a:ext cx="213289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EKS Private </a:t>
            </a:r>
            <a:r>
              <a:rPr lang="en-US" sz="1600" dirty="0" err="1"/>
              <a:t>NodeGroup</a:t>
            </a:r>
            <a:endParaRPr lang="en-US" sz="1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195462" y="380584"/>
            <a:ext cx="3685127" cy="150169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380584"/>
            <a:ext cx="3720648" cy="150905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10303761" y="1480342"/>
            <a:ext cx="148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NLB k8s Service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5234087" y="4099587"/>
            <a:ext cx="7279127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5328187" y="4189305"/>
            <a:ext cx="6999199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5462863" y="43046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8350224" y="505129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8420140" y="45167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5589183" y="4420465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5639686" y="47302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48114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89565" y="1439057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221808" y="2539437"/>
            <a:ext cx="2790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</a:t>
            </a:r>
            <a:r>
              <a:rPr lang="en-US" sz="1400" dirty="0" err="1">
                <a:solidFill>
                  <a:srgbClr val="089252"/>
                </a:solidFill>
              </a:rPr>
              <a:t>nlbextdns.stacksimplify.com</a:t>
            </a:r>
            <a:endParaRPr lang="en-US" sz="1400" dirty="0">
              <a:solidFill>
                <a:srgbClr val="089252"/>
              </a:solidFill>
            </a:endParaRPr>
          </a:p>
          <a:p>
            <a:r>
              <a:rPr lang="en-US" sz="1400" dirty="0">
                <a:solidFill>
                  <a:srgbClr val="C00000"/>
                </a:solidFill>
              </a:rPr>
              <a:t>https://</a:t>
            </a:r>
            <a:r>
              <a:rPr lang="en-US" sz="1400" dirty="0" err="1">
                <a:solidFill>
                  <a:srgbClr val="C00000"/>
                </a:solidFill>
              </a:rPr>
              <a:t>nlbextdns.stacksimplify.com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08443" y="2139645"/>
            <a:ext cx="2228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C00000"/>
                </a:solidFill>
              </a:rPr>
              <a:t>nlbextdns.stacksimplify.com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E9423F2-F396-B748-9981-4A866337260B}"/>
              </a:ext>
            </a:extLst>
          </p:cNvPr>
          <p:cNvSpPr/>
          <p:nvPr/>
        </p:nvSpPr>
        <p:spPr>
          <a:xfrm>
            <a:off x="11194500" y="430699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DEA7472-8448-DA46-9DFC-7D47749B4861}"/>
              </a:ext>
            </a:extLst>
          </p:cNvPr>
          <p:cNvGrpSpPr/>
          <p:nvPr/>
        </p:nvGrpSpPr>
        <p:grpSpPr>
          <a:xfrm>
            <a:off x="11320820" y="4422767"/>
            <a:ext cx="555550" cy="352840"/>
            <a:chOff x="853440" y="4579716"/>
            <a:chExt cx="1006998" cy="827590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2EB2CA9-75A0-0745-BED9-1924D1E443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B01440E-7E23-E34E-9756-D06DC1A4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5157C22-D067-B44F-8D7F-2424C7C8D48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F1C0019-9E80-DA4D-B9AE-E77FFAEE74A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664ECE-DFBA-0641-A411-003592F239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F5DC935-CD65-BF4F-9CEF-CEE506A7194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B7BDE84-1B3E-EB44-9B0F-C5D5D00B046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FAE1208C-D207-7F49-B225-449FD8972239}"/>
              </a:ext>
            </a:extLst>
          </p:cNvPr>
          <p:cNvSpPr txBox="1"/>
          <p:nvPr/>
        </p:nvSpPr>
        <p:spPr>
          <a:xfrm>
            <a:off x="11371323" y="4732549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94C08-031B-6241-8D9B-A9A7B1F83E75}"/>
              </a:ext>
            </a:extLst>
          </p:cNvPr>
          <p:cNvCxnSpPr>
            <a:cxnSpLocks/>
            <a:stCxn id="147" idx="2"/>
            <a:endCxn id="91" idx="0"/>
          </p:cNvCxnSpPr>
          <p:nvPr/>
        </p:nvCxnSpPr>
        <p:spPr>
          <a:xfrm flipH="1">
            <a:off x="5873830" y="2620541"/>
            <a:ext cx="2978047" cy="168414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phic 85">
            <a:extLst>
              <a:ext uri="{FF2B5EF4-FFF2-40B4-BE49-F238E27FC236}">
                <a16:creationId xmlns:a16="http://schemas.microsoft.com/office/drawing/2014/main" id="{D014800C-C235-DD4F-81BC-A883C0B114D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04744" y="1674292"/>
            <a:ext cx="657611" cy="657611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34677266-8FCB-0143-B415-C584F8FDC65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96777" y="3465619"/>
            <a:ext cx="330200" cy="3302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CCFD9CEB-7E0C-0641-BAA2-1F8216B2C67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89516" y="3454011"/>
            <a:ext cx="330200" cy="330200"/>
          </a:xfrm>
          <a:prstGeom prst="rect">
            <a:avLst/>
          </a:prstGeom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AAD069A-5D66-3541-8D35-BF44FF648AF0}"/>
              </a:ext>
            </a:extLst>
          </p:cNvPr>
          <p:cNvCxnSpPr>
            <a:cxnSpLocks/>
            <a:stCxn id="147" idx="2"/>
            <a:endCxn id="188" idx="0"/>
          </p:cNvCxnSpPr>
          <p:nvPr/>
        </p:nvCxnSpPr>
        <p:spPr>
          <a:xfrm>
            <a:off x="8851877" y="2620541"/>
            <a:ext cx="2753590" cy="168645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96A8351-50D6-0E40-99F1-816C401119E3}"/>
              </a:ext>
            </a:extLst>
          </p:cNvPr>
          <p:cNvCxnSpPr>
            <a:stCxn id="166" idx="3"/>
            <a:endCxn id="16" idx="0"/>
          </p:cNvCxnSpPr>
          <p:nvPr/>
        </p:nvCxnSpPr>
        <p:spPr>
          <a:xfrm flipV="1">
            <a:off x="3500765" y="1459242"/>
            <a:ext cx="5359701" cy="335415"/>
          </a:xfrm>
          <a:prstGeom prst="bentConnector4">
            <a:avLst>
              <a:gd name="adj1" fmla="val 6694"/>
              <a:gd name="adj2" fmla="val 216113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D08D54-D988-C149-AA68-D1CF2215DEFE}"/>
              </a:ext>
            </a:extLst>
          </p:cNvPr>
          <p:cNvSpPr txBox="1"/>
          <p:nvPr/>
        </p:nvSpPr>
        <p:spPr>
          <a:xfrm>
            <a:off x="997995" y="1452026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4A0E2F2-A2F8-314F-B4EA-3EB0D55D38B8}"/>
              </a:ext>
            </a:extLst>
          </p:cNvPr>
          <p:cNvSpPr txBox="1"/>
          <p:nvPr/>
        </p:nvSpPr>
        <p:spPr>
          <a:xfrm>
            <a:off x="904779" y="1768915"/>
            <a:ext cx="928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HTTPS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16595BD-E8A9-2D4E-AC79-A1EA2833AC33}"/>
              </a:ext>
            </a:extLst>
          </p:cNvPr>
          <p:cNvSpPr/>
          <p:nvPr/>
        </p:nvSpPr>
        <p:spPr>
          <a:xfrm>
            <a:off x="9989516" y="1861972"/>
            <a:ext cx="1393455" cy="36030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external-</a:t>
            </a:r>
            <a:r>
              <a:rPr lang="en-US" sz="1800" dirty="0" err="1"/>
              <a:t>dns</a:t>
            </a:r>
            <a:endParaRPr lang="en-US" sz="1800" dirty="0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EE3D15E7-745C-CB4A-B13B-E9FDADDCA039}"/>
              </a:ext>
            </a:extLst>
          </p:cNvPr>
          <p:cNvSpPr/>
          <p:nvPr/>
        </p:nvSpPr>
        <p:spPr>
          <a:xfrm>
            <a:off x="5799568" y="1815506"/>
            <a:ext cx="1393455" cy="36030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TLS</a:t>
            </a:r>
          </a:p>
        </p:txBody>
      </p:sp>
    </p:spTree>
    <p:extLst>
      <p:ext uri="{BB962C8B-B14F-4D97-AF65-F5344CB8AC3E}">
        <p14:creationId xmlns:p14="http://schemas.microsoft.com/office/powerpoint/2010/main" val="114784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65" grpId="0"/>
      <p:bldP spid="167" grpId="0"/>
      <p:bldP spid="123" grpId="0"/>
      <p:bldP spid="11" grpId="0"/>
      <p:bldP spid="106" grpId="0"/>
      <p:bldP spid="12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DFC5DB-6429-CA40-8517-C463D5C7F3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C903BE-181A-9D47-8463-9D54A190D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 </a:t>
            </a:r>
            <a:r>
              <a:rPr lang="en-US" dirty="0">
                <a:solidFill>
                  <a:srgbClr val="0070C0"/>
                </a:solidFill>
              </a:rPr>
              <a:t>External DNS Annotation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B8578-4BEA-CC41-B82C-9C55F7A3C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7" y="3255169"/>
            <a:ext cx="14114585" cy="111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3205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Service  </a:t>
            </a:r>
          </a:p>
          <a:p>
            <a:pPr marL="0" indent="0" algn="ctr">
              <a:buNone/>
            </a:pPr>
            <a:r>
              <a:rPr lang="en-US" sz="4600" b="1" dirty="0">
                <a:solidFill>
                  <a:srgbClr val="7030A0"/>
                </a:solidFill>
              </a:rPr>
              <a:t>Network Load Balancer </a:t>
            </a:r>
          </a:p>
          <a:p>
            <a:pPr marL="0" indent="0" algn="ctr">
              <a:buNone/>
            </a:pPr>
            <a:r>
              <a:rPr lang="en-US" sz="4600" b="1" dirty="0">
                <a:solidFill>
                  <a:srgbClr val="7030A0"/>
                </a:solidFill>
              </a:rPr>
              <a:t>Elastic IP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2496" y="229976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49458" y="1608052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43576" y="161938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5811903" y="157380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7602778" y="1560442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Service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4879" y="227005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9103335" y="1587794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F1187794-E18C-D442-BC8A-78F8B90C840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02778" y="228596"/>
            <a:ext cx="1230302" cy="1150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613794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NLB – </a:t>
            </a:r>
            <a:r>
              <a:rPr lang="en-US" sz="4200" dirty="0">
                <a:solidFill>
                  <a:srgbClr val="0070C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805029" y="797169"/>
            <a:ext cx="12575295" cy="675933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65608" y="803080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7" y="880345"/>
            <a:ext cx="10251307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328" y="933081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439069" y="3478908"/>
            <a:ext cx="153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Network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8" y="5296000"/>
            <a:ext cx="3554453" cy="13302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6317" y="565907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797" y="564726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730" y="560909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1760038" y="2658763"/>
            <a:ext cx="2293265" cy="15231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5686" y="281786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3619" y="277970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stCxn id="37" idx="3"/>
            <a:endCxn id="70" idx="1"/>
          </p:cNvCxnSpPr>
          <p:nvPr/>
        </p:nvCxnSpPr>
        <p:spPr>
          <a:xfrm flipV="1">
            <a:off x="1164475" y="3104211"/>
            <a:ext cx="1571763" cy="12151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315609" y="342200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71382" y="6255818"/>
            <a:ext cx="30541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736482" y="6255818"/>
            <a:ext cx="26824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770173" y="3453261"/>
            <a:ext cx="415196" cy="7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4255957" y="1801031"/>
            <a:ext cx="6913190" cy="3246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5809419" y="2337655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LB Type: </a:t>
            </a:r>
            <a:r>
              <a:rPr lang="en-US" sz="1800" dirty="0">
                <a:solidFill>
                  <a:srgbClr val="FFFF00"/>
                </a:solidFill>
              </a:rPr>
              <a:t>External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6" idx="0"/>
            <a:endCxn id="65" idx="2"/>
          </p:cNvCxnSpPr>
          <p:nvPr/>
        </p:nvCxnSpPr>
        <p:spPr>
          <a:xfrm rot="16200000" flipV="1">
            <a:off x="5200423" y="3253217"/>
            <a:ext cx="1699945" cy="2385621"/>
          </a:xfrm>
          <a:prstGeom prst="bentConnector3">
            <a:avLst>
              <a:gd name="adj1" fmla="val 4103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5460899" y="5306246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5697343" y="4625497"/>
            <a:ext cx="4046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Load Balancer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2192343" y="377983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6936" y="933513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2152" y="830570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70" idx="3"/>
            <a:endCxn id="65" idx="1"/>
          </p:cNvCxnSpPr>
          <p:nvPr/>
        </p:nvCxnSpPr>
        <p:spPr>
          <a:xfrm>
            <a:off x="3538884" y="3104211"/>
            <a:ext cx="840435" cy="1358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36303" y="5486140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5438" y="4350281"/>
            <a:ext cx="914400" cy="914400"/>
          </a:xfrm>
          <a:prstGeom prst="rect">
            <a:avLst/>
          </a:prstGeom>
        </p:spPr>
      </p:pic>
      <p:pic>
        <p:nvPicPr>
          <p:cNvPr id="37" name="Graphic 36" descr="Users with solid fill">
            <a:extLst>
              <a:ext uri="{FF2B5EF4-FFF2-40B4-BE49-F238E27FC236}">
                <a16:creationId xmlns:a16="http://schemas.microsoft.com/office/drawing/2014/main" id="{84CC1F70-FDAD-7245-889D-ED51BA43BC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75" y="2659162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3284" y="5296000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105542" y="5270399"/>
            <a:ext cx="1427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k8s </a:t>
            </a:r>
            <a:r>
              <a:rPr lang="en-US" sz="1500" dirty="0" err="1"/>
              <a:t>Api</a:t>
            </a:r>
            <a:r>
              <a:rPr lang="en-US" sz="1500" dirty="0"/>
              <a:t> Server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182029" y="5966391"/>
            <a:ext cx="354288" cy="17094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7" y="1647484"/>
            <a:ext cx="9127461" cy="3509714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660;p35">
            <a:extLst>
              <a:ext uri="{FF2B5EF4-FFF2-40B4-BE49-F238E27FC236}">
                <a16:creationId xmlns:a16="http://schemas.microsoft.com/office/drawing/2014/main" id="{A3A19F53-DDCC-C94F-A917-F0AEE40FBB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9319" y="26395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3E9014A-2A2E-5F42-A188-1B10B4A857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36238" y="2702888"/>
            <a:ext cx="802646" cy="80264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AE01C9B-B253-914B-9E3E-18E2A97EA0BA}"/>
              </a:ext>
            </a:extLst>
          </p:cNvPr>
          <p:cNvSpPr/>
          <p:nvPr/>
        </p:nvSpPr>
        <p:spPr>
          <a:xfrm>
            <a:off x="5826369" y="1880232"/>
            <a:ext cx="2534470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Listener: </a:t>
            </a:r>
            <a:r>
              <a:rPr lang="en-US" sz="1800" dirty="0">
                <a:solidFill>
                  <a:srgbClr val="FFFF00"/>
                </a:solidFill>
              </a:rPr>
              <a:t>80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9A641D-970E-4248-BC0B-D5DA4D246403}"/>
              </a:ext>
            </a:extLst>
          </p:cNvPr>
          <p:cNvSpPr/>
          <p:nvPr/>
        </p:nvSpPr>
        <p:spPr>
          <a:xfrm>
            <a:off x="5801651" y="2795844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Target-Type: </a:t>
            </a:r>
            <a:r>
              <a:rPr lang="en-US" sz="1800" dirty="0">
                <a:solidFill>
                  <a:srgbClr val="FFFF00"/>
                </a:solidFill>
              </a:rPr>
              <a:t>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365E9D-E289-744C-BB43-549F74975A0B}"/>
              </a:ext>
            </a:extLst>
          </p:cNvPr>
          <p:cNvSpPr/>
          <p:nvPr/>
        </p:nvSpPr>
        <p:spPr>
          <a:xfrm>
            <a:off x="5796749" y="3241888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Health Check Settings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3CBDBF4-1B4A-8641-B32B-52DC814C8BB1}"/>
              </a:ext>
            </a:extLst>
          </p:cNvPr>
          <p:cNvSpPr/>
          <p:nvPr/>
        </p:nvSpPr>
        <p:spPr>
          <a:xfrm>
            <a:off x="5795304" y="3676631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Scheme: </a:t>
            </a:r>
            <a:r>
              <a:rPr lang="en-US" sz="1800" dirty="0">
                <a:solidFill>
                  <a:srgbClr val="FFFF00"/>
                </a:solidFill>
              </a:rPr>
              <a:t>internet-facing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EB2E918-36B5-C041-B8DD-9980FD7AB5CC}"/>
              </a:ext>
            </a:extLst>
          </p:cNvPr>
          <p:cNvSpPr/>
          <p:nvPr/>
        </p:nvSpPr>
        <p:spPr>
          <a:xfrm>
            <a:off x="5795303" y="4121576"/>
            <a:ext cx="256266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Source Range: </a:t>
            </a:r>
            <a:r>
              <a:rPr lang="en-US" sz="1600" dirty="0">
                <a:solidFill>
                  <a:srgbClr val="FFFF00"/>
                </a:solidFill>
              </a:rPr>
              <a:t>0.0.0.0/0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1A9D4A-FA81-5349-9A0A-F8C0B5313804}"/>
              </a:ext>
            </a:extLst>
          </p:cNvPr>
          <p:cNvCxnSpPr>
            <a:cxnSpLocks/>
            <a:stCxn id="67" idx="3"/>
            <a:endCxn id="23" idx="1"/>
          </p:cNvCxnSpPr>
          <p:nvPr/>
        </p:nvCxnSpPr>
        <p:spPr>
          <a:xfrm flipV="1">
            <a:off x="11169147" y="3420337"/>
            <a:ext cx="590891" cy="387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0EFC76-EFBC-2247-A898-A6BD2A2C0C5C}"/>
              </a:ext>
            </a:extLst>
          </p:cNvPr>
          <p:cNvSpPr txBox="1"/>
          <p:nvPr/>
        </p:nvSpPr>
        <p:spPr>
          <a:xfrm>
            <a:off x="1205112" y="2715045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F4A95E-C4AC-1347-A8E0-32FEFAE0BD72}"/>
              </a:ext>
            </a:extLst>
          </p:cNvPr>
          <p:cNvSpPr txBox="1"/>
          <p:nvPr/>
        </p:nvSpPr>
        <p:spPr>
          <a:xfrm>
            <a:off x="1195180" y="3093258"/>
            <a:ext cx="928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HTTPS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58C037-5B16-5647-B5DC-7FF2D4A31CF0}"/>
              </a:ext>
            </a:extLst>
          </p:cNvPr>
          <p:cNvSpPr txBox="1"/>
          <p:nvPr/>
        </p:nvSpPr>
        <p:spPr>
          <a:xfrm>
            <a:off x="91665" y="2448237"/>
            <a:ext cx="2462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</a:t>
            </a:r>
            <a:r>
              <a:rPr lang="en-US" sz="1400" dirty="0" err="1">
                <a:solidFill>
                  <a:srgbClr val="089252"/>
                </a:solidFill>
              </a:rPr>
              <a:t>nlbeip.stacksimplify.com</a:t>
            </a:r>
            <a:endParaRPr lang="en-US" sz="1400" dirty="0">
              <a:solidFill>
                <a:srgbClr val="08925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8438EC-1B56-1A4B-9E21-FF55087B0F3C}"/>
              </a:ext>
            </a:extLst>
          </p:cNvPr>
          <p:cNvSpPr txBox="1"/>
          <p:nvPr/>
        </p:nvSpPr>
        <p:spPr>
          <a:xfrm>
            <a:off x="91665" y="3950130"/>
            <a:ext cx="2532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nlbeip.stacksimplify.com</a:t>
            </a:r>
            <a:endParaRPr lang="en-US" sz="1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856BBC9-D29D-B549-88CE-97B8DEE0CB7B}"/>
              </a:ext>
            </a:extLst>
          </p:cNvPr>
          <p:cNvSpPr/>
          <p:nvPr/>
        </p:nvSpPr>
        <p:spPr>
          <a:xfrm>
            <a:off x="8412060" y="1883967"/>
            <a:ext cx="2534470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Listener, SSL-Ports: </a:t>
            </a:r>
            <a:r>
              <a:rPr lang="en-US" sz="1800" dirty="0">
                <a:solidFill>
                  <a:srgbClr val="FFFF00"/>
                </a:solidFill>
              </a:rPr>
              <a:t>443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00C28C-082D-AE4D-81E8-FD944B00FF0A}"/>
              </a:ext>
            </a:extLst>
          </p:cNvPr>
          <p:cNvSpPr/>
          <p:nvPr/>
        </p:nvSpPr>
        <p:spPr>
          <a:xfrm>
            <a:off x="8424730" y="2337655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SSL Cert: </a:t>
            </a:r>
            <a:r>
              <a:rPr lang="en-US" sz="1800" dirty="0">
                <a:solidFill>
                  <a:srgbClr val="FFFF00"/>
                </a:solidFill>
              </a:rPr>
              <a:t>cert-</a:t>
            </a:r>
            <a:r>
              <a:rPr lang="en-US" sz="1800" dirty="0" err="1">
                <a:solidFill>
                  <a:srgbClr val="FFFF00"/>
                </a:solidFill>
              </a:rPr>
              <a:t>arn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67FC04-569E-DD48-8F80-D87F93D5678D}"/>
              </a:ext>
            </a:extLst>
          </p:cNvPr>
          <p:cNvSpPr/>
          <p:nvPr/>
        </p:nvSpPr>
        <p:spPr>
          <a:xfrm>
            <a:off x="8416962" y="2795844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SSL Negotiation Policy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C650E4-8AE3-5D44-88B3-2E62F833AC0C}"/>
              </a:ext>
            </a:extLst>
          </p:cNvPr>
          <p:cNvSpPr/>
          <p:nvPr/>
        </p:nvSpPr>
        <p:spPr>
          <a:xfrm>
            <a:off x="8412060" y="3241888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Backend Protocol: </a:t>
            </a:r>
            <a:r>
              <a:rPr lang="en-US" sz="1800" dirty="0" err="1">
                <a:solidFill>
                  <a:srgbClr val="FFFF00"/>
                </a:solidFill>
              </a:rPr>
              <a:t>tcp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EA3F097-79C2-EF40-9AED-9BEF4E08D54A}"/>
              </a:ext>
            </a:extLst>
          </p:cNvPr>
          <p:cNvSpPr/>
          <p:nvPr/>
        </p:nvSpPr>
        <p:spPr>
          <a:xfrm>
            <a:off x="2347471" y="6208316"/>
            <a:ext cx="903012" cy="113725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Graphic 21">
            <a:extLst>
              <a:ext uri="{FF2B5EF4-FFF2-40B4-BE49-F238E27FC236}">
                <a16:creationId xmlns:a16="http://schemas.microsoft.com/office/drawing/2014/main" id="{CD9E2130-4299-1E42-8A32-D89B47152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301" y="6259215"/>
            <a:ext cx="669635" cy="66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12">
            <a:extLst>
              <a:ext uri="{FF2B5EF4-FFF2-40B4-BE49-F238E27FC236}">
                <a16:creationId xmlns:a16="http://schemas.microsoft.com/office/drawing/2014/main" id="{EBBAA6FD-2622-A142-96BE-52902158F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7261" y="6883910"/>
            <a:ext cx="8832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Route53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33198DE-A195-E946-ACC8-18140922D19E}"/>
              </a:ext>
            </a:extLst>
          </p:cNvPr>
          <p:cNvCxnSpPr>
            <a:stCxn id="35" idx="3"/>
            <a:endCxn id="81" idx="1"/>
          </p:cNvCxnSpPr>
          <p:nvPr/>
        </p:nvCxnSpPr>
        <p:spPr>
          <a:xfrm>
            <a:off x="1269838" y="4807481"/>
            <a:ext cx="2866465" cy="115891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1305B90-E00A-244A-AA57-EA4F740B7FFE}"/>
              </a:ext>
            </a:extLst>
          </p:cNvPr>
          <p:cNvSpPr txBox="1"/>
          <p:nvPr/>
        </p:nvSpPr>
        <p:spPr>
          <a:xfrm>
            <a:off x="10715407" y="6045714"/>
            <a:ext cx="18968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External DNS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5A59C49E-A66B-654D-A687-43D30E69F939}"/>
              </a:ext>
            </a:extLst>
          </p:cNvPr>
          <p:cNvSpPr/>
          <p:nvPr/>
        </p:nvSpPr>
        <p:spPr>
          <a:xfrm>
            <a:off x="10138419" y="6107833"/>
            <a:ext cx="2450151" cy="1250707"/>
          </a:xfrm>
          <a:prstGeom prst="roundRect">
            <a:avLst>
              <a:gd name="adj" fmla="val 531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7F1C6A5-578E-924D-B860-394B45D85D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9462" y="63442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638;p35">
            <a:extLst>
              <a:ext uri="{FF2B5EF4-FFF2-40B4-BE49-F238E27FC236}">
                <a16:creationId xmlns:a16="http://schemas.microsoft.com/office/drawing/2014/main" id="{2CA472C2-427F-4B40-B08E-153E9D9E755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8885" y="6346286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18B8283-02AB-2845-87BF-15AC123D5C21}"/>
              </a:ext>
            </a:extLst>
          </p:cNvPr>
          <p:cNvCxnSpPr>
            <a:cxnSpLocks/>
            <a:stCxn id="77" idx="1"/>
            <a:endCxn id="76" idx="3"/>
          </p:cNvCxnSpPr>
          <p:nvPr/>
        </p:nvCxnSpPr>
        <p:spPr>
          <a:xfrm flipH="1" flipV="1">
            <a:off x="11169147" y="6824130"/>
            <a:ext cx="459738" cy="1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0E0F6D70-3611-1643-AA56-79EDC2AB8780}"/>
              </a:ext>
            </a:extLst>
          </p:cNvPr>
          <p:cNvCxnSpPr>
            <a:cxnSpLocks/>
            <a:stCxn id="81" idx="2"/>
            <a:endCxn id="73" idx="0"/>
          </p:cNvCxnSpPr>
          <p:nvPr/>
        </p:nvCxnSpPr>
        <p:spPr>
          <a:xfrm rot="5400000" flipH="1" flipV="1">
            <a:off x="7841925" y="2925073"/>
            <a:ext cx="338809" cy="6704329"/>
          </a:xfrm>
          <a:prstGeom prst="bentConnector5">
            <a:avLst>
              <a:gd name="adj1" fmla="val -67472"/>
              <a:gd name="adj2" fmla="val 73789"/>
              <a:gd name="adj3" fmla="val 167472"/>
            </a:avLst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F620CE1F-A20F-BD4F-BD07-EA4E43DCE782}"/>
              </a:ext>
            </a:extLst>
          </p:cNvPr>
          <p:cNvCxnSpPr>
            <a:cxnSpLocks/>
            <a:stCxn id="76" idx="1"/>
            <a:endCxn id="57" idx="3"/>
          </p:cNvCxnSpPr>
          <p:nvPr/>
        </p:nvCxnSpPr>
        <p:spPr>
          <a:xfrm rot="10800000">
            <a:off x="3250484" y="6776946"/>
            <a:ext cx="6958979" cy="47184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B53764F-75CB-D940-85DB-B6F4075166D8}"/>
              </a:ext>
            </a:extLst>
          </p:cNvPr>
          <p:cNvSpPr txBox="1"/>
          <p:nvPr/>
        </p:nvSpPr>
        <p:spPr>
          <a:xfrm>
            <a:off x="7607297" y="6805115"/>
            <a:ext cx="24501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7030A0"/>
                </a:solidFill>
              </a:rPr>
              <a:t>Create / Update / Delete DNS Record in Route53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1B68043-E970-8640-886E-EBB67E228650}"/>
              </a:ext>
            </a:extLst>
          </p:cNvPr>
          <p:cNvSpPr/>
          <p:nvPr/>
        </p:nvSpPr>
        <p:spPr>
          <a:xfrm>
            <a:off x="8424432" y="3686589"/>
            <a:ext cx="2550583" cy="4191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External DNS Hostname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110" name="Graphic 109">
            <a:extLst>
              <a:ext uri="{FF2B5EF4-FFF2-40B4-BE49-F238E27FC236}">
                <a16:creationId xmlns:a16="http://schemas.microsoft.com/office/drawing/2014/main" id="{0FECD179-42FB-5A42-9F59-F37A13E3A1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38265" y="1340327"/>
            <a:ext cx="704888" cy="704888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A5C48036-E22C-7F4B-973D-DB8973A7FA19}"/>
              </a:ext>
            </a:extLst>
          </p:cNvPr>
          <p:cNvSpPr txBox="1"/>
          <p:nvPr/>
        </p:nvSpPr>
        <p:spPr>
          <a:xfrm>
            <a:off x="2419346" y="1264135"/>
            <a:ext cx="246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AWS Certificate Manager</a:t>
            </a:r>
          </a:p>
        </p:txBody>
      </p:sp>
      <p:pic>
        <p:nvPicPr>
          <p:cNvPr id="68" name="Graphic 42">
            <a:extLst>
              <a:ext uri="{FF2B5EF4-FFF2-40B4-BE49-F238E27FC236}">
                <a16:creationId xmlns:a16="http://schemas.microsoft.com/office/drawing/2014/main" id="{8318F253-D056-E34B-8337-DA45BAA92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807" y="1963528"/>
            <a:ext cx="797278" cy="79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1BBEB91-E120-3F41-9E03-D6F462567A31}"/>
              </a:ext>
            </a:extLst>
          </p:cNvPr>
          <p:cNvSpPr txBox="1"/>
          <p:nvPr/>
        </p:nvSpPr>
        <p:spPr>
          <a:xfrm>
            <a:off x="2736238" y="1934727"/>
            <a:ext cx="913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Elastic IP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C7E8E3F-4EE0-2046-8870-D16CDC8EE81A}"/>
              </a:ext>
            </a:extLst>
          </p:cNvPr>
          <p:cNvSpPr/>
          <p:nvPr/>
        </p:nvSpPr>
        <p:spPr>
          <a:xfrm>
            <a:off x="8412060" y="4144531"/>
            <a:ext cx="2550583" cy="419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Elastic IP</a:t>
            </a:r>
            <a:endParaRPr lang="en-US" sz="1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92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Course Outline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27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F3948B-1E1D-6148-B16A-D83862336E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361023-FC60-8048-9E75-C96BBFCF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6168D5-7CAF-3443-89BF-EA44CBEB7F70}"/>
              </a:ext>
            </a:extLst>
          </p:cNvPr>
          <p:cNvSpPr/>
          <p:nvPr/>
        </p:nvSpPr>
        <p:spPr>
          <a:xfrm>
            <a:off x="2763985" y="2052192"/>
            <a:ext cx="3009952" cy="3691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1A74C6-5880-D643-B21F-7C39EC153D4F}"/>
              </a:ext>
            </a:extLst>
          </p:cNvPr>
          <p:cNvSpPr/>
          <p:nvPr/>
        </p:nvSpPr>
        <p:spPr>
          <a:xfrm>
            <a:off x="3075712" y="2216725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User API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2DFCD1-DB6F-D04A-A365-E8172594D23B}"/>
              </a:ext>
            </a:extLst>
          </p:cNvPr>
          <p:cNvSpPr/>
          <p:nvPr/>
        </p:nvSpPr>
        <p:spPr>
          <a:xfrm>
            <a:off x="3075712" y="3027216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Users API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668171-CDA1-344C-8E9D-426121AD1FFA}"/>
              </a:ext>
            </a:extLst>
          </p:cNvPr>
          <p:cNvSpPr/>
          <p:nvPr/>
        </p:nvSpPr>
        <p:spPr>
          <a:xfrm>
            <a:off x="3075712" y="3832503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User API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C26227-FA8B-2540-B23B-6FAB325B2042}"/>
              </a:ext>
            </a:extLst>
          </p:cNvPr>
          <p:cNvSpPr/>
          <p:nvPr/>
        </p:nvSpPr>
        <p:spPr>
          <a:xfrm>
            <a:off x="3061857" y="4618732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Status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FC52B7-D099-4A4E-A04B-722E32E91F2D}"/>
              </a:ext>
            </a:extLst>
          </p:cNvPr>
          <p:cNvSpPr txBox="1"/>
          <p:nvPr/>
        </p:nvSpPr>
        <p:spPr>
          <a:xfrm>
            <a:off x="2869810" y="5404961"/>
            <a:ext cx="2850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 Management Microservice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7C3939-F594-3D4C-8368-65FDFFCDE4CA}"/>
              </a:ext>
            </a:extLst>
          </p:cNvPr>
          <p:cNvSpPr/>
          <p:nvPr/>
        </p:nvSpPr>
        <p:spPr>
          <a:xfrm>
            <a:off x="7266712" y="2052192"/>
            <a:ext cx="3061854" cy="3691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322E3C-B78E-3D49-9581-E35FE977EE13}"/>
              </a:ext>
            </a:extLst>
          </p:cNvPr>
          <p:cNvSpPr/>
          <p:nvPr/>
        </p:nvSpPr>
        <p:spPr>
          <a:xfrm>
            <a:off x="7578439" y="2270403"/>
            <a:ext cx="2438400" cy="678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Notification API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9F8D191-799A-7241-A129-3164B982CB24}"/>
              </a:ext>
            </a:extLst>
          </p:cNvPr>
          <p:cNvSpPr/>
          <p:nvPr/>
        </p:nvSpPr>
        <p:spPr>
          <a:xfrm>
            <a:off x="7578439" y="3128593"/>
            <a:ext cx="2438400" cy="678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Status 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C061CA-B042-7545-BF5B-6FB4EBF976AC}"/>
              </a:ext>
            </a:extLst>
          </p:cNvPr>
          <p:cNvSpPr txBox="1"/>
          <p:nvPr/>
        </p:nvSpPr>
        <p:spPr>
          <a:xfrm>
            <a:off x="7657070" y="5404961"/>
            <a:ext cx="2281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Notification Microservice</a:t>
            </a:r>
          </a:p>
        </p:txBody>
      </p:sp>
      <p:pic>
        <p:nvPicPr>
          <p:cNvPr id="17" name="Picture 16" descr="Image result for developer smiley">
            <a:extLst>
              <a:ext uri="{FF2B5EF4-FFF2-40B4-BE49-F238E27FC236}">
                <a16:creationId xmlns:a16="http://schemas.microsoft.com/office/drawing/2014/main" id="{CEA842D6-D728-A94D-85C2-633F7DB64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90" y="4916114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783D7-7ABF-7144-8CF3-0B4BC0E0D765}"/>
              </a:ext>
            </a:extLst>
          </p:cNvPr>
          <p:cNvSpPr txBox="1"/>
          <p:nvPr/>
        </p:nvSpPr>
        <p:spPr>
          <a:xfrm>
            <a:off x="12760410" y="3087074"/>
            <a:ext cx="12121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User</a:t>
            </a:r>
          </a:p>
        </p:txBody>
      </p:sp>
      <p:pic>
        <p:nvPicPr>
          <p:cNvPr id="19" name="Graphic 25">
            <a:extLst>
              <a:ext uri="{FF2B5EF4-FFF2-40B4-BE49-F238E27FC236}">
                <a16:creationId xmlns:a16="http://schemas.microsoft.com/office/drawing/2014/main" id="{438CDB86-9AB6-8145-9B12-9BBFDC1DC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6814" y="2226166"/>
            <a:ext cx="804465" cy="8044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81141F-4AFF-6F4C-81B1-07E5524F644F}"/>
              </a:ext>
            </a:extLst>
          </p:cNvPr>
          <p:cNvSpPr txBox="1"/>
          <p:nvPr/>
        </p:nvSpPr>
        <p:spPr>
          <a:xfrm>
            <a:off x="11249838" y="3062878"/>
            <a:ext cx="8114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F58C9D-6805-3B43-A52F-446C22425F1E}"/>
              </a:ext>
            </a:extLst>
          </p:cNvPr>
          <p:cNvSpPr/>
          <p:nvPr/>
        </p:nvSpPr>
        <p:spPr>
          <a:xfrm>
            <a:off x="368542" y="1915781"/>
            <a:ext cx="1923089" cy="1289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Postman</a:t>
            </a:r>
          </a:p>
          <a:p>
            <a:pPr algn="ctr"/>
            <a:r>
              <a:rPr lang="en-US" dirty="0"/>
              <a:t>Client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E5A101-51BE-734D-A3D1-E53DEEAE9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4900" y="2290980"/>
            <a:ext cx="1227701" cy="72069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28C49D-484F-5946-8969-C139B0BD2748}"/>
              </a:ext>
            </a:extLst>
          </p:cNvPr>
          <p:cNvCxnSpPr>
            <a:stCxn id="17" idx="0"/>
            <a:endCxn id="21" idx="4"/>
          </p:cNvCxnSpPr>
          <p:nvPr/>
        </p:nvCxnSpPr>
        <p:spPr>
          <a:xfrm flipV="1">
            <a:off x="1278185" y="3205098"/>
            <a:ext cx="51902" cy="1711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7A58DA-6559-2B4E-A8CC-B5EC59AB6DAB}"/>
              </a:ext>
            </a:extLst>
          </p:cNvPr>
          <p:cNvSpPr txBox="1"/>
          <p:nvPr/>
        </p:nvSpPr>
        <p:spPr>
          <a:xfrm>
            <a:off x="427084" y="5743515"/>
            <a:ext cx="18701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 Developer </a:t>
            </a:r>
          </a:p>
          <a:p>
            <a:r>
              <a:rPr lang="en-US" dirty="0"/>
              <a:t>       Or</a:t>
            </a:r>
          </a:p>
          <a:p>
            <a:r>
              <a:rPr lang="en-US" dirty="0"/>
              <a:t>API User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438A78-8FC9-804B-8D46-C86A49D507BB}"/>
              </a:ext>
            </a:extLst>
          </p:cNvPr>
          <p:cNvCxnSpPr>
            <a:stCxn id="21" idx="6"/>
            <a:endCxn id="6" idx="1"/>
          </p:cNvCxnSpPr>
          <p:nvPr/>
        </p:nvCxnSpPr>
        <p:spPr>
          <a:xfrm flipV="1">
            <a:off x="2291631" y="2556162"/>
            <a:ext cx="784081" cy="4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40A41C-6599-0D49-82D1-5EF3CF9A1EE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50375" y="2570946"/>
            <a:ext cx="2228064" cy="38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EEEB3B-764B-494C-988C-5831BF41A356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>
            <a:off x="10016839" y="2609840"/>
            <a:ext cx="1239975" cy="18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9DDB9A-0C67-9049-B5D5-C22C066E1EC5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12061279" y="2628399"/>
            <a:ext cx="683621" cy="2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Can 46">
            <a:extLst>
              <a:ext uri="{FF2B5EF4-FFF2-40B4-BE49-F238E27FC236}">
                <a16:creationId xmlns:a16="http://schemas.microsoft.com/office/drawing/2014/main" id="{3FEA73F2-D4A8-EC4E-A4E4-0DACFCE6D02E}"/>
              </a:ext>
            </a:extLst>
          </p:cNvPr>
          <p:cNvSpPr/>
          <p:nvPr/>
        </p:nvSpPr>
        <p:spPr>
          <a:xfrm>
            <a:off x="3560624" y="6306746"/>
            <a:ext cx="1432560" cy="869323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 DB</a:t>
            </a:r>
          </a:p>
        </p:txBody>
      </p:sp>
      <p:sp>
        <p:nvSpPr>
          <p:cNvPr id="48" name="Bevel 47">
            <a:extLst>
              <a:ext uri="{FF2B5EF4-FFF2-40B4-BE49-F238E27FC236}">
                <a16:creationId xmlns:a16="http://schemas.microsoft.com/office/drawing/2014/main" id="{9D32F073-5EF6-1D45-9E7B-B744166403F6}"/>
              </a:ext>
            </a:extLst>
          </p:cNvPr>
          <p:cNvSpPr/>
          <p:nvPr/>
        </p:nvSpPr>
        <p:spPr>
          <a:xfrm>
            <a:off x="8021789" y="6331495"/>
            <a:ext cx="1524000" cy="786229"/>
          </a:xfrm>
          <a:prstGeom prst="bevel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SMTP Server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CA35A0-5286-C84D-8632-93B992967745}"/>
              </a:ext>
            </a:extLst>
          </p:cNvPr>
          <p:cNvCxnSpPr>
            <a:stCxn id="10" idx="2"/>
            <a:endCxn id="47" idx="1"/>
          </p:cNvCxnSpPr>
          <p:nvPr/>
        </p:nvCxnSpPr>
        <p:spPr>
          <a:xfrm flipH="1">
            <a:off x="4276904" y="5743515"/>
            <a:ext cx="18008" cy="563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69663F-4C6C-764E-B1BD-4C023419B954}"/>
              </a:ext>
            </a:extLst>
          </p:cNvPr>
          <p:cNvCxnSpPr>
            <a:stCxn id="16" idx="2"/>
            <a:endCxn id="48" idx="6"/>
          </p:cNvCxnSpPr>
          <p:nvPr/>
        </p:nvCxnSpPr>
        <p:spPr>
          <a:xfrm flipH="1">
            <a:off x="8783789" y="5743515"/>
            <a:ext cx="13850" cy="587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60697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699047"/>
            <a:ext cx="10369577" cy="669113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238" y="70463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48885" y="2304886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Network Load Balancer</a:t>
            </a:r>
            <a:endParaRPr lang="en-US" sz="1400" b="1" dirty="0">
              <a:solidFill>
                <a:srgbClr val="FFFF00"/>
              </a:solidFill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468" y="86968"/>
            <a:ext cx="669994" cy="587232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9195462" y="117129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40277" y="5962806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Network LB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With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Elastic IPs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67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25062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7947814" y="5804937"/>
            <a:ext cx="213289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EKS Private </a:t>
            </a:r>
            <a:r>
              <a:rPr lang="en-US" sz="1600" dirty="0" err="1"/>
              <a:t>NodeGroup</a:t>
            </a:r>
            <a:endParaRPr lang="en-US" sz="1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195462" y="380584"/>
            <a:ext cx="3685127" cy="150169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380584"/>
            <a:ext cx="3720648" cy="150905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10303761" y="1480342"/>
            <a:ext cx="148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NLB k8s Service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5234087" y="4099587"/>
            <a:ext cx="7279127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5328187" y="4189305"/>
            <a:ext cx="6999199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5462863" y="43046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8350224" y="505129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8420140" y="45167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5589183" y="4420465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5639686" y="47302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48114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89565" y="1439057"/>
            <a:ext cx="711200" cy="711200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08443" y="2139645"/>
            <a:ext cx="1712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nlbeip.stacksimplify.com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E9423F2-F396-B748-9981-4A866337260B}"/>
              </a:ext>
            </a:extLst>
          </p:cNvPr>
          <p:cNvSpPr/>
          <p:nvPr/>
        </p:nvSpPr>
        <p:spPr>
          <a:xfrm>
            <a:off x="11194500" y="430699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DEA7472-8448-DA46-9DFC-7D47749B4861}"/>
              </a:ext>
            </a:extLst>
          </p:cNvPr>
          <p:cNvGrpSpPr/>
          <p:nvPr/>
        </p:nvGrpSpPr>
        <p:grpSpPr>
          <a:xfrm>
            <a:off x="11320820" y="4422767"/>
            <a:ext cx="555550" cy="352840"/>
            <a:chOff x="853440" y="4579716"/>
            <a:chExt cx="1006998" cy="827590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2EB2CA9-75A0-0745-BED9-1924D1E443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B01440E-7E23-E34E-9756-D06DC1A4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5157C22-D067-B44F-8D7F-2424C7C8D48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F1C0019-9E80-DA4D-B9AE-E77FFAEE74A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664ECE-DFBA-0641-A411-003592F239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F5DC935-CD65-BF4F-9CEF-CEE506A7194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B7BDE84-1B3E-EB44-9B0F-C5D5D00B046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FAE1208C-D207-7F49-B225-449FD8972239}"/>
              </a:ext>
            </a:extLst>
          </p:cNvPr>
          <p:cNvSpPr txBox="1"/>
          <p:nvPr/>
        </p:nvSpPr>
        <p:spPr>
          <a:xfrm>
            <a:off x="11371323" y="4732549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94C08-031B-6241-8D9B-A9A7B1F83E75}"/>
              </a:ext>
            </a:extLst>
          </p:cNvPr>
          <p:cNvCxnSpPr>
            <a:cxnSpLocks/>
            <a:stCxn id="147" idx="2"/>
            <a:endCxn id="91" idx="0"/>
          </p:cNvCxnSpPr>
          <p:nvPr/>
        </p:nvCxnSpPr>
        <p:spPr>
          <a:xfrm flipH="1">
            <a:off x="5873830" y="2620541"/>
            <a:ext cx="2978047" cy="168414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phic 85">
            <a:extLst>
              <a:ext uri="{FF2B5EF4-FFF2-40B4-BE49-F238E27FC236}">
                <a16:creationId xmlns:a16="http://schemas.microsoft.com/office/drawing/2014/main" id="{D014800C-C235-DD4F-81BC-A883C0B114D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04744" y="1674292"/>
            <a:ext cx="657611" cy="657611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34677266-8FCB-0143-B415-C584F8FDC65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96777" y="3465619"/>
            <a:ext cx="330200" cy="3302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CCFD9CEB-7E0C-0641-BAA2-1F8216B2C67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89516" y="3454011"/>
            <a:ext cx="330200" cy="330200"/>
          </a:xfrm>
          <a:prstGeom prst="rect">
            <a:avLst/>
          </a:prstGeom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AAD069A-5D66-3541-8D35-BF44FF648AF0}"/>
              </a:ext>
            </a:extLst>
          </p:cNvPr>
          <p:cNvCxnSpPr>
            <a:cxnSpLocks/>
            <a:stCxn id="147" idx="2"/>
            <a:endCxn id="188" idx="0"/>
          </p:cNvCxnSpPr>
          <p:nvPr/>
        </p:nvCxnSpPr>
        <p:spPr>
          <a:xfrm>
            <a:off x="8851877" y="2620541"/>
            <a:ext cx="2753590" cy="168645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42">
            <a:extLst>
              <a:ext uri="{FF2B5EF4-FFF2-40B4-BE49-F238E27FC236}">
                <a16:creationId xmlns:a16="http://schemas.microsoft.com/office/drawing/2014/main" id="{BD3A492A-4CCE-FE49-A12D-B28B70F59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924" y="1671239"/>
            <a:ext cx="797278" cy="79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FCEC1486-372E-8849-89AA-7C5DDB36A4B9}"/>
              </a:ext>
            </a:extLst>
          </p:cNvPr>
          <p:cNvSpPr txBox="1"/>
          <p:nvPr/>
        </p:nvSpPr>
        <p:spPr>
          <a:xfrm>
            <a:off x="6464355" y="1642438"/>
            <a:ext cx="913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Elastic IP</a:t>
            </a:r>
          </a:p>
        </p:txBody>
      </p:sp>
      <p:pic>
        <p:nvPicPr>
          <p:cNvPr id="103" name="Graphic 42">
            <a:extLst>
              <a:ext uri="{FF2B5EF4-FFF2-40B4-BE49-F238E27FC236}">
                <a16:creationId xmlns:a16="http://schemas.microsoft.com/office/drawing/2014/main" id="{72D0A7AD-E67C-DF40-9808-D2BBE9F17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563" y="1694811"/>
            <a:ext cx="797278" cy="79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472D2101-7AC5-6A48-93DB-39AC3282DD97}"/>
              </a:ext>
            </a:extLst>
          </p:cNvPr>
          <p:cNvSpPr txBox="1"/>
          <p:nvPr/>
        </p:nvSpPr>
        <p:spPr>
          <a:xfrm>
            <a:off x="10240994" y="1666010"/>
            <a:ext cx="913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Elastic IP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96A8351-50D6-0E40-99F1-816C401119E3}"/>
              </a:ext>
            </a:extLst>
          </p:cNvPr>
          <p:cNvCxnSpPr>
            <a:stCxn id="166" idx="3"/>
            <a:endCxn id="16" idx="0"/>
          </p:cNvCxnSpPr>
          <p:nvPr/>
        </p:nvCxnSpPr>
        <p:spPr>
          <a:xfrm flipV="1">
            <a:off x="3500765" y="1459242"/>
            <a:ext cx="5359701" cy="335415"/>
          </a:xfrm>
          <a:prstGeom prst="bentConnector4">
            <a:avLst>
              <a:gd name="adj1" fmla="val 6694"/>
              <a:gd name="adj2" fmla="val 216113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DB1C0874-16E2-ED4D-88FC-369AACEF627F}"/>
              </a:ext>
            </a:extLst>
          </p:cNvPr>
          <p:cNvSpPr txBox="1"/>
          <p:nvPr/>
        </p:nvSpPr>
        <p:spPr>
          <a:xfrm>
            <a:off x="140030" y="2899562"/>
            <a:ext cx="2532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</a:t>
            </a:r>
            <a:r>
              <a:rPr lang="en-US" sz="1400" dirty="0" err="1">
                <a:solidFill>
                  <a:srgbClr val="089252"/>
                </a:solidFill>
              </a:rPr>
              <a:t>nlbeip.stacksimplify.com</a:t>
            </a:r>
            <a:endParaRPr lang="en-US" sz="1400" dirty="0">
              <a:solidFill>
                <a:srgbClr val="089252"/>
              </a:solidFill>
            </a:endParaRPr>
          </a:p>
          <a:p>
            <a:r>
              <a:rPr lang="en-US" sz="1400" dirty="0">
                <a:solidFill>
                  <a:srgbClr val="C00000"/>
                </a:solidFill>
              </a:rPr>
              <a:t>https://</a:t>
            </a:r>
            <a:r>
              <a:rPr lang="en-US" sz="1400" dirty="0" err="1">
                <a:solidFill>
                  <a:srgbClr val="C00000"/>
                </a:solidFill>
              </a:rPr>
              <a:t>nlbeip.stacksimplify.com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318DEC4-21F7-0B4C-82CA-98CC6B470622}"/>
              </a:ext>
            </a:extLst>
          </p:cNvPr>
          <p:cNvSpPr txBox="1"/>
          <p:nvPr/>
        </p:nvSpPr>
        <p:spPr>
          <a:xfrm>
            <a:off x="997995" y="1452026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2D09DB7-E13A-BB4F-B065-0A8AEAC6B223}"/>
              </a:ext>
            </a:extLst>
          </p:cNvPr>
          <p:cNvSpPr txBox="1"/>
          <p:nvPr/>
        </p:nvSpPr>
        <p:spPr>
          <a:xfrm>
            <a:off x="904779" y="1768915"/>
            <a:ext cx="928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HTTPS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25EBCA00-2FF9-F745-8357-F75F4539D1CA}"/>
              </a:ext>
            </a:extLst>
          </p:cNvPr>
          <p:cNvSpPr/>
          <p:nvPr/>
        </p:nvSpPr>
        <p:spPr>
          <a:xfrm>
            <a:off x="10189689" y="2624390"/>
            <a:ext cx="1393455" cy="2710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external-</a:t>
            </a:r>
            <a:r>
              <a:rPr lang="en-US" sz="1800" dirty="0" err="1"/>
              <a:t>dns</a:t>
            </a:r>
            <a:endParaRPr lang="en-US" sz="1800" dirty="0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8EA6E901-FD53-674E-BAA3-95654FC7CBEE}"/>
              </a:ext>
            </a:extLst>
          </p:cNvPr>
          <p:cNvSpPr/>
          <p:nvPr/>
        </p:nvSpPr>
        <p:spPr>
          <a:xfrm>
            <a:off x="6337444" y="2624583"/>
            <a:ext cx="1393455" cy="2493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TLS</a:t>
            </a:r>
          </a:p>
        </p:txBody>
      </p:sp>
    </p:spTree>
    <p:extLst>
      <p:ext uri="{BB962C8B-B14F-4D97-AF65-F5344CB8AC3E}">
        <p14:creationId xmlns:p14="http://schemas.microsoft.com/office/powerpoint/2010/main" val="329448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04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9D0213-E0B8-AC42-A0AC-B3BE30E39C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1B9573-0B3F-904F-BB78-C3A4FB97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 </a:t>
            </a:r>
            <a:r>
              <a:rPr lang="en-US" dirty="0">
                <a:solidFill>
                  <a:srgbClr val="0070C0"/>
                </a:solidFill>
              </a:rPr>
              <a:t>Elastic IP Annotation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FF383-B140-9842-B259-03F4CCC8F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33" y="1966383"/>
            <a:ext cx="13678487" cy="97331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64D9634-1C02-FB42-871F-052B6525BA27}"/>
              </a:ext>
            </a:extLst>
          </p:cNvPr>
          <p:cNvSpPr/>
          <p:nvPr/>
        </p:nvSpPr>
        <p:spPr>
          <a:xfrm>
            <a:off x="293076" y="3408060"/>
            <a:ext cx="6628227" cy="3763695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Important Note-1:</a:t>
            </a:r>
          </a:p>
          <a:p>
            <a:pPr algn="ctr"/>
            <a:r>
              <a:rPr lang="en-US" sz="3500" dirty="0"/>
              <a:t>You must specify the same number of </a:t>
            </a:r>
            <a:r>
              <a:rPr lang="en-US" sz="3500" dirty="0" err="1">
                <a:solidFill>
                  <a:srgbClr val="FFFF00"/>
                </a:solidFill>
              </a:rPr>
              <a:t>eip</a:t>
            </a:r>
            <a:r>
              <a:rPr lang="en-US" sz="3500" dirty="0">
                <a:solidFill>
                  <a:srgbClr val="FFFF00"/>
                </a:solidFill>
              </a:rPr>
              <a:t> allocations</a:t>
            </a:r>
            <a:r>
              <a:rPr lang="en-US" sz="3500" dirty="0"/>
              <a:t> as load balancer subnets annotation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39BFC6-FF3A-BC42-91F0-C944E9CB0C1B}"/>
              </a:ext>
            </a:extLst>
          </p:cNvPr>
          <p:cNvSpPr/>
          <p:nvPr/>
        </p:nvSpPr>
        <p:spPr>
          <a:xfrm>
            <a:off x="7819293" y="3408060"/>
            <a:ext cx="6628227" cy="376369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Important Note-2: </a:t>
            </a:r>
          </a:p>
          <a:p>
            <a:pPr algn="ctr"/>
            <a:r>
              <a:rPr lang="en-IN" sz="3500" dirty="0"/>
              <a:t>NLB must be </a:t>
            </a:r>
            <a:r>
              <a:rPr lang="en-IN" sz="3500" dirty="0">
                <a:solidFill>
                  <a:srgbClr val="FFFF00"/>
                </a:solidFill>
              </a:rPr>
              <a:t>internet-facing</a:t>
            </a:r>
          </a:p>
        </p:txBody>
      </p:sp>
    </p:spTree>
    <p:extLst>
      <p:ext uri="{BB962C8B-B14F-4D97-AF65-F5344CB8AC3E}">
        <p14:creationId xmlns:p14="http://schemas.microsoft.com/office/powerpoint/2010/main" val="376115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Service  </a:t>
            </a:r>
          </a:p>
          <a:p>
            <a:pPr marL="0" indent="0" algn="ctr">
              <a:buNone/>
            </a:pPr>
            <a:r>
              <a:rPr lang="en-US" sz="4600" b="1" dirty="0">
                <a:solidFill>
                  <a:srgbClr val="7030A0"/>
                </a:solidFill>
              </a:rPr>
              <a:t>Network Load Balancer </a:t>
            </a:r>
          </a:p>
          <a:p>
            <a:pPr marL="0" indent="0" algn="ctr">
              <a:buNone/>
            </a:pPr>
            <a:r>
              <a:rPr lang="en-US" sz="4600" b="1" dirty="0">
                <a:solidFill>
                  <a:srgbClr val="7030A0"/>
                </a:solidFill>
              </a:rPr>
              <a:t>Internal LB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2496" y="229976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49458" y="1608052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43576" y="161938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5811903" y="157380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7602778" y="1560442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Service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4879" y="227005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9103335" y="1587794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F1187794-E18C-D442-BC8A-78F8B90C840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02778" y="228596"/>
            <a:ext cx="1230302" cy="1150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593957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NLB – </a:t>
            </a:r>
            <a:r>
              <a:rPr lang="en-US" sz="4200" dirty="0">
                <a:solidFill>
                  <a:srgbClr val="0070C0"/>
                </a:solidFill>
              </a:rPr>
              <a:t>Internal LB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805029" y="797169"/>
            <a:ext cx="12575295" cy="675933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65608" y="803080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7" y="880345"/>
            <a:ext cx="10251307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328" y="933081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439069" y="3478908"/>
            <a:ext cx="153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Network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96739" y="5895251"/>
            <a:ext cx="3554453" cy="13302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67078" y="625832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558" y="624651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5491" y="620834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1724789" y="3779102"/>
            <a:ext cx="2293265" cy="15231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0437" y="393820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8370" y="390003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502143" y="6855069"/>
            <a:ext cx="30541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767243" y="6855069"/>
            <a:ext cx="26824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734924" y="4573600"/>
            <a:ext cx="415196" cy="7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4255957" y="1801031"/>
            <a:ext cx="6913190" cy="3246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5809419" y="2337655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LB Type: </a:t>
            </a:r>
            <a:r>
              <a:rPr lang="en-US" sz="1800" dirty="0">
                <a:solidFill>
                  <a:srgbClr val="FFFF00"/>
                </a:solidFill>
              </a:rPr>
              <a:t>External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6" idx="0"/>
            <a:endCxn id="65" idx="2"/>
          </p:cNvCxnSpPr>
          <p:nvPr/>
        </p:nvCxnSpPr>
        <p:spPr>
          <a:xfrm rot="16200000" flipV="1">
            <a:off x="4916177" y="3537462"/>
            <a:ext cx="2299196" cy="2416382"/>
          </a:xfrm>
          <a:prstGeom prst="bentConnector3">
            <a:avLst>
              <a:gd name="adj1" fmla="val 1328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5491660" y="5905497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5107716" y="4592739"/>
            <a:ext cx="4046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Load Balancer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2157094" y="490017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6936" y="933513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2152" y="830570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70" idx="3"/>
            <a:endCxn id="65" idx="1"/>
          </p:cNvCxnSpPr>
          <p:nvPr/>
        </p:nvCxnSpPr>
        <p:spPr>
          <a:xfrm>
            <a:off x="3538884" y="3104211"/>
            <a:ext cx="840435" cy="1358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67064" y="6085391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198" y="5654376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63044" y="6600095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136303" y="5869650"/>
            <a:ext cx="1427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k8s </a:t>
            </a:r>
            <a:r>
              <a:rPr lang="en-US" sz="1500" dirty="0" err="1"/>
              <a:t>Api</a:t>
            </a:r>
            <a:r>
              <a:rPr lang="en-US" sz="1500" dirty="0"/>
              <a:t> Server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212790" y="6565642"/>
            <a:ext cx="354288" cy="17094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7" y="1647484"/>
            <a:ext cx="9127461" cy="3509714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660;p35">
            <a:extLst>
              <a:ext uri="{FF2B5EF4-FFF2-40B4-BE49-F238E27FC236}">
                <a16:creationId xmlns:a16="http://schemas.microsoft.com/office/drawing/2014/main" id="{A3A19F53-DDCC-C94F-A917-F0AEE40FBB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9319" y="26395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3E9014A-2A2E-5F42-A188-1B10B4A857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36238" y="2702888"/>
            <a:ext cx="802646" cy="80264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AE01C9B-B253-914B-9E3E-18E2A97EA0BA}"/>
              </a:ext>
            </a:extLst>
          </p:cNvPr>
          <p:cNvSpPr/>
          <p:nvPr/>
        </p:nvSpPr>
        <p:spPr>
          <a:xfrm>
            <a:off x="5826369" y="1880232"/>
            <a:ext cx="2534470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Listener: </a:t>
            </a:r>
            <a:r>
              <a:rPr lang="en-US" sz="1800" dirty="0">
                <a:solidFill>
                  <a:srgbClr val="FFFF00"/>
                </a:solidFill>
              </a:rPr>
              <a:t>80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9A641D-970E-4248-BC0B-D5DA4D246403}"/>
              </a:ext>
            </a:extLst>
          </p:cNvPr>
          <p:cNvSpPr/>
          <p:nvPr/>
        </p:nvSpPr>
        <p:spPr>
          <a:xfrm>
            <a:off x="5801651" y="2795844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Target-Type: </a:t>
            </a:r>
            <a:r>
              <a:rPr lang="en-US" sz="1800" dirty="0">
                <a:solidFill>
                  <a:srgbClr val="FFFF00"/>
                </a:solidFill>
              </a:rPr>
              <a:t>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365E9D-E289-744C-BB43-549F74975A0B}"/>
              </a:ext>
            </a:extLst>
          </p:cNvPr>
          <p:cNvSpPr/>
          <p:nvPr/>
        </p:nvSpPr>
        <p:spPr>
          <a:xfrm>
            <a:off x="5796749" y="3241888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Health Check Settings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3CBDBF4-1B4A-8641-B32B-52DC814C8BB1}"/>
              </a:ext>
            </a:extLst>
          </p:cNvPr>
          <p:cNvSpPr/>
          <p:nvPr/>
        </p:nvSpPr>
        <p:spPr>
          <a:xfrm>
            <a:off x="5795304" y="3676631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Scheme: </a:t>
            </a:r>
            <a:r>
              <a:rPr lang="en-US" sz="1800" dirty="0">
                <a:solidFill>
                  <a:srgbClr val="FFFF00"/>
                </a:solidFill>
              </a:rPr>
              <a:t>internal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33198DE-A195-E946-ACC8-18140922D19E}"/>
              </a:ext>
            </a:extLst>
          </p:cNvPr>
          <p:cNvCxnSpPr>
            <a:stCxn id="35" idx="3"/>
            <a:endCxn id="81" idx="1"/>
          </p:cNvCxnSpPr>
          <p:nvPr/>
        </p:nvCxnSpPr>
        <p:spPr>
          <a:xfrm>
            <a:off x="1329598" y="6111576"/>
            <a:ext cx="2837466" cy="454066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oogle Shape;637;p35">
            <a:extLst>
              <a:ext uri="{FF2B5EF4-FFF2-40B4-BE49-F238E27FC236}">
                <a16:creationId xmlns:a16="http://schemas.microsoft.com/office/drawing/2014/main" id="{3AAADCDC-CF89-8A42-919C-91D0E76457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1578" y="181949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3CA358B-BA58-F047-9C97-3CEF5414CA61}"/>
              </a:ext>
            </a:extLst>
          </p:cNvPr>
          <p:cNvCxnSpPr>
            <a:stCxn id="96" idx="3"/>
            <a:endCxn id="23" idx="0"/>
          </p:cNvCxnSpPr>
          <p:nvPr/>
        </p:nvCxnSpPr>
        <p:spPr>
          <a:xfrm>
            <a:off x="11395578" y="3402341"/>
            <a:ext cx="1475844" cy="376761"/>
          </a:xfrm>
          <a:prstGeom prst="bentConnector2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1238C9-A345-7947-982A-7A857185D252}"/>
              </a:ext>
            </a:extLst>
          </p:cNvPr>
          <p:cNvSpPr txBox="1"/>
          <p:nvPr/>
        </p:nvSpPr>
        <p:spPr>
          <a:xfrm>
            <a:off x="12326119" y="2744366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curl-pod</a:t>
            </a:r>
          </a:p>
        </p:txBody>
      </p:sp>
      <p:pic>
        <p:nvPicPr>
          <p:cNvPr id="91" name="Graphic 90" descr="Programmer male with solid fill">
            <a:extLst>
              <a:ext uri="{FF2B5EF4-FFF2-40B4-BE49-F238E27FC236}">
                <a16:creationId xmlns:a16="http://schemas.microsoft.com/office/drawing/2014/main" id="{EBB1808E-CCE4-CA4C-A7A8-57103EC096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421618" y="-44214"/>
            <a:ext cx="797703" cy="797703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37DE00B-2A14-4848-84E3-436DFAF702BD}"/>
              </a:ext>
            </a:extLst>
          </p:cNvPr>
          <p:cNvSpPr txBox="1"/>
          <p:nvPr/>
        </p:nvSpPr>
        <p:spPr>
          <a:xfrm>
            <a:off x="10530980" y="94743"/>
            <a:ext cx="1963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admin using </a:t>
            </a:r>
          </a:p>
          <a:p>
            <a:pPr algn="ctr"/>
            <a:r>
              <a:rPr lang="en-US" sz="1800" dirty="0" err="1"/>
              <a:t>kubectl</a:t>
            </a:r>
            <a:r>
              <a:rPr lang="en-US" sz="1800" dirty="0"/>
              <a:t> client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4D528E2-72CF-A840-A12C-6DC0BEA505CD}"/>
              </a:ext>
            </a:extLst>
          </p:cNvPr>
          <p:cNvCxnSpPr>
            <a:cxnSpLocks/>
            <a:stCxn id="86" idx="0"/>
            <a:endCxn id="65" idx="0"/>
          </p:cNvCxnSpPr>
          <p:nvPr/>
        </p:nvCxnSpPr>
        <p:spPr>
          <a:xfrm rot="16200000" flipH="1" flipV="1">
            <a:off x="8454481" y="-1777406"/>
            <a:ext cx="820043" cy="8013837"/>
          </a:xfrm>
          <a:prstGeom prst="bentConnector3">
            <a:avLst>
              <a:gd name="adj1" fmla="val -55039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13092F98-683F-4441-BA6F-8E23911062C9}"/>
              </a:ext>
            </a:extLst>
          </p:cNvPr>
          <p:cNvCxnSpPr>
            <a:stCxn id="91" idx="3"/>
            <a:endCxn id="86" idx="3"/>
          </p:cNvCxnSpPr>
          <p:nvPr/>
        </p:nvCxnSpPr>
        <p:spPr>
          <a:xfrm>
            <a:off x="13219321" y="354638"/>
            <a:ext cx="131942" cy="1944694"/>
          </a:xfrm>
          <a:prstGeom prst="bentConnector3">
            <a:avLst>
              <a:gd name="adj1" fmla="val 273258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49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27" grpId="0"/>
      <p:bldP spid="92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868371" y="3849306"/>
            <a:ext cx="5874426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	Network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08073" y="584952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Network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Internal</a:t>
            </a:r>
            <a:endParaRPr lang="en-US" sz="2200" b="1" dirty="0">
              <a:solidFill>
                <a:srgbClr val="7030A0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84921" y="4579771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4579771"/>
            <a:ext cx="3536317" cy="222011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89379" y="4579425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4579425"/>
            <a:ext cx="3536317" cy="222046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4455904"/>
            <a:ext cx="9464544" cy="247672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040669" y="6548653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5456027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5566294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6410154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6233396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5737357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rgbClr val="089252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6055865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711020" y="3290304"/>
            <a:ext cx="6470555" cy="96611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10659233" y="3286342"/>
            <a:ext cx="148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NLB k8s Service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A829410-223C-124A-8C16-A10FB3EDDB9B}"/>
              </a:ext>
            </a:extLst>
          </p:cNvPr>
          <p:cNvCxnSpPr>
            <a:stCxn id="230" idx="1"/>
            <a:endCxn id="121" idx="1"/>
          </p:cNvCxnSpPr>
          <p:nvPr/>
        </p:nvCxnSpPr>
        <p:spPr>
          <a:xfrm rot="10800000" flipV="1">
            <a:off x="4385058" y="2124592"/>
            <a:ext cx="184812" cy="3565236"/>
          </a:xfrm>
          <a:prstGeom prst="bentConnector3">
            <a:avLst>
              <a:gd name="adj1" fmla="val 401304"/>
            </a:avLst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BD108264-C415-5B4F-BC9A-6662866F358A}"/>
              </a:ext>
            </a:extLst>
          </p:cNvPr>
          <p:cNvCxnSpPr>
            <a:stCxn id="232" idx="3"/>
            <a:endCxn id="125" idx="3"/>
          </p:cNvCxnSpPr>
          <p:nvPr/>
        </p:nvCxnSpPr>
        <p:spPr>
          <a:xfrm>
            <a:off x="13115539" y="2117233"/>
            <a:ext cx="410294" cy="3572422"/>
          </a:xfrm>
          <a:prstGeom prst="bentConnector3">
            <a:avLst>
              <a:gd name="adj1" fmla="val 184288"/>
            </a:avLst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Graphic 125">
            <a:extLst>
              <a:ext uri="{FF2B5EF4-FFF2-40B4-BE49-F238E27FC236}">
                <a16:creationId xmlns:a16="http://schemas.microsoft.com/office/drawing/2014/main" id="{C43E06CD-93B6-104C-9F56-068DE66EA3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94212" y="3330490"/>
            <a:ext cx="540818" cy="540818"/>
          </a:xfrm>
          <a:prstGeom prst="rect">
            <a:avLst/>
          </a:prstGeom>
        </p:spPr>
      </p:pic>
      <p:pic>
        <p:nvPicPr>
          <p:cNvPr id="128" name="Google Shape;637;p35">
            <a:extLst>
              <a:ext uri="{FF2B5EF4-FFF2-40B4-BE49-F238E27FC236}">
                <a16:creationId xmlns:a16="http://schemas.microsoft.com/office/drawing/2014/main" id="{4EE48826-3A1B-AC40-9638-9DAA78E9B194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906712" y="574212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raphic 128" descr="Programmer male with solid fill">
            <a:extLst>
              <a:ext uri="{FF2B5EF4-FFF2-40B4-BE49-F238E27FC236}">
                <a16:creationId xmlns:a16="http://schemas.microsoft.com/office/drawing/2014/main" id="{A083C994-E569-FC44-B0BC-33847BF710B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4369" y="6039759"/>
            <a:ext cx="914400" cy="914400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4BF66036-D73E-8742-BFD6-7BA9CA73572A}"/>
              </a:ext>
            </a:extLst>
          </p:cNvPr>
          <p:cNvSpPr txBox="1"/>
          <p:nvPr/>
        </p:nvSpPr>
        <p:spPr>
          <a:xfrm>
            <a:off x="22781" y="6951676"/>
            <a:ext cx="2054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admin using </a:t>
            </a:r>
          </a:p>
          <a:p>
            <a:pPr algn="ctr"/>
            <a:r>
              <a:rPr lang="en-US" sz="1800" dirty="0" err="1"/>
              <a:t>kubectl</a:t>
            </a:r>
            <a:r>
              <a:rPr lang="en-US" sz="1800" dirty="0"/>
              <a:t> client</a:t>
            </a:r>
          </a:p>
        </p:txBody>
      </p:sp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79DB4CB4-B107-4D46-8CBF-01071C59EFA6}"/>
              </a:ext>
            </a:extLst>
          </p:cNvPr>
          <p:cNvCxnSpPr>
            <a:cxnSpLocks/>
            <a:stCxn id="129" idx="3"/>
            <a:endCxn id="128" idx="1"/>
          </p:cNvCxnSpPr>
          <p:nvPr/>
        </p:nvCxnSpPr>
        <p:spPr>
          <a:xfrm flipV="1">
            <a:off x="1328769" y="6221969"/>
            <a:ext cx="3577943" cy="274990"/>
          </a:xfrm>
          <a:prstGeom prst="bentConnector3">
            <a:avLst>
              <a:gd name="adj1" fmla="val 1363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D78802A-2457-1E47-8C89-D5F78FBC404A}"/>
              </a:ext>
            </a:extLst>
          </p:cNvPr>
          <p:cNvSpPr txBox="1"/>
          <p:nvPr/>
        </p:nvSpPr>
        <p:spPr>
          <a:xfrm>
            <a:off x="5711020" y="6366263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curl-pod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1A41B70-DFE0-F549-80E6-AF32131B5E1F}"/>
              </a:ext>
            </a:extLst>
          </p:cNvPr>
          <p:cNvCxnSpPr>
            <a:endCxn id="126" idx="1"/>
          </p:cNvCxnSpPr>
          <p:nvPr/>
        </p:nvCxnSpPr>
        <p:spPr>
          <a:xfrm flipV="1">
            <a:off x="5406915" y="3600899"/>
            <a:ext cx="3287297" cy="2136458"/>
          </a:xfrm>
          <a:prstGeom prst="bentConnector3">
            <a:avLst>
              <a:gd name="adj1" fmla="val 74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546E0BF3-F518-7A44-8090-34FA81F925B4}"/>
              </a:ext>
            </a:extLst>
          </p:cNvPr>
          <p:cNvCxnSpPr>
            <a:cxnSpLocks/>
            <a:stCxn id="147" idx="2"/>
            <a:endCxn id="149" idx="0"/>
          </p:cNvCxnSpPr>
          <p:nvPr/>
        </p:nvCxnSpPr>
        <p:spPr>
          <a:xfrm rot="16200000" flipH="1">
            <a:off x="9663882" y="3306662"/>
            <a:ext cx="1291066" cy="3007663"/>
          </a:xfrm>
          <a:prstGeom prst="bentConnector3">
            <a:avLst>
              <a:gd name="adj1" fmla="val 8450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39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95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49" grpId="0" animBg="1"/>
      <p:bldP spid="150" grpId="0" animBg="1"/>
      <p:bldP spid="152" grpId="0"/>
      <p:bldP spid="153" grpId="0"/>
      <p:bldP spid="226" grpId="0"/>
      <p:bldP spid="16" grpId="0" animBg="1"/>
      <p:bldP spid="17" grpId="0"/>
      <p:bldP spid="159" grpId="0"/>
      <p:bldP spid="24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E247FD-DB3D-6443-9503-3A78EE36A8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D59F5D-5977-B64C-8DF8-D9CF4107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 </a:t>
            </a:r>
            <a:r>
              <a:rPr lang="en-US" dirty="0">
                <a:solidFill>
                  <a:srgbClr val="0070C0"/>
                </a:solidFill>
              </a:rPr>
              <a:t>Internal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C0855-2527-7049-9313-9E956366C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84" y="3186110"/>
            <a:ext cx="13325231" cy="116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5757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69A68C-ED34-CA45-A121-A1B4CBA72A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E70D91-06A0-D34E-865D-C9F11D1D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Curl Pod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A7A7D-DD73-1246-BA73-C53C9BA3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79" y="2094451"/>
            <a:ext cx="6053692" cy="436909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C453FA7-0BC4-5E45-858E-923F9B18C46A}"/>
              </a:ext>
            </a:extLst>
          </p:cNvPr>
          <p:cNvSpPr/>
          <p:nvPr/>
        </p:nvSpPr>
        <p:spPr>
          <a:xfrm>
            <a:off x="6791864" y="1917077"/>
            <a:ext cx="7624119" cy="16434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</a:t>
            </a:r>
            <a:r>
              <a:rPr lang="en-US" sz="3000" dirty="0">
                <a:solidFill>
                  <a:srgbClr val="FFFF00"/>
                </a:solidFill>
              </a:rPr>
              <a:t>cannot</a:t>
            </a:r>
            <a:r>
              <a:rPr lang="en-US" sz="3000" dirty="0"/>
              <a:t> connect to Internal LB directly from internet to test it.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8FFCFE-CD57-024F-8694-872563E77646}"/>
              </a:ext>
            </a:extLst>
          </p:cNvPr>
          <p:cNvSpPr/>
          <p:nvPr/>
        </p:nvSpPr>
        <p:spPr>
          <a:xfrm>
            <a:off x="6882015" y="3694671"/>
            <a:ext cx="7533968" cy="3447534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will deploy a </a:t>
            </a:r>
            <a:r>
              <a:rPr lang="en-US" sz="3000" dirty="0">
                <a:solidFill>
                  <a:srgbClr val="FFFF00"/>
                </a:solidFill>
              </a:rPr>
              <a:t>curl pod </a:t>
            </a:r>
            <a:r>
              <a:rPr lang="en-US" sz="3000" dirty="0"/>
              <a:t>in EKS Cluster so we can connect to curl pod in EKS Cluster and test the </a:t>
            </a:r>
            <a:r>
              <a:rPr lang="en-US" sz="3000" dirty="0">
                <a:solidFill>
                  <a:srgbClr val="FFFF00"/>
                </a:solidFill>
              </a:rPr>
              <a:t>Internal LB Endpoint </a:t>
            </a:r>
            <a:r>
              <a:rPr lang="en-US" sz="3000" dirty="0"/>
              <a:t>using </a:t>
            </a:r>
            <a:r>
              <a:rPr lang="en-US" sz="3000" dirty="0">
                <a:solidFill>
                  <a:srgbClr val="FFFF00"/>
                </a:solidFill>
              </a:rPr>
              <a:t>curl command</a:t>
            </a:r>
            <a:r>
              <a:rPr lang="en-US" sz="3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1772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B138C4-AFE0-EF43-AD80-6571995BC5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01C375-2EF3-0746-B3D5-3E1665E84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639" y="50243"/>
            <a:ext cx="12618720" cy="1276307"/>
          </a:xfrm>
        </p:spPr>
        <p:txBody>
          <a:bodyPr>
            <a:normAutofit fontScale="90000"/>
          </a:bodyPr>
          <a:lstStyle/>
          <a:p>
            <a:r>
              <a:rPr lang="en-US" dirty="0"/>
              <a:t>Command to Test AWS Internal NLB using curl pod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44ABE-8ABA-E645-AFA6-6FC6BB3F8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16" y="1383528"/>
            <a:ext cx="14204684" cy="546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100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646" y="2377493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89252"/>
                </a:solidFill>
              </a:rPr>
              <a:t>Kubernetes Service 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Network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with Workload running on Fargate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2496" y="229976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49458" y="1608052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43576" y="161938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5811903" y="157380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7602778" y="1560442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Service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EE5862-9A4B-4447-ACC4-A0188A8B5E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4879" y="227005"/>
            <a:ext cx="1230302" cy="12014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15030F-D70C-F240-936A-14AFDF452EF8}"/>
              </a:ext>
            </a:extLst>
          </p:cNvPr>
          <p:cNvSpPr txBox="1"/>
          <p:nvPr/>
        </p:nvSpPr>
        <p:spPr>
          <a:xfrm>
            <a:off x="9103335" y="1587794"/>
            <a:ext cx="11218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External</a:t>
            </a:r>
          </a:p>
          <a:p>
            <a:pPr algn="ctr"/>
            <a:r>
              <a:rPr lang="en-US" dirty="0"/>
              <a:t>DNS</a:t>
            </a:r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F1187794-E18C-D442-BC8A-78F8B90C840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02778" y="228596"/>
            <a:ext cx="1230302" cy="1150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580907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NLB – </a:t>
            </a:r>
            <a:r>
              <a:rPr lang="en-US" sz="4200" dirty="0">
                <a:solidFill>
                  <a:srgbClr val="0070C0"/>
                </a:solidFill>
              </a:rPr>
              <a:t>Fargate Workloads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805029" y="797169"/>
            <a:ext cx="12575295" cy="675933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65608" y="803080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7" y="880345"/>
            <a:ext cx="10251307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328" y="933081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439069" y="3478908"/>
            <a:ext cx="153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Network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8" y="5296000"/>
            <a:ext cx="3554453" cy="13302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6317" y="565907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797" y="564726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730" y="5609096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stCxn id="37" idx="3"/>
            <a:endCxn id="70" idx="1"/>
          </p:cNvCxnSpPr>
          <p:nvPr/>
        </p:nvCxnSpPr>
        <p:spPr>
          <a:xfrm flipV="1">
            <a:off x="1164475" y="3104211"/>
            <a:ext cx="1571763" cy="12151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315609" y="342200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71382" y="6255818"/>
            <a:ext cx="30541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736482" y="6255818"/>
            <a:ext cx="26824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4255957" y="1801031"/>
            <a:ext cx="6913190" cy="3246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5809419" y="2337655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LB Type: </a:t>
            </a:r>
            <a:r>
              <a:rPr lang="en-US" sz="1800" dirty="0">
                <a:solidFill>
                  <a:srgbClr val="FFFF00"/>
                </a:solidFill>
              </a:rPr>
              <a:t>External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6" idx="0"/>
            <a:endCxn id="65" idx="2"/>
          </p:cNvCxnSpPr>
          <p:nvPr/>
        </p:nvCxnSpPr>
        <p:spPr>
          <a:xfrm rot="16200000" flipV="1">
            <a:off x="5200423" y="3253217"/>
            <a:ext cx="1699945" cy="2385621"/>
          </a:xfrm>
          <a:prstGeom prst="bentConnector3">
            <a:avLst>
              <a:gd name="adj1" fmla="val 4103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5460899" y="5306246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5697343" y="4625497"/>
            <a:ext cx="4046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Load Balancer Service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6936" y="933513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2152" y="830570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70" idx="3"/>
            <a:endCxn id="65" idx="1"/>
          </p:cNvCxnSpPr>
          <p:nvPr/>
        </p:nvCxnSpPr>
        <p:spPr>
          <a:xfrm>
            <a:off x="3538884" y="3104211"/>
            <a:ext cx="840435" cy="1358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36303" y="5486140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5438" y="4350281"/>
            <a:ext cx="914400" cy="914400"/>
          </a:xfrm>
          <a:prstGeom prst="rect">
            <a:avLst/>
          </a:prstGeom>
        </p:spPr>
      </p:pic>
      <p:pic>
        <p:nvPicPr>
          <p:cNvPr id="37" name="Graphic 36" descr="Users with solid fill">
            <a:extLst>
              <a:ext uri="{FF2B5EF4-FFF2-40B4-BE49-F238E27FC236}">
                <a16:creationId xmlns:a16="http://schemas.microsoft.com/office/drawing/2014/main" id="{84CC1F70-FDAD-7245-889D-ED51BA43BC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75" y="2659162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3284" y="5296000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105542" y="5270399"/>
            <a:ext cx="1427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k8s </a:t>
            </a:r>
            <a:r>
              <a:rPr lang="en-US" sz="1500" dirty="0" err="1"/>
              <a:t>Api</a:t>
            </a:r>
            <a:r>
              <a:rPr lang="en-US" sz="1500" dirty="0"/>
              <a:t> Server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182029" y="5966391"/>
            <a:ext cx="354288" cy="17094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7" y="1647484"/>
            <a:ext cx="9127461" cy="3509714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660;p35">
            <a:extLst>
              <a:ext uri="{FF2B5EF4-FFF2-40B4-BE49-F238E27FC236}">
                <a16:creationId xmlns:a16="http://schemas.microsoft.com/office/drawing/2014/main" id="{A3A19F53-DDCC-C94F-A917-F0AEE40FBB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9319" y="26395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3E9014A-2A2E-5F42-A188-1B10B4A857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36238" y="2702888"/>
            <a:ext cx="802646" cy="80264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AE01C9B-B253-914B-9E3E-18E2A97EA0BA}"/>
              </a:ext>
            </a:extLst>
          </p:cNvPr>
          <p:cNvSpPr/>
          <p:nvPr/>
        </p:nvSpPr>
        <p:spPr>
          <a:xfrm>
            <a:off x="5826369" y="1880232"/>
            <a:ext cx="2534470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Listener: </a:t>
            </a:r>
            <a:r>
              <a:rPr lang="en-US" sz="1800" dirty="0">
                <a:solidFill>
                  <a:srgbClr val="FFFF00"/>
                </a:solidFill>
              </a:rPr>
              <a:t>80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9A641D-970E-4248-BC0B-D5DA4D246403}"/>
              </a:ext>
            </a:extLst>
          </p:cNvPr>
          <p:cNvSpPr/>
          <p:nvPr/>
        </p:nvSpPr>
        <p:spPr>
          <a:xfrm>
            <a:off x="5801651" y="2795844"/>
            <a:ext cx="2550583" cy="4191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Target-Type: </a:t>
            </a:r>
            <a:r>
              <a:rPr lang="en-US" sz="1800" dirty="0">
                <a:solidFill>
                  <a:srgbClr val="FFFF00"/>
                </a:solidFill>
              </a:rPr>
              <a:t>IP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365E9D-E289-744C-BB43-549F74975A0B}"/>
              </a:ext>
            </a:extLst>
          </p:cNvPr>
          <p:cNvSpPr/>
          <p:nvPr/>
        </p:nvSpPr>
        <p:spPr>
          <a:xfrm>
            <a:off x="5796749" y="3241888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Health Check Settings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3CBDBF4-1B4A-8641-B32B-52DC814C8BB1}"/>
              </a:ext>
            </a:extLst>
          </p:cNvPr>
          <p:cNvSpPr/>
          <p:nvPr/>
        </p:nvSpPr>
        <p:spPr>
          <a:xfrm>
            <a:off x="5795304" y="3676631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Scheme: </a:t>
            </a:r>
            <a:r>
              <a:rPr lang="en-US" sz="1800" dirty="0">
                <a:solidFill>
                  <a:srgbClr val="FFFF00"/>
                </a:solidFill>
              </a:rPr>
              <a:t>internet-facing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EB2E918-36B5-C041-B8DD-9980FD7AB5CC}"/>
              </a:ext>
            </a:extLst>
          </p:cNvPr>
          <p:cNvSpPr/>
          <p:nvPr/>
        </p:nvSpPr>
        <p:spPr>
          <a:xfrm>
            <a:off x="5795303" y="4121576"/>
            <a:ext cx="256266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Source Range: </a:t>
            </a:r>
            <a:r>
              <a:rPr lang="en-US" sz="1600" dirty="0">
                <a:solidFill>
                  <a:srgbClr val="FFFF00"/>
                </a:solidFill>
              </a:rPr>
              <a:t>0.0.0.0/0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0EFC76-EFBC-2247-A898-A6BD2A2C0C5C}"/>
              </a:ext>
            </a:extLst>
          </p:cNvPr>
          <p:cNvSpPr txBox="1"/>
          <p:nvPr/>
        </p:nvSpPr>
        <p:spPr>
          <a:xfrm>
            <a:off x="1205112" y="2715045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F4A95E-C4AC-1347-A8E0-32FEFAE0BD72}"/>
              </a:ext>
            </a:extLst>
          </p:cNvPr>
          <p:cNvSpPr txBox="1"/>
          <p:nvPr/>
        </p:nvSpPr>
        <p:spPr>
          <a:xfrm>
            <a:off x="1195180" y="3093258"/>
            <a:ext cx="928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HTTPS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58C037-5B16-5647-B5DC-7FF2D4A31CF0}"/>
              </a:ext>
            </a:extLst>
          </p:cNvPr>
          <p:cNvSpPr txBox="1"/>
          <p:nvPr/>
        </p:nvSpPr>
        <p:spPr>
          <a:xfrm>
            <a:off x="139148" y="2084904"/>
            <a:ext cx="347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89252"/>
                </a:solidFill>
              </a:rPr>
              <a:t>http://</a:t>
            </a:r>
            <a:r>
              <a:rPr lang="en-US" sz="1800" dirty="0" err="1">
                <a:solidFill>
                  <a:srgbClr val="089252"/>
                </a:solidFill>
              </a:rPr>
              <a:t>fargatenlb.stacksimplify.com</a:t>
            </a:r>
            <a:endParaRPr lang="en-US" sz="1800" dirty="0">
              <a:solidFill>
                <a:srgbClr val="08925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8438EC-1B56-1A4B-9E21-FF55087B0F3C}"/>
              </a:ext>
            </a:extLst>
          </p:cNvPr>
          <p:cNvSpPr txBox="1"/>
          <p:nvPr/>
        </p:nvSpPr>
        <p:spPr>
          <a:xfrm>
            <a:off x="47109" y="4054604"/>
            <a:ext cx="361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https://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</a:rPr>
              <a:t>fargatenlb.stacksimplify.com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856BBC9-D29D-B549-88CE-97B8DEE0CB7B}"/>
              </a:ext>
            </a:extLst>
          </p:cNvPr>
          <p:cNvSpPr/>
          <p:nvPr/>
        </p:nvSpPr>
        <p:spPr>
          <a:xfrm>
            <a:off x="8412060" y="1883967"/>
            <a:ext cx="2534470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bg1"/>
                </a:solidFill>
              </a:rPr>
              <a:t>Liistener</a:t>
            </a:r>
            <a:r>
              <a:rPr lang="en-US" sz="1800" dirty="0">
                <a:solidFill>
                  <a:schemeClr val="bg1"/>
                </a:solidFill>
              </a:rPr>
              <a:t>, SSL-Ports: </a:t>
            </a:r>
            <a:r>
              <a:rPr lang="en-US" sz="1800" dirty="0">
                <a:solidFill>
                  <a:srgbClr val="FFFF00"/>
                </a:solidFill>
              </a:rPr>
              <a:t>443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00C28C-082D-AE4D-81E8-FD944B00FF0A}"/>
              </a:ext>
            </a:extLst>
          </p:cNvPr>
          <p:cNvSpPr/>
          <p:nvPr/>
        </p:nvSpPr>
        <p:spPr>
          <a:xfrm>
            <a:off x="8424730" y="2337655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SSL Cert: </a:t>
            </a:r>
            <a:r>
              <a:rPr lang="en-US" sz="1800" dirty="0">
                <a:solidFill>
                  <a:srgbClr val="FFFF00"/>
                </a:solidFill>
              </a:rPr>
              <a:t>cert-</a:t>
            </a:r>
            <a:r>
              <a:rPr lang="en-US" sz="1800" dirty="0" err="1">
                <a:solidFill>
                  <a:srgbClr val="FFFF00"/>
                </a:solidFill>
              </a:rPr>
              <a:t>arn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67FC04-569E-DD48-8F80-D87F93D5678D}"/>
              </a:ext>
            </a:extLst>
          </p:cNvPr>
          <p:cNvSpPr/>
          <p:nvPr/>
        </p:nvSpPr>
        <p:spPr>
          <a:xfrm>
            <a:off x="8416962" y="2795844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SSL Negotiation Policy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C650E4-8AE3-5D44-88B3-2E62F833AC0C}"/>
              </a:ext>
            </a:extLst>
          </p:cNvPr>
          <p:cNvSpPr/>
          <p:nvPr/>
        </p:nvSpPr>
        <p:spPr>
          <a:xfrm>
            <a:off x="8412060" y="3241888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Backend Protocol: </a:t>
            </a:r>
            <a:r>
              <a:rPr lang="en-US" sz="1800" dirty="0" err="1">
                <a:solidFill>
                  <a:srgbClr val="FFFF00"/>
                </a:solidFill>
              </a:rPr>
              <a:t>tcp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EA3F097-79C2-EF40-9AED-9BEF4E08D54A}"/>
              </a:ext>
            </a:extLst>
          </p:cNvPr>
          <p:cNvSpPr/>
          <p:nvPr/>
        </p:nvSpPr>
        <p:spPr>
          <a:xfrm>
            <a:off x="2347471" y="6208316"/>
            <a:ext cx="903012" cy="113725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Graphic 21">
            <a:extLst>
              <a:ext uri="{FF2B5EF4-FFF2-40B4-BE49-F238E27FC236}">
                <a16:creationId xmlns:a16="http://schemas.microsoft.com/office/drawing/2014/main" id="{CD9E2130-4299-1E42-8A32-D89B47152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301" y="6259215"/>
            <a:ext cx="669635" cy="66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12">
            <a:extLst>
              <a:ext uri="{FF2B5EF4-FFF2-40B4-BE49-F238E27FC236}">
                <a16:creationId xmlns:a16="http://schemas.microsoft.com/office/drawing/2014/main" id="{EBBAA6FD-2622-A142-96BE-52902158F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7261" y="6883910"/>
            <a:ext cx="8832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Route53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33198DE-A195-E946-ACC8-18140922D19E}"/>
              </a:ext>
            </a:extLst>
          </p:cNvPr>
          <p:cNvCxnSpPr>
            <a:stCxn id="35" idx="3"/>
            <a:endCxn id="81" idx="1"/>
          </p:cNvCxnSpPr>
          <p:nvPr/>
        </p:nvCxnSpPr>
        <p:spPr>
          <a:xfrm>
            <a:off x="1269838" y="4807481"/>
            <a:ext cx="2866465" cy="115891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1305B90-E00A-244A-AA57-EA4F740B7FFE}"/>
              </a:ext>
            </a:extLst>
          </p:cNvPr>
          <p:cNvSpPr txBox="1"/>
          <p:nvPr/>
        </p:nvSpPr>
        <p:spPr>
          <a:xfrm>
            <a:off x="10715407" y="6045714"/>
            <a:ext cx="18968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External DNS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5A59C49E-A66B-654D-A687-43D30E69F939}"/>
              </a:ext>
            </a:extLst>
          </p:cNvPr>
          <p:cNvSpPr/>
          <p:nvPr/>
        </p:nvSpPr>
        <p:spPr>
          <a:xfrm>
            <a:off x="10138419" y="6107833"/>
            <a:ext cx="2450151" cy="1250707"/>
          </a:xfrm>
          <a:prstGeom prst="roundRect">
            <a:avLst>
              <a:gd name="adj" fmla="val 531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7F1C6A5-578E-924D-B860-394B45D85D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9462" y="63442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638;p35">
            <a:extLst>
              <a:ext uri="{FF2B5EF4-FFF2-40B4-BE49-F238E27FC236}">
                <a16:creationId xmlns:a16="http://schemas.microsoft.com/office/drawing/2014/main" id="{2CA472C2-427F-4B40-B08E-153E9D9E755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8885" y="6346286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18B8283-02AB-2845-87BF-15AC123D5C21}"/>
              </a:ext>
            </a:extLst>
          </p:cNvPr>
          <p:cNvCxnSpPr>
            <a:cxnSpLocks/>
            <a:stCxn id="77" idx="1"/>
            <a:endCxn id="76" idx="3"/>
          </p:cNvCxnSpPr>
          <p:nvPr/>
        </p:nvCxnSpPr>
        <p:spPr>
          <a:xfrm flipH="1" flipV="1">
            <a:off x="11169147" y="6824130"/>
            <a:ext cx="459738" cy="1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0E0F6D70-3611-1643-AA56-79EDC2AB8780}"/>
              </a:ext>
            </a:extLst>
          </p:cNvPr>
          <p:cNvCxnSpPr>
            <a:cxnSpLocks/>
            <a:stCxn id="81" idx="2"/>
            <a:endCxn id="73" idx="0"/>
          </p:cNvCxnSpPr>
          <p:nvPr/>
        </p:nvCxnSpPr>
        <p:spPr>
          <a:xfrm rot="5400000" flipH="1" flipV="1">
            <a:off x="7841925" y="2925073"/>
            <a:ext cx="338809" cy="6704329"/>
          </a:xfrm>
          <a:prstGeom prst="bentConnector5">
            <a:avLst>
              <a:gd name="adj1" fmla="val -67472"/>
              <a:gd name="adj2" fmla="val 73789"/>
              <a:gd name="adj3" fmla="val 167472"/>
            </a:avLst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F620CE1F-A20F-BD4F-BD07-EA4E43DCE782}"/>
              </a:ext>
            </a:extLst>
          </p:cNvPr>
          <p:cNvCxnSpPr>
            <a:cxnSpLocks/>
            <a:stCxn id="76" idx="1"/>
            <a:endCxn id="57" idx="3"/>
          </p:cNvCxnSpPr>
          <p:nvPr/>
        </p:nvCxnSpPr>
        <p:spPr>
          <a:xfrm rot="10800000">
            <a:off x="3250484" y="6776946"/>
            <a:ext cx="6958979" cy="47184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B53764F-75CB-D940-85DB-B6F4075166D8}"/>
              </a:ext>
            </a:extLst>
          </p:cNvPr>
          <p:cNvSpPr txBox="1"/>
          <p:nvPr/>
        </p:nvSpPr>
        <p:spPr>
          <a:xfrm>
            <a:off x="7607297" y="6805115"/>
            <a:ext cx="24501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7030A0"/>
                </a:solidFill>
              </a:rPr>
              <a:t>Create / Update / Delete DNS Record in Route53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1B68043-E970-8640-886E-EBB67E228650}"/>
              </a:ext>
            </a:extLst>
          </p:cNvPr>
          <p:cNvSpPr/>
          <p:nvPr/>
        </p:nvSpPr>
        <p:spPr>
          <a:xfrm>
            <a:off x="8424432" y="3686589"/>
            <a:ext cx="2550583" cy="4191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External DNS Hostname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110" name="Graphic 109">
            <a:extLst>
              <a:ext uri="{FF2B5EF4-FFF2-40B4-BE49-F238E27FC236}">
                <a16:creationId xmlns:a16="http://schemas.microsoft.com/office/drawing/2014/main" id="{0FECD179-42FB-5A42-9F59-F37A13E3A1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38265" y="1340327"/>
            <a:ext cx="704888" cy="704888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A5C48036-E22C-7F4B-973D-DB8973A7FA19}"/>
              </a:ext>
            </a:extLst>
          </p:cNvPr>
          <p:cNvSpPr txBox="1"/>
          <p:nvPr/>
        </p:nvSpPr>
        <p:spPr>
          <a:xfrm>
            <a:off x="2419346" y="1264135"/>
            <a:ext cx="246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AWS Certificate Manager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5A69FFC-37F9-EE42-A91D-5451A7AEE23C}"/>
              </a:ext>
            </a:extLst>
          </p:cNvPr>
          <p:cNvSpPr/>
          <p:nvPr/>
        </p:nvSpPr>
        <p:spPr>
          <a:xfrm>
            <a:off x="11572492" y="2550131"/>
            <a:ext cx="2570427" cy="172972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Node-1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6FC34D1-A1F2-6747-8FFF-8A6CFA615839}"/>
              </a:ext>
            </a:extLst>
          </p:cNvPr>
          <p:cNvSpPr/>
          <p:nvPr/>
        </p:nvSpPr>
        <p:spPr>
          <a:xfrm>
            <a:off x="11829216" y="2841631"/>
            <a:ext cx="2224037" cy="12652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37;p35">
            <a:extLst>
              <a:ext uri="{FF2B5EF4-FFF2-40B4-BE49-F238E27FC236}">
                <a16:creationId xmlns:a16="http://schemas.microsoft.com/office/drawing/2014/main" id="{9DE53832-2541-2B4E-8CFF-DAA45B3669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5636" y="28797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>
            <a:extLst>
              <a:ext uri="{FF2B5EF4-FFF2-40B4-BE49-F238E27FC236}">
                <a16:creationId xmlns:a16="http://schemas.microsoft.com/office/drawing/2014/main" id="{3AD50F53-548A-0A45-88D6-712AC60A5DA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3569" y="28416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4208295-0056-4B4A-B408-6CE632CB2988}"/>
              </a:ext>
            </a:extLst>
          </p:cNvPr>
          <p:cNvCxnSpPr>
            <a:cxnSpLocks/>
          </p:cNvCxnSpPr>
          <p:nvPr/>
        </p:nvCxnSpPr>
        <p:spPr>
          <a:xfrm flipH="1">
            <a:off x="12770123" y="3515193"/>
            <a:ext cx="415196" cy="7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F291544-9540-3148-8302-759CDDEE8C30}"/>
              </a:ext>
            </a:extLst>
          </p:cNvPr>
          <p:cNvSpPr txBox="1"/>
          <p:nvPr/>
        </p:nvSpPr>
        <p:spPr>
          <a:xfrm>
            <a:off x="12325464" y="3759431"/>
            <a:ext cx="126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Nginx App3</a:t>
            </a:r>
          </a:p>
        </p:txBody>
      </p:sp>
      <p:pic>
        <p:nvPicPr>
          <p:cNvPr id="94" name="Graphic 93">
            <a:extLst>
              <a:ext uri="{FF2B5EF4-FFF2-40B4-BE49-F238E27FC236}">
                <a16:creationId xmlns:a16="http://schemas.microsoft.com/office/drawing/2014/main" id="{0FEBEE92-0946-9949-AC05-5FE8DE2B9EC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567494" y="2549595"/>
            <a:ext cx="330200" cy="330200"/>
          </a:xfrm>
          <a:prstGeom prst="rect">
            <a:avLst/>
          </a:prstGeom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E60F5FE-3B08-1841-8B6F-ACB4FEFE3E17}"/>
              </a:ext>
            </a:extLst>
          </p:cNvPr>
          <p:cNvCxnSpPr>
            <a:cxnSpLocks/>
            <a:stCxn id="67" idx="3"/>
            <a:endCxn id="74" idx="1"/>
          </p:cNvCxnSpPr>
          <p:nvPr/>
        </p:nvCxnSpPr>
        <p:spPr>
          <a:xfrm flipV="1">
            <a:off x="11169147" y="3414993"/>
            <a:ext cx="403345" cy="9218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5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7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Kalyan Reddy Daida</a:t>
            </a:r>
            <a:endParaRPr kumimoji="0" lang="en-GB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054001" y="726247"/>
            <a:ext cx="13278447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001" y="732082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1527713" y="1520583"/>
            <a:ext cx="11304637" cy="590201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586" y="1518631"/>
            <a:ext cx="3302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2130134" y="2244062"/>
            <a:ext cx="4273273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201" y="2244062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1972838" y="1850783"/>
            <a:ext cx="4644065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2130134" y="4053578"/>
            <a:ext cx="4267344" cy="31057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16665" y="4053212"/>
            <a:ext cx="274320" cy="2743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56623" y="76143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8708758" y="1213935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Cluster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2832350" y="1545785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85845" y="774784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8286140" y="207425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84124" y="-91977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11150630" y="779846"/>
            <a:ext cx="2117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ums.kubeoncloud.com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>
                <a:solidFill>
                  <a:srgbClr val="7030A0"/>
                </a:solidFill>
                <a:latin typeface="Calibri" panose="020F0502020204030204"/>
              </a:rPr>
              <a:t>services.kubeoncloud.com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2292" y="108157"/>
            <a:ext cx="6965933" cy="537428"/>
          </a:xfrm>
        </p:spPr>
        <p:txBody>
          <a:bodyPr>
            <a:normAutofit/>
          </a:bodyPr>
          <a:lstStyle/>
          <a:p>
            <a:r>
              <a:rPr lang="en-US" sz="2800" dirty="0"/>
              <a:t>Microservices Deployment on AWS EKS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02DA579E-479D-1E4C-BA2C-C2C4CB8BE43A}"/>
              </a:ext>
            </a:extLst>
          </p:cNvPr>
          <p:cNvSpPr/>
          <p:nvPr/>
        </p:nvSpPr>
        <p:spPr>
          <a:xfrm>
            <a:off x="8022430" y="2246392"/>
            <a:ext cx="4273273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             Public subnet</a:t>
            </a:r>
          </a:p>
        </p:txBody>
      </p:sp>
      <p:pic>
        <p:nvPicPr>
          <p:cNvPr id="257" name="Graphic 256">
            <a:extLst>
              <a:ext uri="{FF2B5EF4-FFF2-40B4-BE49-F238E27FC236}">
                <a16:creationId xmlns:a16="http://schemas.microsoft.com/office/drawing/2014/main" id="{948E1443-EFBB-E248-AAEB-BB63D7AC5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84065" y="2245637"/>
            <a:ext cx="274320" cy="274320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33AB7B37-DB47-5042-BD20-3D52C40D45F7}"/>
              </a:ext>
            </a:extLst>
          </p:cNvPr>
          <p:cNvSpPr/>
          <p:nvPr/>
        </p:nvSpPr>
        <p:spPr>
          <a:xfrm>
            <a:off x="7865134" y="1853113"/>
            <a:ext cx="4644065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75E594DC-0F87-2A43-9124-043B6125E151}"/>
              </a:ext>
            </a:extLst>
          </p:cNvPr>
          <p:cNvSpPr/>
          <p:nvPr/>
        </p:nvSpPr>
        <p:spPr>
          <a:xfrm>
            <a:off x="8022430" y="4055908"/>
            <a:ext cx="4267344" cy="31057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                                Private subnet</a:t>
            </a:r>
          </a:p>
        </p:txBody>
      </p:sp>
      <p:pic>
        <p:nvPicPr>
          <p:cNvPr id="261" name="Graphic 260">
            <a:extLst>
              <a:ext uri="{FF2B5EF4-FFF2-40B4-BE49-F238E27FC236}">
                <a16:creationId xmlns:a16="http://schemas.microsoft.com/office/drawing/2014/main" id="{31F809C4-EA73-3746-94C3-04DF078E6F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88007" y="4063573"/>
            <a:ext cx="274320" cy="274320"/>
          </a:xfrm>
          <a:prstGeom prst="rect">
            <a:avLst/>
          </a:prstGeom>
        </p:spPr>
      </p:pic>
      <p:sp>
        <p:nvSpPr>
          <p:cNvPr id="294" name="TextBox 293">
            <a:extLst>
              <a:ext uri="{FF2B5EF4-FFF2-40B4-BE49-F238E27FC236}">
                <a16:creationId xmlns:a16="http://schemas.microsoft.com/office/drawing/2014/main" id="{62EF2785-26E5-8243-BE09-7D4FE65B3685}"/>
              </a:ext>
            </a:extLst>
          </p:cNvPr>
          <p:cNvSpPr txBox="1"/>
          <p:nvPr/>
        </p:nvSpPr>
        <p:spPr>
          <a:xfrm>
            <a:off x="12872429" y="6769344"/>
            <a:ext cx="136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Simple Email </a:t>
            </a:r>
          </a:p>
          <a:p>
            <a:pPr algn="ctr"/>
            <a:r>
              <a:rPr lang="en-US" sz="1400" dirty="0"/>
              <a:t>Service (SES)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9C158EB3-3972-7E4A-B297-25395925D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220799" y="6097658"/>
            <a:ext cx="711200" cy="711200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92AA6E24-A8AA-CF49-B7A1-3DDBA2A78268}"/>
              </a:ext>
            </a:extLst>
          </p:cNvPr>
          <p:cNvSpPr txBox="1"/>
          <p:nvPr/>
        </p:nvSpPr>
        <p:spPr>
          <a:xfrm>
            <a:off x="13017994" y="4046647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End User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D0B3946-52E2-854D-9A28-3F81DF0E21D2}"/>
              </a:ext>
            </a:extLst>
          </p:cNvPr>
          <p:cNvSpPr txBox="1"/>
          <p:nvPr/>
        </p:nvSpPr>
        <p:spPr>
          <a:xfrm>
            <a:off x="13165306" y="5234543"/>
            <a:ext cx="81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Email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55187864-70DF-D648-8076-F62164F5CBE5}"/>
              </a:ext>
            </a:extLst>
          </p:cNvPr>
          <p:cNvSpPr txBox="1"/>
          <p:nvPr/>
        </p:nvSpPr>
        <p:spPr>
          <a:xfrm>
            <a:off x="10877258" y="64887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2" name="Graphic 351">
            <a:extLst>
              <a:ext uri="{FF2B5EF4-FFF2-40B4-BE49-F238E27FC236}">
                <a16:creationId xmlns:a16="http://schemas.microsoft.com/office/drawing/2014/main" id="{5453F30C-73F8-304F-8277-2D71A23B96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220494" y="5728476"/>
            <a:ext cx="711200" cy="711200"/>
          </a:xfrm>
          <a:prstGeom prst="rect">
            <a:avLst/>
          </a:prstGeom>
        </p:spPr>
      </p:pic>
      <p:sp>
        <p:nvSpPr>
          <p:cNvPr id="353" name="TextBox 352">
            <a:extLst>
              <a:ext uri="{FF2B5EF4-FFF2-40B4-BE49-F238E27FC236}">
                <a16:creationId xmlns:a16="http://schemas.microsoft.com/office/drawing/2014/main" id="{5ED22261-3D54-D643-B1D3-6B4A11E5B651}"/>
              </a:ext>
            </a:extLst>
          </p:cNvPr>
          <p:cNvSpPr txBox="1"/>
          <p:nvPr/>
        </p:nvSpPr>
        <p:spPr>
          <a:xfrm>
            <a:off x="2313742" y="640439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4" name="Graphic 353">
            <a:extLst>
              <a:ext uri="{FF2B5EF4-FFF2-40B4-BE49-F238E27FC236}">
                <a16:creationId xmlns:a16="http://schemas.microsoft.com/office/drawing/2014/main" id="{A78272C2-6CF7-0544-BF83-32036DC02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82794" y="5694740"/>
            <a:ext cx="711200" cy="711200"/>
          </a:xfrm>
          <a:prstGeom prst="rect">
            <a:avLst/>
          </a:prstGeom>
        </p:spPr>
      </p:pic>
      <p:pic>
        <p:nvPicPr>
          <p:cNvPr id="355" name="Graphic 354" descr="User">
            <a:extLst>
              <a:ext uri="{FF2B5EF4-FFF2-40B4-BE49-F238E27FC236}">
                <a16:creationId xmlns:a16="http://schemas.microsoft.com/office/drawing/2014/main" id="{84E90AA8-63F9-6C45-94C9-310007DC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078159" y="3253604"/>
            <a:ext cx="914400" cy="9144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E3354B6-3B81-B140-A5F3-9B33F72E77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65306" y="1979198"/>
            <a:ext cx="711200" cy="711200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CE97951B-DE27-0B47-BAFA-8F2CC395F717}"/>
              </a:ext>
            </a:extLst>
          </p:cNvPr>
          <p:cNvSpPr txBox="1"/>
          <p:nvPr/>
        </p:nvSpPr>
        <p:spPr>
          <a:xfrm>
            <a:off x="12390574" y="269039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Certificate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pic>
        <p:nvPicPr>
          <p:cNvPr id="359" name="Graphic 358">
            <a:extLst>
              <a:ext uri="{FF2B5EF4-FFF2-40B4-BE49-F238E27FC236}">
                <a16:creationId xmlns:a16="http://schemas.microsoft.com/office/drawing/2014/main" id="{44B5DA42-670C-9A4D-9CFB-F59FF6B9A1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221367" y="4529407"/>
            <a:ext cx="705866" cy="705866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6DC06169-FCD6-514A-AE3A-B80EC8D1C84C}"/>
              </a:ext>
            </a:extLst>
          </p:cNvPr>
          <p:cNvSpPr txBox="1"/>
          <p:nvPr/>
        </p:nvSpPr>
        <p:spPr>
          <a:xfrm>
            <a:off x="5991355" y="6998986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Managed Node Groups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BF957B8-98C7-B248-93F3-C728A749B987}"/>
              </a:ext>
            </a:extLst>
          </p:cNvPr>
          <p:cNvSpPr/>
          <p:nvPr/>
        </p:nvSpPr>
        <p:spPr>
          <a:xfrm>
            <a:off x="4089797" y="4172793"/>
            <a:ext cx="2216830" cy="2907757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28A9CF0-ABFA-E545-ACE6-49E7C155E4C4}"/>
              </a:ext>
            </a:extLst>
          </p:cNvPr>
          <p:cNvSpPr txBox="1"/>
          <p:nvPr/>
        </p:nvSpPr>
        <p:spPr>
          <a:xfrm>
            <a:off x="2154311" y="324711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363" name="Graphic 362">
            <a:extLst>
              <a:ext uri="{FF2B5EF4-FFF2-40B4-BE49-F238E27FC236}">
                <a16:creationId xmlns:a16="http://schemas.microsoft.com/office/drawing/2014/main" id="{A7B7BE35-4709-244F-B9A4-59213593A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37582" y="2760292"/>
            <a:ext cx="469900" cy="469900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797C17C7-CB40-DC42-9C99-BF40575CFC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945195" y="2482638"/>
            <a:ext cx="469900" cy="469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FD1ACB1-1851-484B-AF94-72221CB006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098706" y="4172793"/>
            <a:ext cx="330200" cy="33020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1AF71CFB-BA9A-A04E-B0A3-686FCC48031D}"/>
              </a:ext>
            </a:extLst>
          </p:cNvPr>
          <p:cNvSpPr/>
          <p:nvPr/>
        </p:nvSpPr>
        <p:spPr>
          <a:xfrm>
            <a:off x="8070887" y="4172793"/>
            <a:ext cx="2216830" cy="2907757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        EC2 Worker Node-2</a:t>
            </a:r>
          </a:p>
        </p:txBody>
      </p:sp>
      <p:pic>
        <p:nvPicPr>
          <p:cNvPr id="94" name="Graphic 93">
            <a:extLst>
              <a:ext uri="{FF2B5EF4-FFF2-40B4-BE49-F238E27FC236}">
                <a16:creationId xmlns:a16="http://schemas.microsoft.com/office/drawing/2014/main" id="{26BCE3E9-1633-1242-9A6F-1B4C48ED91E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953993" y="4176606"/>
            <a:ext cx="330200" cy="330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658C408-C025-4C4C-8811-81A4BC9A1962}"/>
              </a:ext>
            </a:extLst>
          </p:cNvPr>
          <p:cNvSpPr/>
          <p:nvPr/>
        </p:nvSpPr>
        <p:spPr>
          <a:xfrm>
            <a:off x="5648445" y="5649762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CF71619-566A-B84A-B48E-935474D31474}"/>
              </a:ext>
            </a:extLst>
          </p:cNvPr>
          <p:cNvSpPr/>
          <p:nvPr/>
        </p:nvSpPr>
        <p:spPr>
          <a:xfrm>
            <a:off x="4775901" y="5906391"/>
            <a:ext cx="4662480" cy="815341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8661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00D139B-8516-0246-9B28-3DD8A2007C0A}"/>
              </a:ext>
            </a:extLst>
          </p:cNvPr>
          <p:cNvSpPr txBox="1"/>
          <p:nvPr/>
        </p:nvSpPr>
        <p:spPr>
          <a:xfrm>
            <a:off x="5890313" y="5984544"/>
            <a:ext cx="2627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 Microservice Deployment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62CAF8-1760-F843-A32D-10E59981B125}"/>
              </a:ext>
            </a:extLst>
          </p:cNvPr>
          <p:cNvSpPr/>
          <p:nvPr/>
        </p:nvSpPr>
        <p:spPr>
          <a:xfrm>
            <a:off x="4953795" y="59986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7975D9-0D43-9040-B506-6A32CB875E4B}"/>
              </a:ext>
            </a:extLst>
          </p:cNvPr>
          <p:cNvGrpSpPr/>
          <p:nvPr/>
        </p:nvGrpSpPr>
        <p:grpSpPr>
          <a:xfrm>
            <a:off x="5080115" y="6114464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C81D1C-F5A6-8D4C-B4D6-441FBB5841D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011B50-00F7-8941-A322-F92A8C418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A475EE-2B5A-F14F-AD67-2B522F6F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000F2C-2534-7648-B860-901FE8C07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699311-6D4F-3140-BFF8-B3B639B8CF0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CF2ECD-F4EA-A149-9837-D7A690F146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9C8828-D32E-AD47-9D3B-F4C2FAB900B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88A3FA-3009-BF46-A10F-5A77D08D8194}"/>
              </a:ext>
            </a:extLst>
          </p:cNvPr>
          <p:cNvSpPr txBox="1"/>
          <p:nvPr/>
        </p:nvSpPr>
        <p:spPr>
          <a:xfrm>
            <a:off x="4971872" y="6439676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1166AA-EC31-2040-9772-C792711BED81}"/>
              </a:ext>
            </a:extLst>
          </p:cNvPr>
          <p:cNvSpPr/>
          <p:nvPr/>
        </p:nvSpPr>
        <p:spPr>
          <a:xfrm>
            <a:off x="5648445" y="6766895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SMTP – External Name Service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EC47A2E-6D3A-A949-A4AE-8682FFFB7864}"/>
              </a:ext>
            </a:extLst>
          </p:cNvPr>
          <p:cNvSpPr/>
          <p:nvPr/>
        </p:nvSpPr>
        <p:spPr>
          <a:xfrm>
            <a:off x="5648445" y="4243534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NodePort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F70D9D6-8D4E-2944-8B45-98E7B2230747}"/>
              </a:ext>
            </a:extLst>
          </p:cNvPr>
          <p:cNvSpPr/>
          <p:nvPr/>
        </p:nvSpPr>
        <p:spPr>
          <a:xfrm>
            <a:off x="4775901" y="4500163"/>
            <a:ext cx="4662480" cy="815341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8661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758217-8E23-284B-A2E7-2D8132B813E0}"/>
              </a:ext>
            </a:extLst>
          </p:cNvPr>
          <p:cNvSpPr txBox="1"/>
          <p:nvPr/>
        </p:nvSpPr>
        <p:spPr>
          <a:xfrm>
            <a:off x="5859804" y="4559409"/>
            <a:ext cx="2627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Usermgmt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Microservice Deployment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8F4AE2E-DF6E-E74B-9DB7-081C5CE24A30}"/>
              </a:ext>
            </a:extLst>
          </p:cNvPr>
          <p:cNvSpPr/>
          <p:nvPr/>
        </p:nvSpPr>
        <p:spPr>
          <a:xfrm>
            <a:off x="8517719" y="457416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B6DB42F-2EEB-DD4A-B3D6-887C2D119D49}"/>
              </a:ext>
            </a:extLst>
          </p:cNvPr>
          <p:cNvGrpSpPr/>
          <p:nvPr/>
        </p:nvGrpSpPr>
        <p:grpSpPr>
          <a:xfrm>
            <a:off x="8644039" y="4689938"/>
            <a:ext cx="555550" cy="352840"/>
            <a:chOff x="853440" y="4579716"/>
            <a:chExt cx="1006998" cy="827590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65EBB72-C360-5749-9D4D-0982427E1FF7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1526C-A061-B446-964F-5DCA1253DC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A8158CB-D771-E944-BFEB-7474500E764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2EA8863-F98D-AD48-8DAC-C8D4CB1070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0097634-D3E5-2E46-95F8-545B0DC597D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8942ABC-97B7-F440-982D-9DA3747D81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8A05557-D37D-394A-A0F6-250588EA32E6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41B44171-AFA6-5449-BE8D-11B8F87382DC}"/>
              </a:ext>
            </a:extLst>
          </p:cNvPr>
          <p:cNvSpPr txBox="1"/>
          <p:nvPr/>
        </p:nvSpPr>
        <p:spPr>
          <a:xfrm>
            <a:off x="8535796" y="5015150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CF5055-6F9B-4F49-BF4E-04AD6A833575}"/>
              </a:ext>
            </a:extLst>
          </p:cNvPr>
          <p:cNvSpPr/>
          <p:nvPr/>
        </p:nvSpPr>
        <p:spPr>
          <a:xfrm>
            <a:off x="4953795" y="45924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181B0C-532A-494F-95DF-4F35A03BBD69}"/>
              </a:ext>
            </a:extLst>
          </p:cNvPr>
          <p:cNvGrpSpPr/>
          <p:nvPr/>
        </p:nvGrpSpPr>
        <p:grpSpPr>
          <a:xfrm>
            <a:off x="5080115" y="4708236"/>
            <a:ext cx="555550" cy="352840"/>
            <a:chOff x="853440" y="4579716"/>
            <a:chExt cx="1006998" cy="82759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4DFEED-2205-6B4F-BAC7-A74F8878B27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8EC2466-61D0-AC47-9839-025186372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18773F-A1D9-554F-A610-A54CA66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6137E8-01C7-2747-9FF1-089CF5D7B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7B6D57F-BD3F-6547-9A70-C63C0C66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EEE68E0-366C-B54B-B912-62EC52AA7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46FBE8-4748-4D44-B91E-838A8EE33F5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8383A02-AE17-6E4F-9E5F-C7F6B5A45DAA}"/>
              </a:ext>
            </a:extLst>
          </p:cNvPr>
          <p:cNvSpPr txBox="1"/>
          <p:nvPr/>
        </p:nvSpPr>
        <p:spPr>
          <a:xfrm>
            <a:off x="4971872" y="5033448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7B012B-BC4A-C44F-A405-17D1AF52F7B6}"/>
              </a:ext>
            </a:extLst>
          </p:cNvPr>
          <p:cNvSpPr/>
          <p:nvPr/>
        </p:nvSpPr>
        <p:spPr>
          <a:xfrm>
            <a:off x="5648445" y="5360667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MySQL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External Name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F502E-95A7-0A44-B621-83C1DE50BCFC}"/>
              </a:ext>
            </a:extLst>
          </p:cNvPr>
          <p:cNvSpPr/>
          <p:nvPr/>
        </p:nvSpPr>
        <p:spPr>
          <a:xfrm>
            <a:off x="3953585" y="4094008"/>
            <a:ext cx="6568753" cy="3151562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385FDF9F-D766-EA4F-BBD9-A91B466CCE79}"/>
              </a:ext>
            </a:extLst>
          </p:cNvPr>
          <p:cNvSpPr txBox="1"/>
          <p:nvPr/>
        </p:nvSpPr>
        <p:spPr>
          <a:xfrm>
            <a:off x="11043723" y="3258707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198" name="Graphic 197">
            <a:extLst>
              <a:ext uri="{FF2B5EF4-FFF2-40B4-BE49-F238E27FC236}">
                <a16:creationId xmlns:a16="http://schemas.microsoft.com/office/drawing/2014/main" id="{2C216E67-8421-3D4C-A29C-27DD09AF6CA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426994" y="2771889"/>
            <a:ext cx="469900" cy="469900"/>
          </a:xfrm>
          <a:prstGeom prst="rect">
            <a:avLst/>
          </a:prstGeom>
        </p:spPr>
      </p:pic>
      <p:pic>
        <p:nvPicPr>
          <p:cNvPr id="199" name="Graphic 198" descr="User">
            <a:extLst>
              <a:ext uri="{FF2B5EF4-FFF2-40B4-BE49-F238E27FC236}">
                <a16:creationId xmlns:a16="http://schemas.microsoft.com/office/drawing/2014/main" id="{413D5BB1-A407-324B-97AB-1E72068A17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34249" y="-93948"/>
            <a:ext cx="914400" cy="914400"/>
          </a:xfrm>
          <a:prstGeom prst="rect">
            <a:avLst/>
          </a:prstGeom>
        </p:spPr>
      </p:pic>
      <p:pic>
        <p:nvPicPr>
          <p:cNvPr id="200" name="Graphic 199" descr="User">
            <a:extLst>
              <a:ext uri="{FF2B5EF4-FFF2-40B4-BE49-F238E27FC236}">
                <a16:creationId xmlns:a16="http://schemas.microsoft.com/office/drawing/2014/main" id="{EC7F83E8-839B-F248-93AD-DEF26FF98E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84374" y="-105860"/>
            <a:ext cx="914400" cy="914400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B3202F4-862D-9943-A573-1BCFFF5B5908}"/>
              </a:ext>
            </a:extLst>
          </p:cNvPr>
          <p:cNvCxnSpPr>
            <a:stCxn id="363" idx="2"/>
            <a:endCxn id="361" idx="1"/>
          </p:cNvCxnSpPr>
          <p:nvPr/>
        </p:nvCxnSpPr>
        <p:spPr>
          <a:xfrm rot="16200000" flipH="1">
            <a:off x="2232924" y="3769799"/>
            <a:ext cx="2396480" cy="1317265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4AF7CEB2-AED8-B44A-9AAA-95A6AFEAD339}"/>
              </a:ext>
            </a:extLst>
          </p:cNvPr>
          <p:cNvCxnSpPr>
            <a:endCxn id="51" idx="1"/>
          </p:cNvCxnSpPr>
          <p:nvPr/>
        </p:nvCxnSpPr>
        <p:spPr>
          <a:xfrm flipV="1">
            <a:off x="2758855" y="1107283"/>
            <a:ext cx="5297768" cy="1636091"/>
          </a:xfrm>
          <a:prstGeom prst="bentConnector3">
            <a:avLst>
              <a:gd name="adj1" fmla="val 76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65043A4-8384-0F45-A1C5-7A8A686FC147}"/>
              </a:ext>
            </a:extLst>
          </p:cNvPr>
          <p:cNvCxnSpPr>
            <a:stCxn id="51" idx="3"/>
            <a:endCxn id="198" idx="0"/>
          </p:cNvCxnSpPr>
          <p:nvPr/>
        </p:nvCxnSpPr>
        <p:spPr>
          <a:xfrm>
            <a:off x="8748314" y="1107283"/>
            <a:ext cx="2913630" cy="1664606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C56B957-3ABB-B447-BBB2-AC03BD794AFC}"/>
              </a:ext>
            </a:extLst>
          </p:cNvPr>
          <p:cNvCxnSpPr>
            <a:stCxn id="198" idx="2"/>
            <a:endCxn id="93" idx="3"/>
          </p:cNvCxnSpPr>
          <p:nvPr/>
        </p:nvCxnSpPr>
        <p:spPr>
          <a:xfrm rot="5400000">
            <a:off x="9782390" y="3747117"/>
            <a:ext cx="2384883" cy="1374227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C1D3C0-E21C-1A4A-BC82-1B848117B371}"/>
              </a:ext>
            </a:extLst>
          </p:cNvPr>
          <p:cNvCxnSpPr>
            <a:stCxn id="108" idx="3"/>
            <a:endCxn id="118" idx="0"/>
          </p:cNvCxnSpPr>
          <p:nvPr/>
        </p:nvCxnSpPr>
        <p:spPr>
          <a:xfrm>
            <a:off x="5775728" y="6326527"/>
            <a:ext cx="1437157" cy="44036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B404704-AF18-5B4F-B930-AF6BE4CF7334}"/>
              </a:ext>
            </a:extLst>
          </p:cNvPr>
          <p:cNvSpPr/>
          <p:nvPr/>
        </p:nvSpPr>
        <p:spPr>
          <a:xfrm>
            <a:off x="8510847" y="600284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611B1CDF-8A1F-D746-A9A2-C6DA51137B9F}"/>
              </a:ext>
            </a:extLst>
          </p:cNvPr>
          <p:cNvGrpSpPr/>
          <p:nvPr/>
        </p:nvGrpSpPr>
        <p:grpSpPr>
          <a:xfrm>
            <a:off x="8637167" y="6118617"/>
            <a:ext cx="555550" cy="352840"/>
            <a:chOff x="853440" y="4579716"/>
            <a:chExt cx="1006998" cy="82759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C48B88A2-BAC8-1146-B619-6FEC3383F3C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4AA2E8A-D422-1141-9E0D-0480F5E518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494C916-6B47-604B-B727-53C80A1BA545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84CD3E2-2049-F54B-B807-32BAEA9696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FB1F9B9-D7AD-BF4B-AD33-F255892ED3F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3CD1915-2422-D147-8895-5CAAD2C087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CF6FCCE-DF1D-4A49-A3AD-CC2ED290F8C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E43933BB-2085-4C4C-BED3-05673AD84546}"/>
              </a:ext>
            </a:extLst>
          </p:cNvPr>
          <p:cNvSpPr txBox="1"/>
          <p:nvPr/>
        </p:nvSpPr>
        <p:spPr>
          <a:xfrm>
            <a:off x="8528924" y="6443829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EE3923-35B3-F14A-9E13-8618629B610A}"/>
              </a:ext>
            </a:extLst>
          </p:cNvPr>
          <p:cNvCxnSpPr>
            <a:cxnSpLocks/>
            <a:stCxn id="219" idx="1"/>
            <a:endCxn id="118" idx="0"/>
          </p:cNvCxnSpPr>
          <p:nvPr/>
        </p:nvCxnSpPr>
        <p:spPr>
          <a:xfrm flipH="1">
            <a:off x="7212885" y="6330680"/>
            <a:ext cx="1297962" cy="436215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76D5BC8-165F-A241-8898-502FABDF45CD}"/>
              </a:ext>
            </a:extLst>
          </p:cNvPr>
          <p:cNvCxnSpPr>
            <a:stCxn id="96" idx="2"/>
            <a:endCxn id="108" idx="3"/>
          </p:cNvCxnSpPr>
          <p:nvPr/>
        </p:nvCxnSpPr>
        <p:spPr>
          <a:xfrm rot="5400000">
            <a:off x="6273248" y="5386889"/>
            <a:ext cx="442119" cy="1437157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655AF5A6-82E5-124F-98AA-78059514FBAB}"/>
              </a:ext>
            </a:extLst>
          </p:cNvPr>
          <p:cNvCxnSpPr>
            <a:stCxn id="96" idx="2"/>
            <a:endCxn id="219" idx="1"/>
          </p:cNvCxnSpPr>
          <p:nvPr/>
        </p:nvCxnSpPr>
        <p:spPr>
          <a:xfrm rot="16200000" flipH="1">
            <a:off x="7638730" y="5458563"/>
            <a:ext cx="446272" cy="1297962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D79E5EF7-4E9C-6A4C-BE51-B6910362C3D0}"/>
              </a:ext>
            </a:extLst>
          </p:cNvPr>
          <p:cNvCxnSpPr>
            <a:cxnSpLocks/>
            <a:stCxn id="118" idx="3"/>
            <a:endCxn id="295" idx="1"/>
          </p:cNvCxnSpPr>
          <p:nvPr/>
        </p:nvCxnSpPr>
        <p:spPr>
          <a:xfrm flipV="1">
            <a:off x="8777324" y="6453258"/>
            <a:ext cx="4443475" cy="430960"/>
          </a:xfrm>
          <a:prstGeom prst="bentConnector3">
            <a:avLst>
              <a:gd name="adj1" fmla="val 94034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5B8F5FE-7956-7947-9C62-27D84C60E4EA}"/>
              </a:ext>
            </a:extLst>
          </p:cNvPr>
          <p:cNvCxnSpPr>
            <a:cxnSpLocks/>
            <a:stCxn id="142" idx="1"/>
            <a:endCxn id="354" idx="3"/>
          </p:cNvCxnSpPr>
          <p:nvPr/>
        </p:nvCxnSpPr>
        <p:spPr>
          <a:xfrm rot="10800000" flipV="1">
            <a:off x="3293995" y="5477990"/>
            <a:ext cx="2354451" cy="572350"/>
          </a:xfrm>
          <a:prstGeom prst="bentConnector3">
            <a:avLst>
              <a:gd name="adj1" fmla="val 5948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A1821A4C-9AC1-5842-9E6C-5CD1C45FE877}"/>
              </a:ext>
            </a:extLst>
          </p:cNvPr>
          <p:cNvCxnSpPr>
            <a:stCxn id="142" idx="3"/>
            <a:endCxn id="352" idx="1"/>
          </p:cNvCxnSpPr>
          <p:nvPr/>
        </p:nvCxnSpPr>
        <p:spPr>
          <a:xfrm>
            <a:off x="8777324" y="5477990"/>
            <a:ext cx="2443170" cy="606086"/>
          </a:xfrm>
          <a:prstGeom prst="bentConnector3">
            <a:avLst>
              <a:gd name="adj1" fmla="val 56439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ECF67719-527A-F642-9527-675DCEC323EA}"/>
              </a:ext>
            </a:extLst>
          </p:cNvPr>
          <p:cNvSpPr/>
          <p:nvPr/>
        </p:nvSpPr>
        <p:spPr>
          <a:xfrm>
            <a:off x="5648445" y="2940399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Ingress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3F25-A094-4B4B-BED6-1706306D7217}"/>
              </a:ext>
            </a:extLst>
          </p:cNvPr>
          <p:cNvSpPr/>
          <p:nvPr/>
        </p:nvSpPr>
        <p:spPr>
          <a:xfrm>
            <a:off x="4098705" y="2381222"/>
            <a:ext cx="6185488" cy="1315811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6998D19-E71D-5E45-9DD8-85389561B2A2}"/>
              </a:ext>
            </a:extLst>
          </p:cNvPr>
          <p:cNvSpPr txBox="1"/>
          <p:nvPr/>
        </p:nvSpPr>
        <p:spPr>
          <a:xfrm>
            <a:off x="4083423" y="24023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19915B-B2B3-EA40-8C0A-765CAB7207CF}"/>
              </a:ext>
            </a:extLst>
          </p:cNvPr>
          <p:cNvSpPr txBox="1"/>
          <p:nvPr/>
        </p:nvSpPr>
        <p:spPr>
          <a:xfrm>
            <a:off x="7355141" y="2558419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47C7DE-B3F5-924D-88BC-10559E85CF78}"/>
              </a:ext>
            </a:extLst>
          </p:cNvPr>
          <p:cNvCxnSpPr>
            <a:stCxn id="199" idx="2"/>
            <a:endCxn id="364" idx="0"/>
          </p:cNvCxnSpPr>
          <p:nvPr/>
        </p:nvCxnSpPr>
        <p:spPr>
          <a:xfrm flipH="1">
            <a:off x="7180145" y="820452"/>
            <a:ext cx="11304" cy="16621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18A41D-5E0E-AA47-A96C-5F64CA8B375F}"/>
              </a:ext>
            </a:extLst>
          </p:cNvPr>
          <p:cNvCxnSpPr>
            <a:stCxn id="293" idx="2"/>
            <a:endCxn id="119" idx="0"/>
          </p:cNvCxnSpPr>
          <p:nvPr/>
        </p:nvCxnSpPr>
        <p:spPr>
          <a:xfrm>
            <a:off x="7212885" y="3175045"/>
            <a:ext cx="0" cy="10684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ABA003B-47A4-5D49-8F53-71BA6BDEB8C1}"/>
              </a:ext>
            </a:extLst>
          </p:cNvPr>
          <p:cNvCxnSpPr>
            <a:stCxn id="119" idx="2"/>
            <a:endCxn id="132" idx="3"/>
          </p:cNvCxnSpPr>
          <p:nvPr/>
        </p:nvCxnSpPr>
        <p:spPr>
          <a:xfrm flipH="1">
            <a:off x="5775728" y="4478180"/>
            <a:ext cx="1437157" cy="4421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725A88B-654D-5841-896C-FC2CFC0F14CD}"/>
              </a:ext>
            </a:extLst>
          </p:cNvPr>
          <p:cNvCxnSpPr>
            <a:stCxn id="119" idx="2"/>
            <a:endCxn id="122" idx="1"/>
          </p:cNvCxnSpPr>
          <p:nvPr/>
        </p:nvCxnSpPr>
        <p:spPr>
          <a:xfrm>
            <a:off x="7212885" y="4478180"/>
            <a:ext cx="1304834" cy="4238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EAF52586-3709-9845-90ED-9C1EF35810F2}"/>
              </a:ext>
            </a:extLst>
          </p:cNvPr>
          <p:cNvCxnSpPr>
            <a:stCxn id="132" idx="3"/>
            <a:endCxn id="142" idx="0"/>
          </p:cNvCxnSpPr>
          <p:nvPr/>
        </p:nvCxnSpPr>
        <p:spPr>
          <a:xfrm>
            <a:off x="5775728" y="4920299"/>
            <a:ext cx="1437157" cy="44036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8E4A658D-A0C0-8542-9612-781A69E027CE}"/>
              </a:ext>
            </a:extLst>
          </p:cNvPr>
          <p:cNvCxnSpPr>
            <a:cxnSpLocks/>
            <a:stCxn id="122" idx="1"/>
            <a:endCxn id="142" idx="0"/>
          </p:cNvCxnSpPr>
          <p:nvPr/>
        </p:nvCxnSpPr>
        <p:spPr>
          <a:xfrm rot="10800000" flipV="1">
            <a:off x="7212885" y="4902001"/>
            <a:ext cx="1304834" cy="4586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79FF8D-B7D0-784A-A2FA-D01D3386F3D6}"/>
              </a:ext>
            </a:extLst>
          </p:cNvPr>
          <p:cNvCxnSpPr>
            <a:stCxn id="295" idx="0"/>
            <a:endCxn id="359" idx="2"/>
          </p:cNvCxnSpPr>
          <p:nvPr/>
        </p:nvCxnSpPr>
        <p:spPr>
          <a:xfrm flipH="1" flipV="1">
            <a:off x="13574300" y="5235273"/>
            <a:ext cx="2099" cy="8623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E6443E-0C78-2D41-81E6-E3A45B380A41}"/>
              </a:ext>
            </a:extLst>
          </p:cNvPr>
          <p:cNvCxnSpPr>
            <a:stCxn id="359" idx="0"/>
          </p:cNvCxnSpPr>
          <p:nvPr/>
        </p:nvCxnSpPr>
        <p:spPr>
          <a:xfrm flipH="1" flipV="1">
            <a:off x="13572452" y="4017272"/>
            <a:ext cx="1848" cy="51213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5CC531E6-FD36-5F4C-8B6B-8302DE18894D}"/>
              </a:ext>
            </a:extLst>
          </p:cNvPr>
          <p:cNvCxnSpPr>
            <a:stCxn id="141" idx="2"/>
            <a:endCxn id="96" idx="1"/>
          </p:cNvCxnSpPr>
          <p:nvPr/>
        </p:nvCxnSpPr>
        <p:spPr>
          <a:xfrm rot="16200000" flipH="1">
            <a:off x="5271908" y="5390548"/>
            <a:ext cx="456638" cy="29643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0F913F5F-78FF-EC49-96DC-72C91AA385AD}"/>
              </a:ext>
            </a:extLst>
          </p:cNvPr>
          <p:cNvCxnSpPr>
            <a:stCxn id="131" idx="2"/>
            <a:endCxn id="96" idx="3"/>
          </p:cNvCxnSpPr>
          <p:nvPr/>
        </p:nvCxnSpPr>
        <p:spPr>
          <a:xfrm rot="5400000">
            <a:off x="8609161" y="5460313"/>
            <a:ext cx="474936" cy="138609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96F9537-1C07-5E49-A6D9-C54BD6575CF4}"/>
              </a:ext>
            </a:extLst>
          </p:cNvPr>
          <p:cNvSpPr txBox="1"/>
          <p:nvPr/>
        </p:nvSpPr>
        <p:spPr>
          <a:xfrm>
            <a:off x="3339080" y="666563"/>
            <a:ext cx="3606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https://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ums.kubeoncloud.com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usermgmt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/user</a:t>
            </a:r>
          </a:p>
        </p:txBody>
      </p:sp>
    </p:spTree>
    <p:extLst>
      <p:ext uri="{BB962C8B-B14F-4D97-AF65-F5344CB8AC3E}">
        <p14:creationId xmlns:p14="http://schemas.microsoft.com/office/powerpoint/2010/main" val="99866935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699047"/>
            <a:ext cx="10369577" cy="669113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238" y="70463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48885" y="2304886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Network Load Balancer</a:t>
            </a:r>
            <a:endParaRPr lang="en-US" sz="1400" b="1" dirty="0">
              <a:solidFill>
                <a:srgbClr val="FFFF00"/>
              </a:solidFill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468" y="86968"/>
            <a:ext cx="669994" cy="587232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9195462" y="117129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40277" y="5962806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Fargate Profiles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with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Network LB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67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Node-1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25062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7947814" y="5804937"/>
            <a:ext cx="206627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Fargate Profile: </a:t>
            </a:r>
            <a:r>
              <a:rPr lang="en-US" sz="1600" b="1" dirty="0" err="1">
                <a:solidFill>
                  <a:schemeClr val="accent4">
                    <a:lumMod val="75000"/>
                  </a:schemeClr>
                </a:solidFill>
              </a:rPr>
              <a:t>fp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-dev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195462" y="380584"/>
            <a:ext cx="3685127" cy="150169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380584"/>
            <a:ext cx="3720648" cy="150905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10303761" y="1480342"/>
            <a:ext cx="148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NLB k8s Service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5234087" y="4099587"/>
            <a:ext cx="7279127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5328187" y="4189305"/>
            <a:ext cx="6999199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5462863" y="43046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8350224" y="505129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8420140" y="45167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5589183" y="4420465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5639686" y="47302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48114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89565" y="1439057"/>
            <a:ext cx="711200" cy="711200"/>
          </a:xfrm>
          <a:prstGeom prst="rect">
            <a:avLst/>
          </a:prstGeom>
        </p:spPr>
      </p:pic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86" idx="1"/>
          </p:cNvCxnSpPr>
          <p:nvPr/>
        </p:nvCxnSpPr>
        <p:spPr>
          <a:xfrm>
            <a:off x="3500765" y="1794657"/>
            <a:ext cx="5103979" cy="20844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08443" y="2139645"/>
            <a:ext cx="1955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nlbfargate.stacksimplify.com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128" name="Graphic 127">
            <a:extLst>
              <a:ext uri="{FF2B5EF4-FFF2-40B4-BE49-F238E27FC236}">
                <a16:creationId xmlns:a16="http://schemas.microsoft.com/office/drawing/2014/main" id="{753EDD39-DF3C-964C-A24C-667AD0FAEA6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989515" y="3449040"/>
            <a:ext cx="330200" cy="330200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B43581AD-7CE5-DE4C-A391-FD1B96CCE6A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385330" y="3447272"/>
            <a:ext cx="330200" cy="330200"/>
          </a:xfrm>
          <a:prstGeom prst="rect">
            <a:avLst/>
          </a:prstGeom>
        </p:spPr>
      </p:pic>
      <p:sp>
        <p:nvSpPr>
          <p:cNvPr id="188" name="Rectangle 187">
            <a:extLst>
              <a:ext uri="{FF2B5EF4-FFF2-40B4-BE49-F238E27FC236}">
                <a16:creationId xmlns:a16="http://schemas.microsoft.com/office/drawing/2014/main" id="{EE9423F2-F396-B748-9981-4A866337260B}"/>
              </a:ext>
            </a:extLst>
          </p:cNvPr>
          <p:cNvSpPr/>
          <p:nvPr/>
        </p:nvSpPr>
        <p:spPr>
          <a:xfrm>
            <a:off x="11194500" y="430699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DEA7472-8448-DA46-9DFC-7D47749B4861}"/>
              </a:ext>
            </a:extLst>
          </p:cNvPr>
          <p:cNvGrpSpPr/>
          <p:nvPr/>
        </p:nvGrpSpPr>
        <p:grpSpPr>
          <a:xfrm>
            <a:off x="11320820" y="4422767"/>
            <a:ext cx="555550" cy="352840"/>
            <a:chOff x="853440" y="4579716"/>
            <a:chExt cx="1006998" cy="827590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2EB2CA9-75A0-0745-BED9-1924D1E443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B01440E-7E23-E34E-9756-D06DC1A4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5157C22-D067-B44F-8D7F-2424C7C8D48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F1C0019-9E80-DA4D-B9AE-E77FFAEE74A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664ECE-DFBA-0641-A411-003592F239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F5DC935-CD65-BF4F-9CEF-CEE506A7194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B7BDE84-1B3E-EB44-9B0F-C5D5D00B046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FAE1208C-D207-7F49-B225-449FD8972239}"/>
              </a:ext>
            </a:extLst>
          </p:cNvPr>
          <p:cNvSpPr txBox="1"/>
          <p:nvPr/>
        </p:nvSpPr>
        <p:spPr>
          <a:xfrm>
            <a:off x="11371323" y="4732549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94C08-031B-6241-8D9B-A9A7B1F83E75}"/>
              </a:ext>
            </a:extLst>
          </p:cNvPr>
          <p:cNvCxnSpPr>
            <a:cxnSpLocks/>
            <a:stCxn id="147" idx="2"/>
            <a:endCxn id="91" idx="0"/>
          </p:cNvCxnSpPr>
          <p:nvPr/>
        </p:nvCxnSpPr>
        <p:spPr>
          <a:xfrm flipH="1">
            <a:off x="5873830" y="2620541"/>
            <a:ext cx="2978047" cy="168414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F4532E-FACB-A749-BB79-E143F5E03B96}"/>
              </a:ext>
            </a:extLst>
          </p:cNvPr>
          <p:cNvCxnSpPr>
            <a:cxnSpLocks/>
            <a:stCxn id="147" idx="2"/>
            <a:endCxn id="188" idx="0"/>
          </p:cNvCxnSpPr>
          <p:nvPr/>
        </p:nvCxnSpPr>
        <p:spPr>
          <a:xfrm>
            <a:off x="8851877" y="2620541"/>
            <a:ext cx="2753590" cy="168645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phic 85">
            <a:extLst>
              <a:ext uri="{FF2B5EF4-FFF2-40B4-BE49-F238E27FC236}">
                <a16:creationId xmlns:a16="http://schemas.microsoft.com/office/drawing/2014/main" id="{D014800C-C235-DD4F-81BC-A883C0B114D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604744" y="1674292"/>
            <a:ext cx="657611" cy="657611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0402AA96-42D4-3840-83B1-49317F49ECB3}"/>
              </a:ext>
            </a:extLst>
          </p:cNvPr>
          <p:cNvSpPr txBox="1"/>
          <p:nvPr/>
        </p:nvSpPr>
        <p:spPr>
          <a:xfrm>
            <a:off x="140030" y="2899562"/>
            <a:ext cx="2790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</a:t>
            </a:r>
            <a:r>
              <a:rPr lang="en-US" sz="1400" dirty="0" err="1">
                <a:solidFill>
                  <a:srgbClr val="089252"/>
                </a:solidFill>
              </a:rPr>
              <a:t>nlbfargate.stacksimplify.com</a:t>
            </a:r>
            <a:endParaRPr lang="en-US" sz="1400" dirty="0">
              <a:solidFill>
                <a:srgbClr val="089252"/>
              </a:solidFill>
            </a:endParaRPr>
          </a:p>
          <a:p>
            <a:r>
              <a:rPr lang="en-US" sz="1400" dirty="0">
                <a:solidFill>
                  <a:srgbClr val="C00000"/>
                </a:solidFill>
              </a:rPr>
              <a:t>https://</a:t>
            </a:r>
            <a:r>
              <a:rPr lang="en-US" sz="1400" dirty="0" err="1">
                <a:solidFill>
                  <a:srgbClr val="C00000"/>
                </a:solidFill>
              </a:rPr>
              <a:t>nlbfargate.stacksimplify.com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DB04546-9C50-894A-B263-498EA68B58F2}"/>
              </a:ext>
            </a:extLst>
          </p:cNvPr>
          <p:cNvSpPr txBox="1"/>
          <p:nvPr/>
        </p:nvSpPr>
        <p:spPr>
          <a:xfrm>
            <a:off x="997995" y="1452026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EA7FAF-10E8-F64F-9E9E-CD205FC1E358}"/>
              </a:ext>
            </a:extLst>
          </p:cNvPr>
          <p:cNvSpPr txBox="1"/>
          <p:nvPr/>
        </p:nvSpPr>
        <p:spPr>
          <a:xfrm>
            <a:off x="904779" y="1768915"/>
            <a:ext cx="928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HTTPS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46BC9CD0-63D3-AE4C-BC57-B0F064E6326A}"/>
              </a:ext>
            </a:extLst>
          </p:cNvPr>
          <p:cNvSpPr/>
          <p:nvPr/>
        </p:nvSpPr>
        <p:spPr>
          <a:xfrm>
            <a:off x="10050136" y="2004260"/>
            <a:ext cx="1393455" cy="2710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external-</a:t>
            </a:r>
            <a:r>
              <a:rPr lang="en-US" sz="1800" dirty="0" err="1"/>
              <a:t>dns</a:t>
            </a:r>
            <a:endParaRPr lang="en-US" sz="1800" dirty="0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97A99CD1-F495-1245-89C8-68D5365CB22B}"/>
              </a:ext>
            </a:extLst>
          </p:cNvPr>
          <p:cNvSpPr/>
          <p:nvPr/>
        </p:nvSpPr>
        <p:spPr>
          <a:xfrm>
            <a:off x="6197891" y="2004453"/>
            <a:ext cx="1393455" cy="2493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TLS</a:t>
            </a:r>
          </a:p>
        </p:txBody>
      </p:sp>
    </p:spTree>
    <p:extLst>
      <p:ext uri="{BB962C8B-B14F-4D97-AF65-F5344CB8AC3E}">
        <p14:creationId xmlns:p14="http://schemas.microsoft.com/office/powerpoint/2010/main" val="150360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6" grpId="0" animBg="1"/>
      <p:bldP spid="17" grpId="0"/>
      <p:bldP spid="89" grpId="0" animBg="1"/>
      <p:bldP spid="90" grpId="0" animBg="1"/>
      <p:bldP spid="91" grpId="0" animBg="1"/>
      <p:bldP spid="92" grpId="0"/>
      <p:bldP spid="93" grpId="0"/>
      <p:bldP spid="102" grpId="0"/>
      <p:bldP spid="163" grpId="0"/>
      <p:bldP spid="165" grpId="0"/>
      <p:bldP spid="123" grpId="0"/>
      <p:bldP spid="188" grpId="0" animBg="1"/>
      <p:bldP spid="199" grpId="0"/>
      <p:bldP spid="103" grpId="0"/>
      <p:bldP spid="104" grpId="0"/>
      <p:bldP spid="105" grpId="0"/>
      <p:bldP spid="106" grpId="0" animBg="1"/>
      <p:bldP spid="107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7DFBD4-01D2-254B-86E8-11CDE60B58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750225-69E4-F244-A9B0-55C060C5C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– Fargate Workloads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01FDE9-B4F9-4749-B629-B4CBE825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92" y="2990850"/>
            <a:ext cx="13647615" cy="68720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9F50084-51EE-8848-8A40-42C09AFEC61B}"/>
              </a:ext>
            </a:extLst>
          </p:cNvPr>
          <p:cNvSpPr/>
          <p:nvPr/>
        </p:nvSpPr>
        <p:spPr>
          <a:xfrm>
            <a:off x="3540370" y="4297973"/>
            <a:ext cx="7971692" cy="2395904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Pod IP Address will be directly registered as targets in NLB Load Balancer Target Groups when we use Target Type as </a:t>
            </a:r>
            <a:r>
              <a:rPr lang="en-US" sz="3000" dirty="0">
                <a:solidFill>
                  <a:srgbClr val="FFFF00"/>
                </a:solidFill>
              </a:rPr>
              <a:t>IP Mode</a:t>
            </a:r>
          </a:p>
        </p:txBody>
      </p:sp>
    </p:spTree>
    <p:extLst>
      <p:ext uri="{BB962C8B-B14F-4D97-AF65-F5344CB8AC3E}">
        <p14:creationId xmlns:p14="http://schemas.microsoft.com/office/powerpoint/2010/main" val="178565281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E97DD2-4A18-7E42-B8C0-D682EA5E97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CE5DB2-0273-7246-9473-474298682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257167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AWS Load Balancer Controller &amp; AWS Network Load Balancer – </a:t>
            </a:r>
            <a:r>
              <a:rPr lang="en-US" b="1" dirty="0">
                <a:solidFill>
                  <a:srgbClr val="7030A0"/>
                </a:solidFill>
              </a:rPr>
              <a:t>NEW TOPIC ADDITION</a:t>
            </a:r>
            <a:r>
              <a:rPr lang="en-US" b="1" dirty="0"/>
              <a:t> - </a:t>
            </a:r>
            <a:r>
              <a:rPr lang="en-US" b="1" dirty="0">
                <a:solidFill>
                  <a:srgbClr val="C00000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84579860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693028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ECR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Elastic Container Registry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02979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665013" y="151700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699150" y="1475175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42046" y="1509867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Certificate </a:t>
            </a:r>
          </a:p>
          <a:p>
            <a:pPr algn="ctr"/>
            <a:r>
              <a:rPr lang="en-US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589980" y="1606232"/>
            <a:ext cx="1147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13025" y="1509867"/>
            <a:ext cx="1648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Block </a:t>
            </a:r>
          </a:p>
          <a:p>
            <a:pPr algn="ctr"/>
            <a:r>
              <a:rPr lang="en-US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18039" y="6993114"/>
            <a:ext cx="1039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Fargate</a:t>
            </a:r>
          </a:p>
          <a:p>
            <a:pPr algn="ctr"/>
            <a:r>
              <a:rPr lang="en-US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43284" y="6993113"/>
            <a:ext cx="20910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Container</a:t>
            </a:r>
          </a:p>
          <a:p>
            <a:pPr algn="ctr"/>
            <a:r>
              <a:rPr lang="en-US" dirty="0"/>
              <a:t>Registry</a:t>
            </a:r>
          </a:p>
        </p:txBody>
      </p:sp>
    </p:spTree>
    <p:extLst>
      <p:ext uri="{BB962C8B-B14F-4D97-AF65-F5344CB8AC3E}">
        <p14:creationId xmlns:p14="http://schemas.microsoft.com/office/powerpoint/2010/main" val="104869296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29AAE9-83F3-1049-B074-494E00DBDB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571C3-9DBF-7F47-8623-114E7B9F1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Elastic Container Registry (ECR) is a </a:t>
            </a:r>
            <a:r>
              <a:rPr lang="en-IN" dirty="0">
                <a:solidFill>
                  <a:srgbClr val="0070C0"/>
                </a:solidFill>
              </a:rPr>
              <a:t>fully-managed </a:t>
            </a:r>
            <a:r>
              <a:rPr lang="en-IN" dirty="0"/>
              <a:t>Docker container registry that makes it easy for developers to store, manage, and deploy Docker container images. </a:t>
            </a:r>
          </a:p>
          <a:p>
            <a:r>
              <a:rPr lang="en-IN" dirty="0"/>
              <a:t>ECR is integrated with </a:t>
            </a:r>
            <a:r>
              <a:rPr lang="en-IN" dirty="0">
                <a:solidFill>
                  <a:srgbClr val="0070C0"/>
                </a:solidFill>
              </a:rPr>
              <a:t>Elastic Kubernetes Service (EKS), </a:t>
            </a:r>
            <a:r>
              <a:rPr lang="en-IN" dirty="0"/>
              <a:t>simplifying our development to production workflow.</a:t>
            </a:r>
          </a:p>
          <a:p>
            <a:r>
              <a:rPr lang="en-IN" dirty="0"/>
              <a:t>ECR </a:t>
            </a:r>
            <a:r>
              <a:rPr lang="en-IN" dirty="0">
                <a:solidFill>
                  <a:srgbClr val="0070C0"/>
                </a:solidFill>
              </a:rPr>
              <a:t>eliminates</a:t>
            </a:r>
            <a:r>
              <a:rPr lang="en-IN" dirty="0"/>
              <a:t> the need to operate our own container repositories or worry about scaling the underlying infrastructure. </a:t>
            </a:r>
          </a:p>
          <a:p>
            <a:r>
              <a:rPr lang="en-IN" dirty="0"/>
              <a:t>ECR hosts our images in a </a:t>
            </a:r>
            <a:r>
              <a:rPr lang="en-IN" dirty="0">
                <a:solidFill>
                  <a:srgbClr val="0070C0"/>
                </a:solidFill>
              </a:rPr>
              <a:t>highly available </a:t>
            </a:r>
            <a:r>
              <a:rPr lang="en-IN" dirty="0"/>
              <a:t>and scalable architecture, allowing us to reliably deploy containers for our applications. </a:t>
            </a:r>
          </a:p>
          <a:p>
            <a:r>
              <a:rPr lang="en-IN" dirty="0"/>
              <a:t>Integration with </a:t>
            </a:r>
            <a:r>
              <a:rPr lang="en-IN" dirty="0">
                <a:solidFill>
                  <a:srgbClr val="0070C0"/>
                </a:solidFill>
              </a:rPr>
              <a:t>AWS Identity and Access Management (IAM) </a:t>
            </a:r>
            <a:r>
              <a:rPr lang="en-IN" dirty="0"/>
              <a:t>provides resource-level control of each repository. </a:t>
            </a:r>
          </a:p>
          <a:p>
            <a:r>
              <a:rPr lang="en-IN" dirty="0"/>
              <a:t>With Amazon ECR, there are </a:t>
            </a:r>
            <a:r>
              <a:rPr lang="en-IN" dirty="0">
                <a:solidFill>
                  <a:srgbClr val="0070C0"/>
                </a:solidFill>
              </a:rPr>
              <a:t>no upfront fees </a:t>
            </a:r>
            <a:r>
              <a:rPr lang="en-IN" dirty="0"/>
              <a:t>or commitments. We pay only for the amount of data you store in your repositories and data transferred to the Internet.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D71371-E302-674C-BABC-7A79D8853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Container Registry - ECR</a:t>
            </a:r>
          </a:p>
        </p:txBody>
      </p:sp>
    </p:spTree>
    <p:extLst>
      <p:ext uri="{BB962C8B-B14F-4D97-AF65-F5344CB8AC3E}">
        <p14:creationId xmlns:p14="http://schemas.microsoft.com/office/powerpoint/2010/main" val="18330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4932AF-65C3-B249-86CE-CF2A07E51A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726CB-FAF9-6B41-AF40-E8D40EE5A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Full managed</a:t>
            </a:r>
          </a:p>
          <a:p>
            <a:pPr lvl="1"/>
            <a:r>
              <a:rPr lang="en-US" dirty="0"/>
              <a:t>Secure</a:t>
            </a:r>
          </a:p>
          <a:p>
            <a:pPr lvl="1"/>
            <a:r>
              <a:rPr lang="en-US" dirty="0"/>
              <a:t>Highly Available</a:t>
            </a:r>
          </a:p>
          <a:p>
            <a:pPr lvl="1"/>
            <a:r>
              <a:rPr lang="en-US" dirty="0"/>
              <a:t>Simplified Workflow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1B4EAC-D5D1-9B42-98F4-B686F5AB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Container Registry - ECR</a:t>
            </a:r>
          </a:p>
        </p:txBody>
      </p:sp>
    </p:spTree>
    <p:extLst>
      <p:ext uri="{BB962C8B-B14F-4D97-AF65-F5344CB8AC3E}">
        <p14:creationId xmlns:p14="http://schemas.microsoft.com/office/powerpoint/2010/main" val="306440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887756-C4C3-CD49-9776-164377BEB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E65AC-3D9E-1445-842E-40C71F87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ECR Works?</a:t>
            </a:r>
          </a:p>
        </p:txBody>
      </p:sp>
      <p:pic>
        <p:nvPicPr>
          <p:cNvPr id="5" name="Picture 16" descr="Image result for developer smiley">
            <a:extLst>
              <a:ext uri="{FF2B5EF4-FFF2-40B4-BE49-F238E27FC236}">
                <a16:creationId xmlns:a16="http://schemas.microsoft.com/office/drawing/2014/main" id="{7F20DCCF-D63A-8B42-AA77-EEE1A1D61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09" y="1721775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3D3624-426B-B14F-AA38-92D73C6A3849}"/>
              </a:ext>
            </a:extLst>
          </p:cNvPr>
          <p:cNvSpPr txBox="1"/>
          <p:nvPr/>
        </p:nvSpPr>
        <p:spPr>
          <a:xfrm>
            <a:off x="515513" y="5061290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Container Registry - ECR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4C05E2E-229F-8942-801D-395A8429A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513" y="3515456"/>
            <a:ext cx="711200" cy="71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C6A36E-CB04-5843-9A54-4158C2BC69B6}"/>
              </a:ext>
            </a:extLst>
          </p:cNvPr>
          <p:cNvSpPr txBox="1"/>
          <p:nvPr/>
        </p:nvSpPr>
        <p:spPr>
          <a:xfrm>
            <a:off x="1361978" y="3867781"/>
            <a:ext cx="144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Image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C9100DB-FC73-A546-85E2-24748EAE7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5395" y="4067835"/>
            <a:ext cx="962678" cy="96267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BB3372E-A006-154C-AA48-E56BD967D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16457" y="1893885"/>
            <a:ext cx="1082740" cy="10827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BF0F2D6-930E-3C45-B6F2-B004EABE6F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0163" y="1316898"/>
            <a:ext cx="711200" cy="7112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AFEA56C-3135-B447-8B4C-9CB825DF6F09}"/>
              </a:ext>
            </a:extLst>
          </p:cNvPr>
          <p:cNvSpPr/>
          <p:nvPr/>
        </p:nvSpPr>
        <p:spPr>
          <a:xfrm>
            <a:off x="515512" y="3515456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06D58E-F5C1-724E-B557-CE06181A7FDD}"/>
              </a:ext>
            </a:extLst>
          </p:cNvPr>
          <p:cNvSpPr txBox="1"/>
          <p:nvPr/>
        </p:nvSpPr>
        <p:spPr>
          <a:xfrm>
            <a:off x="1415921" y="1381995"/>
            <a:ext cx="1352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Developer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B5EC12-2243-4F43-B4A7-8A54CD409533}"/>
              </a:ext>
            </a:extLst>
          </p:cNvPr>
          <p:cNvSpPr txBox="1"/>
          <p:nvPr/>
        </p:nvSpPr>
        <p:spPr>
          <a:xfrm>
            <a:off x="10686606" y="2862732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Container Service - ECS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D40C8-9958-3642-8C56-172593BA7EF5}"/>
              </a:ext>
            </a:extLst>
          </p:cNvPr>
          <p:cNvSpPr txBox="1"/>
          <p:nvPr/>
        </p:nvSpPr>
        <p:spPr>
          <a:xfrm>
            <a:off x="11424921" y="1764949"/>
            <a:ext cx="182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Container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FACF05-3996-E041-A0D4-3380E4631981}"/>
              </a:ext>
            </a:extLst>
          </p:cNvPr>
          <p:cNvSpPr/>
          <p:nvPr/>
        </p:nvSpPr>
        <p:spPr>
          <a:xfrm>
            <a:off x="10686605" y="1316898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1628C278-4BFA-B042-B7DB-4A51DCBB32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30015" y="4061666"/>
            <a:ext cx="1082740" cy="10827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11231C5-A108-684C-BC52-BD2DF5F54493}"/>
              </a:ext>
            </a:extLst>
          </p:cNvPr>
          <p:cNvSpPr txBox="1"/>
          <p:nvPr/>
        </p:nvSpPr>
        <p:spPr>
          <a:xfrm>
            <a:off x="10700164" y="5030513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Kubernetes Service - EKS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171448-355C-F447-928D-A7D5D6E141FA}"/>
              </a:ext>
            </a:extLst>
          </p:cNvPr>
          <p:cNvSpPr txBox="1"/>
          <p:nvPr/>
        </p:nvSpPr>
        <p:spPr>
          <a:xfrm>
            <a:off x="11438479" y="3932730"/>
            <a:ext cx="182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Container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36AD21-0471-7E4F-8808-ADD763E96A66}"/>
              </a:ext>
            </a:extLst>
          </p:cNvPr>
          <p:cNvSpPr/>
          <p:nvPr/>
        </p:nvSpPr>
        <p:spPr>
          <a:xfrm>
            <a:off x="10700163" y="3484679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95169DAE-E54A-744B-BE8A-863C5E114B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43573" y="6229044"/>
            <a:ext cx="1082740" cy="10827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B62DD9B-E6BE-5E46-B7AE-9977F5318D53}"/>
              </a:ext>
            </a:extLst>
          </p:cNvPr>
          <p:cNvSpPr txBox="1"/>
          <p:nvPr/>
        </p:nvSpPr>
        <p:spPr>
          <a:xfrm>
            <a:off x="10713722" y="7197891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On-Premise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792ADB-EE1D-8E4C-BB2A-D349986FA77B}"/>
              </a:ext>
            </a:extLst>
          </p:cNvPr>
          <p:cNvSpPr txBox="1"/>
          <p:nvPr/>
        </p:nvSpPr>
        <p:spPr>
          <a:xfrm>
            <a:off x="11452037" y="6100108"/>
            <a:ext cx="1824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Container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F925895-E2F4-9A47-A7A7-13DFAFC1A4C0}"/>
              </a:ext>
            </a:extLst>
          </p:cNvPr>
          <p:cNvSpPr/>
          <p:nvPr/>
        </p:nvSpPr>
        <p:spPr>
          <a:xfrm>
            <a:off x="10713721" y="5652057"/>
            <a:ext cx="3142445" cy="185361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F973A302-4205-2B47-A594-DCF304A407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00163" y="3509063"/>
            <a:ext cx="711200" cy="711200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D9E6B80C-B144-DE44-A857-32749C3371E7}"/>
              </a:ext>
            </a:extLst>
          </p:cNvPr>
          <p:cNvSpPr/>
          <p:nvPr/>
        </p:nvSpPr>
        <p:spPr>
          <a:xfrm>
            <a:off x="5563572" y="3546233"/>
            <a:ext cx="2030380" cy="185361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Pull Images and Run Containers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A5B03CE-05C4-2741-A389-D74370A0186B}"/>
              </a:ext>
            </a:extLst>
          </p:cNvPr>
          <p:cNvCxnSpPr>
            <a:stCxn id="26" idx="1"/>
            <a:endCxn id="43" idx="6"/>
          </p:cNvCxnSpPr>
          <p:nvPr/>
        </p:nvCxnSpPr>
        <p:spPr>
          <a:xfrm flipH="1">
            <a:off x="7593952" y="2243704"/>
            <a:ext cx="3092653" cy="2229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54F0F51-1F18-7941-AFF2-084B702D8872}"/>
              </a:ext>
            </a:extLst>
          </p:cNvPr>
          <p:cNvCxnSpPr>
            <a:stCxn id="31" idx="1"/>
            <a:endCxn id="43" idx="6"/>
          </p:cNvCxnSpPr>
          <p:nvPr/>
        </p:nvCxnSpPr>
        <p:spPr>
          <a:xfrm flipH="1">
            <a:off x="7593952" y="4411485"/>
            <a:ext cx="3106211" cy="61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352668-0F86-A140-ABD6-BCB84E8E836F}"/>
              </a:ext>
            </a:extLst>
          </p:cNvPr>
          <p:cNvCxnSpPr>
            <a:stCxn id="41" idx="1"/>
            <a:endCxn id="43" idx="6"/>
          </p:cNvCxnSpPr>
          <p:nvPr/>
        </p:nvCxnSpPr>
        <p:spPr>
          <a:xfrm flipH="1" flipV="1">
            <a:off x="7593952" y="4473039"/>
            <a:ext cx="3119769" cy="2105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65B3902-D9F5-9A46-980D-312F2AC6B8E0}"/>
              </a:ext>
            </a:extLst>
          </p:cNvPr>
          <p:cNvCxnSpPr>
            <a:stCxn id="43" idx="2"/>
            <a:endCxn id="20" idx="3"/>
          </p:cNvCxnSpPr>
          <p:nvPr/>
        </p:nvCxnSpPr>
        <p:spPr>
          <a:xfrm flipH="1" flipV="1">
            <a:off x="3657957" y="4442262"/>
            <a:ext cx="1905615" cy="30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4A0D72C-CF63-D54E-B5E6-B58EF07D8254}"/>
              </a:ext>
            </a:extLst>
          </p:cNvPr>
          <p:cNvCxnSpPr>
            <a:stCxn id="5" idx="2"/>
            <a:endCxn id="20" idx="0"/>
          </p:cNvCxnSpPr>
          <p:nvPr/>
        </p:nvCxnSpPr>
        <p:spPr>
          <a:xfrm flipH="1">
            <a:off x="2086735" y="2592964"/>
            <a:ext cx="16469" cy="922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AD51464-1429-1D4C-96D4-143E874CF2B6}"/>
              </a:ext>
            </a:extLst>
          </p:cNvPr>
          <p:cNvSpPr txBox="1"/>
          <p:nvPr/>
        </p:nvSpPr>
        <p:spPr>
          <a:xfrm>
            <a:off x="2073177" y="2874326"/>
            <a:ext cx="1221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Push Images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B7F6244-80C6-F24D-9063-9A37A28E1140}"/>
              </a:ext>
            </a:extLst>
          </p:cNvPr>
          <p:cNvSpPr txBox="1"/>
          <p:nvPr/>
        </p:nvSpPr>
        <p:spPr>
          <a:xfrm>
            <a:off x="3972733" y="4108636"/>
            <a:ext cx="1127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Pull Images</a:t>
            </a:r>
          </a:p>
        </p:txBody>
      </p:sp>
    </p:spTree>
    <p:extLst>
      <p:ext uri="{BB962C8B-B14F-4D97-AF65-F5344CB8AC3E}">
        <p14:creationId xmlns:p14="http://schemas.microsoft.com/office/powerpoint/2010/main" val="161023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0" grpId="0" animBg="1"/>
      <p:bldP spid="21" grpId="0"/>
      <p:bldP spid="22" grpId="0"/>
      <p:bldP spid="24" grpId="0"/>
      <p:bldP spid="26" grpId="0" animBg="1"/>
      <p:bldP spid="29" grpId="0"/>
      <p:bldP spid="30" grpId="0"/>
      <p:bldP spid="31" grpId="0" animBg="1"/>
      <p:bldP spid="39" grpId="0"/>
      <p:bldP spid="40" grpId="0"/>
      <p:bldP spid="41" grpId="0" animBg="1"/>
      <p:bldP spid="43" grpId="0" animBg="1"/>
      <p:bldP spid="63" grpId="0"/>
      <p:bldP spid="64" grpId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1176641"/>
            <a:ext cx="14168061" cy="63705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1176641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321966"/>
            <a:ext cx="7253553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321966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4924894"/>
            <a:ext cx="6390526" cy="2250254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3199563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3193410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806285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998689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998689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3199563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3193410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806285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998689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998689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005763" y="6770509"/>
            <a:ext cx="4168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50155" y="1561299"/>
            <a:ext cx="691691" cy="628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4661827" y="1562216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EKS Cluster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39A8CB3-9928-FB44-BC1A-8B64D7B13989}"/>
              </a:ext>
            </a:extLst>
          </p:cNvPr>
          <p:cNvSpPr/>
          <p:nvPr/>
        </p:nvSpPr>
        <p:spPr>
          <a:xfrm>
            <a:off x="2227647" y="3499582"/>
            <a:ext cx="3274439" cy="949261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5ADB6-C07F-4148-A337-0DB5902FA691}"/>
              </a:ext>
            </a:extLst>
          </p:cNvPr>
          <p:cNvSpPr txBox="1"/>
          <p:nvPr/>
        </p:nvSpPr>
        <p:spPr>
          <a:xfrm>
            <a:off x="2207359" y="3473538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974F8BC-53A2-434B-AE85-EB695B507BB8}"/>
              </a:ext>
            </a:extLst>
          </p:cNvPr>
          <p:cNvSpPr txBox="1"/>
          <p:nvPr/>
        </p:nvSpPr>
        <p:spPr>
          <a:xfrm>
            <a:off x="831895" y="194384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3277E3C6-5A7D-2448-974E-E1A8254E7A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609" y="1541340"/>
            <a:ext cx="711200" cy="7112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7148619" y="1778183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48704" y="1350997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1896889" y="54497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8C45D5A-6305-9B4F-9643-D16AD274E2EC}"/>
              </a:ext>
            </a:extLst>
          </p:cNvPr>
          <p:cNvSpPr/>
          <p:nvPr/>
        </p:nvSpPr>
        <p:spPr>
          <a:xfrm>
            <a:off x="2295415" y="3983759"/>
            <a:ext cx="3128879" cy="300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ECR Demo  - ALB Ingress Service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67529" y="86668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7148619" y="1276417"/>
            <a:ext cx="2180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ecrdemo.kubeoncloud.com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D228050-74F2-924F-8CF9-61322D1BA569}"/>
              </a:ext>
            </a:extLst>
          </p:cNvPr>
          <p:cNvSpPr txBox="1"/>
          <p:nvPr/>
        </p:nvSpPr>
        <p:spPr>
          <a:xfrm>
            <a:off x="2604574" y="873315"/>
            <a:ext cx="3022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ecrdemo.kubeoncloud.com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787" y="277073"/>
            <a:ext cx="3597662" cy="537428"/>
          </a:xfrm>
        </p:spPr>
        <p:txBody>
          <a:bodyPr>
            <a:noAutofit/>
          </a:bodyPr>
          <a:lstStyle/>
          <a:p>
            <a:r>
              <a:rPr lang="en-US" sz="5200" dirty="0"/>
              <a:t>EKS &amp; ECR</a:t>
            </a:r>
            <a:endParaRPr lang="en-US" sz="5200" dirty="0">
              <a:solidFill>
                <a:srgbClr val="00B050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718E5F-7157-E946-9DDD-A158AA93D534}"/>
              </a:ext>
            </a:extLst>
          </p:cNvPr>
          <p:cNvSpPr/>
          <p:nvPr/>
        </p:nvSpPr>
        <p:spPr>
          <a:xfrm>
            <a:off x="1222896" y="5331719"/>
            <a:ext cx="1682120" cy="120828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9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764B0840-BDDD-B44C-8874-105A4DA585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34058" y="5328401"/>
            <a:ext cx="289636" cy="289636"/>
          </a:xfrm>
          <a:prstGeom prst="rect">
            <a:avLst/>
          </a:prstGeom>
        </p:spPr>
      </p:pic>
      <p:sp>
        <p:nvSpPr>
          <p:cNvPr id="167" name="Rectangle 166">
            <a:extLst>
              <a:ext uri="{FF2B5EF4-FFF2-40B4-BE49-F238E27FC236}">
                <a16:creationId xmlns:a16="http://schemas.microsoft.com/office/drawing/2014/main" id="{133CB86B-79CC-B542-A324-96291D5BD555}"/>
              </a:ext>
            </a:extLst>
          </p:cNvPr>
          <p:cNvSpPr/>
          <p:nvPr/>
        </p:nvSpPr>
        <p:spPr>
          <a:xfrm>
            <a:off x="4946639" y="5330429"/>
            <a:ext cx="1682120" cy="120828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9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pic>
        <p:nvPicPr>
          <p:cNvPr id="168" name="Graphic 167">
            <a:extLst>
              <a:ext uri="{FF2B5EF4-FFF2-40B4-BE49-F238E27FC236}">
                <a16:creationId xmlns:a16="http://schemas.microsoft.com/office/drawing/2014/main" id="{4CC6FB1B-1F0A-D543-9F8D-BE0621D625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44617" y="5346804"/>
            <a:ext cx="289636" cy="289636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EE9BAC7F-CDC5-7E44-9944-AD1D9FF8E50C}"/>
              </a:ext>
            </a:extLst>
          </p:cNvPr>
          <p:cNvSpPr/>
          <p:nvPr/>
        </p:nvSpPr>
        <p:spPr>
          <a:xfrm>
            <a:off x="1756948" y="5891661"/>
            <a:ext cx="821933" cy="618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E2703DC-3000-4F4F-A67F-EA8B77F242DB}"/>
              </a:ext>
            </a:extLst>
          </p:cNvPr>
          <p:cNvGrpSpPr/>
          <p:nvPr/>
        </p:nvGrpSpPr>
        <p:grpSpPr>
          <a:xfrm>
            <a:off x="1865795" y="5963148"/>
            <a:ext cx="555550" cy="352840"/>
            <a:chOff x="853440" y="4579716"/>
            <a:chExt cx="1006998" cy="82759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F75EF40-6334-144E-A736-015148F30EB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3A62F54-92F7-E842-A7EB-3F2B5501B40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A31F175-E4BA-2943-BE9D-051A07336A4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8BFA812-18E4-5C42-B70F-E7CECC8A5B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895D82F3-BCE3-A54D-9132-D95E4F6F594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E27D8E0-1F31-AF40-BD53-61CD96E79D6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C26EE8A-C985-924F-9A81-FB41F2BA2CB4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CAC1ED55-7EE2-A04F-A56E-B7A3CFD4BB62}"/>
              </a:ext>
            </a:extLst>
          </p:cNvPr>
          <p:cNvSpPr txBox="1"/>
          <p:nvPr/>
        </p:nvSpPr>
        <p:spPr>
          <a:xfrm>
            <a:off x="1962825" y="6263625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Pod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9D98441-E048-F240-A323-1922BDAB862A}"/>
              </a:ext>
            </a:extLst>
          </p:cNvPr>
          <p:cNvSpPr/>
          <p:nvPr/>
        </p:nvSpPr>
        <p:spPr>
          <a:xfrm>
            <a:off x="5115464" y="5880540"/>
            <a:ext cx="821933" cy="618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93D3713-73C5-B840-8F88-796181424E89}"/>
              </a:ext>
            </a:extLst>
          </p:cNvPr>
          <p:cNvGrpSpPr/>
          <p:nvPr/>
        </p:nvGrpSpPr>
        <p:grpSpPr>
          <a:xfrm>
            <a:off x="5224311" y="5952027"/>
            <a:ext cx="555550" cy="352840"/>
            <a:chOff x="853440" y="4579716"/>
            <a:chExt cx="1006998" cy="827590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50846C8-B51B-C148-A76B-311428A26D1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A6E4C99-AE13-8C4C-989E-E55F4026096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912BD4D-5573-C74B-AF64-1C7EB855808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28B4BF2-99BC-9046-8A96-74073F705CD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B28CC30-C3B7-3B4A-93B8-35A5B468CCF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71E4871-C88D-2B4A-B266-AF81ECB0B4D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CB1FFDD-F9C7-B941-94A7-5532438AF6C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D2FB2ED3-5441-D649-8480-E4993516300A}"/>
              </a:ext>
            </a:extLst>
          </p:cNvPr>
          <p:cNvSpPr txBox="1"/>
          <p:nvPr/>
        </p:nvSpPr>
        <p:spPr>
          <a:xfrm>
            <a:off x="5321341" y="6252504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Pod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D5563D7E-9934-FA45-86C4-EB0EE052934C}"/>
              </a:ext>
            </a:extLst>
          </p:cNvPr>
          <p:cNvSpPr/>
          <p:nvPr/>
        </p:nvSpPr>
        <p:spPr>
          <a:xfrm>
            <a:off x="2271011" y="5614042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ECR Demo App -  </a:t>
            </a:r>
            <a:r>
              <a:rPr lang="en-US" sz="1600" dirty="0" err="1"/>
              <a:t>NodePort</a:t>
            </a:r>
            <a:r>
              <a:rPr lang="en-US" sz="1600" dirty="0"/>
              <a:t> Service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1D9344-6D29-1844-AAAE-2D61ED64680F}"/>
              </a:ext>
            </a:extLst>
          </p:cNvPr>
          <p:cNvCxnSpPr>
            <a:cxnSpLocks/>
            <a:stCxn id="230" idx="2"/>
            <a:endCxn id="200" idx="0"/>
          </p:cNvCxnSpPr>
          <p:nvPr/>
        </p:nvCxnSpPr>
        <p:spPr>
          <a:xfrm>
            <a:off x="3924729" y="1001068"/>
            <a:ext cx="0" cy="25333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0" name="Graphic 199">
            <a:extLst>
              <a:ext uri="{FF2B5EF4-FFF2-40B4-BE49-F238E27FC236}">
                <a16:creationId xmlns:a16="http://schemas.microsoft.com/office/drawing/2014/main" id="{37C6BFBF-B690-0147-8639-E42AD90803D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89779" y="3534443"/>
            <a:ext cx="469900" cy="4699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1F9064-33DD-E84F-B1FC-12D0C62C3B5C}"/>
              </a:ext>
            </a:extLst>
          </p:cNvPr>
          <p:cNvCxnSpPr>
            <a:stCxn id="220" idx="2"/>
            <a:endCxn id="199" idx="0"/>
          </p:cNvCxnSpPr>
          <p:nvPr/>
        </p:nvCxnSpPr>
        <p:spPr>
          <a:xfrm flipH="1">
            <a:off x="3835451" y="4284012"/>
            <a:ext cx="24404" cy="13300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74CE5F55-197A-2142-88B8-4DA06A890F0D}"/>
              </a:ext>
            </a:extLst>
          </p:cNvPr>
          <p:cNvCxnSpPr>
            <a:stCxn id="199" idx="2"/>
            <a:endCxn id="171" idx="3"/>
          </p:cNvCxnSpPr>
          <p:nvPr/>
        </p:nvCxnSpPr>
        <p:spPr>
          <a:xfrm rot="5400000">
            <a:off x="3031133" y="5396436"/>
            <a:ext cx="352066" cy="1256570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1A7E942-1ED6-7349-B915-7ACE71C7B65F}"/>
              </a:ext>
            </a:extLst>
          </p:cNvPr>
          <p:cNvCxnSpPr>
            <a:stCxn id="199" idx="2"/>
            <a:endCxn id="181" idx="1"/>
          </p:cNvCxnSpPr>
          <p:nvPr/>
        </p:nvCxnSpPr>
        <p:spPr>
          <a:xfrm rot="16200000" flipH="1">
            <a:off x="4304985" y="5379153"/>
            <a:ext cx="340945" cy="1280013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Graphic 200" descr="User">
            <a:extLst>
              <a:ext uri="{FF2B5EF4-FFF2-40B4-BE49-F238E27FC236}">
                <a16:creationId xmlns:a16="http://schemas.microsoft.com/office/drawing/2014/main" id="{911163E9-311E-AA45-B300-7A8F086593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56978" y="43695"/>
            <a:ext cx="914400" cy="914400"/>
          </a:xfrm>
          <a:prstGeom prst="rect">
            <a:avLst/>
          </a:prstGeom>
        </p:spPr>
      </p:pic>
      <p:pic>
        <p:nvPicPr>
          <p:cNvPr id="202" name="Graphic 201" descr="User">
            <a:extLst>
              <a:ext uri="{FF2B5EF4-FFF2-40B4-BE49-F238E27FC236}">
                <a16:creationId xmlns:a16="http://schemas.microsoft.com/office/drawing/2014/main" id="{04DF9F6E-F657-AE42-9F4B-8B6B1B7C74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63387" y="86286"/>
            <a:ext cx="914400" cy="914400"/>
          </a:xfrm>
          <a:prstGeom prst="rect">
            <a:avLst/>
          </a:prstGeom>
        </p:spPr>
      </p:pic>
      <p:pic>
        <p:nvPicPr>
          <p:cNvPr id="205" name="Picture 16" descr="Image result for developer smiley">
            <a:extLst>
              <a:ext uri="{FF2B5EF4-FFF2-40B4-BE49-F238E27FC236}">
                <a16:creationId xmlns:a16="http://schemas.microsoft.com/office/drawing/2014/main" id="{1239B241-7EDE-B54B-A168-19D242ECA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5859" y="57102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4B2CB167-82B6-5542-9CF0-9F52F097D7A7}"/>
              </a:ext>
            </a:extLst>
          </p:cNvPr>
          <p:cNvSpPr txBox="1"/>
          <p:nvPr/>
        </p:nvSpPr>
        <p:spPr>
          <a:xfrm>
            <a:off x="10763763" y="3396617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Elastic Container Registry - ECR</a:t>
            </a:r>
          </a:p>
        </p:txBody>
      </p:sp>
      <p:pic>
        <p:nvPicPr>
          <p:cNvPr id="207" name="Graphic 206">
            <a:extLst>
              <a:ext uri="{FF2B5EF4-FFF2-40B4-BE49-F238E27FC236}">
                <a16:creationId xmlns:a16="http://schemas.microsoft.com/office/drawing/2014/main" id="{9C9D843C-2C8A-414C-8268-7B659D36564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763763" y="1850783"/>
            <a:ext cx="711200" cy="711200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DB97FC40-2C44-5D4E-A54B-076CCA4380DA}"/>
              </a:ext>
            </a:extLst>
          </p:cNvPr>
          <p:cNvSpPr txBox="1"/>
          <p:nvPr/>
        </p:nvSpPr>
        <p:spPr>
          <a:xfrm>
            <a:off x="11610228" y="2203108"/>
            <a:ext cx="144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Docker Image</a:t>
            </a:r>
          </a:p>
        </p:txBody>
      </p:sp>
      <p:pic>
        <p:nvPicPr>
          <p:cNvPr id="209" name="Graphic 208">
            <a:extLst>
              <a:ext uri="{FF2B5EF4-FFF2-40B4-BE49-F238E27FC236}">
                <a16:creationId xmlns:a16="http://schemas.microsoft.com/office/drawing/2014/main" id="{E71A7ADB-5696-7040-855C-6401BEE695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53645" y="2403162"/>
            <a:ext cx="962678" cy="962678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AE7725DD-2D99-1546-915C-C1509210E565}"/>
              </a:ext>
            </a:extLst>
          </p:cNvPr>
          <p:cNvSpPr/>
          <p:nvPr/>
        </p:nvSpPr>
        <p:spPr>
          <a:xfrm>
            <a:off x="10763762" y="1850783"/>
            <a:ext cx="3142445" cy="185361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14060A9-7DD0-4340-A96F-AF900F9B8A78}"/>
              </a:ext>
            </a:extLst>
          </p:cNvPr>
          <p:cNvSpPr txBox="1"/>
          <p:nvPr/>
        </p:nvSpPr>
        <p:spPr>
          <a:xfrm>
            <a:off x="12885345" y="290282"/>
            <a:ext cx="1352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Developer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0B85C130-13EE-4F4C-BD1C-9C5970E8DA55}"/>
              </a:ext>
            </a:extLst>
          </p:cNvPr>
          <p:cNvCxnSpPr>
            <a:stCxn id="205" idx="2"/>
            <a:endCxn id="210" idx="0"/>
          </p:cNvCxnSpPr>
          <p:nvPr/>
        </p:nvCxnSpPr>
        <p:spPr>
          <a:xfrm flipH="1">
            <a:off x="12334985" y="928291"/>
            <a:ext cx="16469" cy="922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1C373172-A3B7-2C4C-8323-B9156A3F20D2}"/>
              </a:ext>
            </a:extLst>
          </p:cNvPr>
          <p:cNvSpPr txBox="1"/>
          <p:nvPr/>
        </p:nvSpPr>
        <p:spPr>
          <a:xfrm>
            <a:off x="12321427" y="1209653"/>
            <a:ext cx="1221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Push Images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603A7F3C-726B-F54F-AC41-4ABE8B55BF8F}"/>
              </a:ext>
            </a:extLst>
          </p:cNvPr>
          <p:cNvSpPr txBox="1"/>
          <p:nvPr/>
        </p:nvSpPr>
        <p:spPr>
          <a:xfrm>
            <a:off x="7804712" y="2511000"/>
            <a:ext cx="294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Pull Docker Image from ECR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8FD92152-85D9-F04E-A2EB-1C65271005DE}"/>
              </a:ext>
            </a:extLst>
          </p:cNvPr>
          <p:cNvSpPr txBox="1"/>
          <p:nvPr/>
        </p:nvSpPr>
        <p:spPr>
          <a:xfrm>
            <a:off x="5495546" y="4129468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18" name="Graphic 217">
            <a:extLst>
              <a:ext uri="{FF2B5EF4-FFF2-40B4-BE49-F238E27FC236}">
                <a16:creationId xmlns:a16="http://schemas.microsoft.com/office/drawing/2014/main" id="{52B4CD13-C1B9-CB4C-91BC-6A14C8FE38F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878817" y="3642650"/>
            <a:ext cx="469900" cy="469900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EBBA0341-C8B3-1F4A-885B-84AF71EE03A0}"/>
              </a:ext>
            </a:extLst>
          </p:cNvPr>
          <p:cNvSpPr txBox="1"/>
          <p:nvPr/>
        </p:nvSpPr>
        <p:spPr>
          <a:xfrm>
            <a:off x="1012624" y="40961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22" name="Graphic 221">
            <a:extLst>
              <a:ext uri="{FF2B5EF4-FFF2-40B4-BE49-F238E27FC236}">
                <a16:creationId xmlns:a16="http://schemas.microsoft.com/office/drawing/2014/main" id="{A844990B-05CA-DA43-8791-457928009D8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95895" y="3609342"/>
            <a:ext cx="469900" cy="4699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100A1E6-F71B-E74B-8BCF-D65CA5B2DCE8}"/>
              </a:ext>
            </a:extLst>
          </p:cNvPr>
          <p:cNvCxnSpPr>
            <a:stCxn id="222" idx="2"/>
            <a:endCxn id="165" idx="0"/>
          </p:cNvCxnSpPr>
          <p:nvPr/>
        </p:nvCxnSpPr>
        <p:spPr>
          <a:xfrm>
            <a:off x="1630845" y="4079242"/>
            <a:ext cx="433111" cy="125247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F1647AD-9571-6F45-A4E9-A926AA13948A}"/>
              </a:ext>
            </a:extLst>
          </p:cNvPr>
          <p:cNvCxnSpPr>
            <a:endCxn id="167" idx="0"/>
          </p:cNvCxnSpPr>
          <p:nvPr/>
        </p:nvCxnSpPr>
        <p:spPr>
          <a:xfrm flipH="1">
            <a:off x="5787699" y="4111972"/>
            <a:ext cx="309451" cy="121845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01B0D287-8347-1F4F-A2CE-28C6DD141344}"/>
              </a:ext>
            </a:extLst>
          </p:cNvPr>
          <p:cNvCxnSpPr>
            <a:endCxn id="51" idx="1"/>
          </p:cNvCxnSpPr>
          <p:nvPr/>
        </p:nvCxnSpPr>
        <p:spPr>
          <a:xfrm flipV="1">
            <a:off x="1606373" y="1875705"/>
            <a:ext cx="2443782" cy="1713186"/>
          </a:xfrm>
          <a:prstGeom prst="bentConnector3">
            <a:avLst>
              <a:gd name="adj1" fmla="val 252"/>
            </a:avLst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62552A00-5D93-4540-965B-19032C9A136E}"/>
              </a:ext>
            </a:extLst>
          </p:cNvPr>
          <p:cNvCxnSpPr>
            <a:cxnSpLocks/>
            <a:stCxn id="218" idx="0"/>
            <a:endCxn id="51" idx="3"/>
          </p:cNvCxnSpPr>
          <p:nvPr/>
        </p:nvCxnSpPr>
        <p:spPr>
          <a:xfrm rot="16200000" flipV="1">
            <a:off x="4544335" y="2073217"/>
            <a:ext cx="1766945" cy="1371921"/>
          </a:xfrm>
          <a:prstGeom prst="bentConnector2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76ACE4D6-8A29-5943-ABBF-98C451899901}"/>
              </a:ext>
            </a:extLst>
          </p:cNvPr>
          <p:cNvCxnSpPr>
            <a:cxnSpLocks/>
            <a:stCxn id="218" idx="3"/>
            <a:endCxn id="210" idx="1"/>
          </p:cNvCxnSpPr>
          <p:nvPr/>
        </p:nvCxnSpPr>
        <p:spPr>
          <a:xfrm flipV="1">
            <a:off x="6348717" y="2777589"/>
            <a:ext cx="4415045" cy="1100011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255736A7-DC1B-5747-9AE3-1F459DE05D48}"/>
              </a:ext>
            </a:extLst>
          </p:cNvPr>
          <p:cNvCxnSpPr>
            <a:cxnSpLocks/>
            <a:stCxn id="222" idx="3"/>
          </p:cNvCxnSpPr>
          <p:nvPr/>
        </p:nvCxnSpPr>
        <p:spPr>
          <a:xfrm flipV="1">
            <a:off x="1865795" y="2569372"/>
            <a:ext cx="8878389" cy="1274920"/>
          </a:xfrm>
          <a:prstGeom prst="bentConnector3">
            <a:avLst>
              <a:gd name="adj1" fmla="val 3069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99157963-F1D6-4844-8704-73BAF5A66DED}"/>
              </a:ext>
            </a:extLst>
          </p:cNvPr>
          <p:cNvCxnSpPr>
            <a:endCxn id="165" idx="1"/>
          </p:cNvCxnSpPr>
          <p:nvPr/>
        </p:nvCxnSpPr>
        <p:spPr>
          <a:xfrm rot="5400000">
            <a:off x="255100" y="4812088"/>
            <a:ext cx="2091572" cy="155980"/>
          </a:xfrm>
          <a:prstGeom prst="bentConnector4">
            <a:avLst>
              <a:gd name="adj1" fmla="val 2272"/>
              <a:gd name="adj2" fmla="val 559657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Elbow Connector 215">
            <a:extLst>
              <a:ext uri="{FF2B5EF4-FFF2-40B4-BE49-F238E27FC236}">
                <a16:creationId xmlns:a16="http://schemas.microsoft.com/office/drawing/2014/main" id="{DC1ADFA5-32FC-C940-AE10-8B4BCCE60332}"/>
              </a:ext>
            </a:extLst>
          </p:cNvPr>
          <p:cNvCxnSpPr>
            <a:cxnSpLocks/>
            <a:stCxn id="217" idx="0"/>
            <a:endCxn id="167" idx="3"/>
          </p:cNvCxnSpPr>
          <p:nvPr/>
        </p:nvCxnSpPr>
        <p:spPr>
          <a:xfrm rot="16200000" flipH="1">
            <a:off x="5468710" y="4774525"/>
            <a:ext cx="1805106" cy="514992"/>
          </a:xfrm>
          <a:prstGeom prst="bentConnector4">
            <a:avLst>
              <a:gd name="adj1" fmla="val 22450"/>
              <a:gd name="adj2" fmla="val 255230"/>
            </a:avLst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61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14" grpId="0"/>
      <p:bldP spid="118" grpId="0" animBg="1"/>
      <p:bldP spid="10" grpId="0"/>
      <p:bldP spid="192" grpId="0"/>
      <p:bldP spid="194" grpId="0"/>
      <p:bldP spid="196" grpId="0"/>
      <p:bldP spid="220" grpId="0" animBg="1"/>
      <p:bldP spid="317" grpId="0"/>
      <p:bldP spid="326" grpId="0"/>
      <p:bldP spid="165" grpId="0" animBg="1"/>
      <p:bldP spid="167" grpId="0" animBg="1"/>
      <p:bldP spid="171" grpId="0" animBg="1"/>
      <p:bldP spid="180" grpId="0"/>
      <p:bldP spid="181" grpId="0" animBg="1"/>
      <p:bldP spid="190" grpId="0"/>
      <p:bldP spid="199" grpId="0" animBg="1"/>
      <p:bldP spid="206" grpId="0"/>
      <p:bldP spid="208" grpId="0"/>
      <p:bldP spid="210" grpId="0" animBg="1"/>
      <p:bldP spid="211" grpId="0"/>
      <p:bldP spid="213" grpId="0"/>
      <p:bldP spid="215" grpId="0"/>
      <p:bldP spid="217" grpId="0"/>
      <p:bldP spid="219" grpId="0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CEBDE-C62E-1EBE-A1D7-A1EF968C0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0900CC-4E1F-8F46-3F9E-AD8421DDA3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0A28D98A-5A3C-732C-739E-9A70C5EDD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4B73BF-1DF5-AAA9-D2CE-6C19A6D4A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6021" y="2474269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AWS Developer Tools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B24E8F2-AF4E-52FD-9B17-8E0FD5CBC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453BCC5-5223-8AAF-6EBA-666F48C5F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6C5698-A612-8D3F-5D82-96E8291775EE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B7FA191-59C7-6037-868F-FDE0BFD130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38B676-CF6C-4BDC-5B0D-BEF467B0A4E5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7DB0303-EAD1-4A88-6351-3A387D6BA2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54CFAB4-00A5-EBE0-D2F2-3FEAED6592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57D8E0-5DCC-07DA-884F-0F6771AE8D9E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6AD6D3-D474-31F6-CD92-7C4299349909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72BD48F-C65E-9C4F-4AF5-368825E202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61708A-10F5-FE1A-DFF4-A5C30134C4CF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1CFB213-300E-559D-95BA-5EEE4BB8B5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B995146-69D0-8E87-DFCE-B08590569BF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4B1E2F-72C9-29FF-92C3-71F8071B00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8EA45A3-23DA-FEA6-884A-83BDDCAB128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00DE7D-A39C-B31C-DED7-1C7E908C523F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E053EA4F-882A-65CA-EBF2-3D4DB42BF6F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803C5EA-994F-C74F-9A4A-CFEC3B004871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1E8410-A488-1C9C-CD91-EF84DC2EE18B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6FE2FED-7D1E-B747-4A50-53270F9ADA3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5BF21B3-3535-2E81-F09E-51A7A3AC582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CB97720-8DD2-2992-DC3A-37BE945DDA4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BB14633-D8A4-F6D5-970C-F04DD754D2A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872068" y="558939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3FF98F90-B6C2-36E9-4C07-23CE77C3B47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478469" y="558939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8BFE84-FA27-E8AF-F84F-8881117C48FE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20DA7F-ECAB-36DF-831B-E6318AD4D606}"/>
              </a:ext>
            </a:extLst>
          </p:cNvPr>
          <p:cNvSpPr txBox="1"/>
          <p:nvPr/>
        </p:nvSpPr>
        <p:spPr>
          <a:xfrm>
            <a:off x="7086264" y="699065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50E7D4-6114-BDD7-3F6F-223769A3B548}"/>
              </a:ext>
            </a:extLst>
          </p:cNvPr>
          <p:cNvSpPr txBox="1"/>
          <p:nvPr/>
        </p:nvSpPr>
        <p:spPr>
          <a:xfrm>
            <a:off x="8582839" y="696894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A57AD4-52F5-0E98-5338-55ED9EE8091E}"/>
              </a:ext>
            </a:extLst>
          </p:cNvPr>
          <p:cNvCxnSpPr/>
          <p:nvPr/>
        </p:nvCxnSpPr>
        <p:spPr>
          <a:xfrm>
            <a:off x="3166946" y="5393313"/>
            <a:ext cx="1770814" cy="18103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057362-58C7-BCEC-177F-3622BF71CAB0}"/>
              </a:ext>
            </a:extLst>
          </p:cNvPr>
          <p:cNvCxnSpPr>
            <a:cxnSpLocks/>
          </p:cNvCxnSpPr>
          <p:nvPr/>
        </p:nvCxnSpPr>
        <p:spPr>
          <a:xfrm flipV="1">
            <a:off x="3287450" y="5382822"/>
            <a:ext cx="1650310" cy="17330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28" name="Picture 4" descr="GitHub Logomark">
            <a:extLst>
              <a:ext uri="{FF2B5EF4-FFF2-40B4-BE49-F238E27FC236}">
                <a16:creationId xmlns:a16="http://schemas.microsoft.com/office/drawing/2014/main" id="{0235DE13-C01F-FAC7-1CB3-8C83DDC22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68" y="5433952"/>
            <a:ext cx="1650310" cy="165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DE9FB9D-F853-2F11-AB7A-D3DBEE443104}"/>
              </a:ext>
            </a:extLst>
          </p:cNvPr>
          <p:cNvSpPr txBox="1"/>
          <p:nvPr/>
        </p:nvSpPr>
        <p:spPr>
          <a:xfrm>
            <a:off x="5376913" y="7115908"/>
            <a:ext cx="9573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260385277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C17F0-6A75-CB7A-F2B0-11B710E60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2F95BE-80CB-FB19-DC6B-91F3F0B10DE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85C6B30B-C4EF-BD3C-2D1B-8FAEC6035A62}"/>
              </a:ext>
            </a:extLst>
          </p:cNvPr>
          <p:cNvSpPr/>
          <p:nvPr/>
        </p:nvSpPr>
        <p:spPr>
          <a:xfrm>
            <a:off x="10450830" y="18371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37CC728B-0BEF-02C1-0203-2FFE982E5751}"/>
              </a:ext>
            </a:extLst>
          </p:cNvPr>
          <p:cNvSpPr txBox="1"/>
          <p:nvPr/>
        </p:nvSpPr>
        <p:spPr>
          <a:xfrm>
            <a:off x="10600435" y="3766565"/>
            <a:ext cx="229489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3906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2400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production 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environments</a:t>
            </a:r>
            <a:endParaRPr sz="240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Monitor </a:t>
            </a:r>
            <a:r>
              <a:rPr sz="2400" spc="-130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2400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production 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quickly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detect  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errors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6E04D59F-2B4A-F50B-008E-2FCBC2F8C655}"/>
              </a:ext>
            </a:extLst>
          </p:cNvPr>
          <p:cNvSpPr/>
          <p:nvPr/>
        </p:nvSpPr>
        <p:spPr>
          <a:xfrm>
            <a:off x="476501" y="17914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D1D4521F-F7F3-176A-27C8-A4B9B008361A}"/>
              </a:ext>
            </a:extLst>
          </p:cNvPr>
          <p:cNvSpPr txBox="1"/>
          <p:nvPr/>
        </p:nvSpPr>
        <p:spPr>
          <a:xfrm>
            <a:off x="1756342" y="22240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99D5BC14-C341-9206-D493-04115F2C8BDB}"/>
              </a:ext>
            </a:extLst>
          </p:cNvPr>
          <p:cNvSpPr txBox="1"/>
          <p:nvPr/>
        </p:nvSpPr>
        <p:spPr>
          <a:xfrm>
            <a:off x="586841" y="3771391"/>
            <a:ext cx="2519045" cy="22544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sz="2400" spc="-140" dirty="0">
                <a:latin typeface="Arial"/>
                <a:cs typeface="Arial"/>
              </a:rPr>
              <a:t>Check-in </a:t>
            </a:r>
            <a:r>
              <a:rPr sz="2400" spc="-125" dirty="0">
                <a:latin typeface="Arial"/>
                <a:cs typeface="Arial"/>
              </a:rPr>
              <a:t>source </a:t>
            </a:r>
            <a:r>
              <a:rPr lang="en-US" sz="3600" spc="-187" baseline="1157" dirty="0">
                <a:latin typeface="Arial"/>
                <a:cs typeface="Arial"/>
              </a:rPr>
              <a:t> code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sz="2400" spc="-165" dirty="0">
                <a:latin typeface="Arial"/>
                <a:cs typeface="Arial"/>
              </a:rPr>
              <a:t>Peer </a:t>
            </a:r>
            <a:r>
              <a:rPr sz="2400" spc="-70" dirty="0">
                <a:latin typeface="Arial"/>
                <a:cs typeface="Arial"/>
              </a:rPr>
              <a:t>review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new  </a:t>
            </a:r>
            <a:r>
              <a:rPr sz="2400" spc="-130" dirty="0">
                <a:latin typeface="Arial"/>
                <a:cs typeface="Arial"/>
              </a:rPr>
              <a:t>code</a:t>
            </a:r>
            <a:endParaRPr lang="en-US" sz="2400" spc="-13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IN" sz="2400" spc="-130" dirty="0">
                <a:latin typeface="Arial"/>
                <a:cs typeface="Arial"/>
              </a:rPr>
              <a:t>Pull Request process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50E760ED-C064-5B01-2930-1A202566B1E6}"/>
              </a:ext>
            </a:extLst>
          </p:cNvPr>
          <p:cNvSpPr/>
          <p:nvPr/>
        </p:nvSpPr>
        <p:spPr>
          <a:xfrm>
            <a:off x="3815585" y="17914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6AA7466C-060A-1C01-F29C-720DCC794076}"/>
              </a:ext>
            </a:extLst>
          </p:cNvPr>
          <p:cNvSpPr txBox="1"/>
          <p:nvPr/>
        </p:nvSpPr>
        <p:spPr>
          <a:xfrm>
            <a:off x="5277608" y="22092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018DA4DB-8102-D3D4-A032-7BC1B2BCD84D}"/>
              </a:ext>
            </a:extLst>
          </p:cNvPr>
          <p:cNvSpPr/>
          <p:nvPr/>
        </p:nvSpPr>
        <p:spPr>
          <a:xfrm>
            <a:off x="7144001" y="18067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4C3E1D3E-2FDB-1345-18A8-8976A9DD1A09}"/>
              </a:ext>
            </a:extLst>
          </p:cNvPr>
          <p:cNvSpPr txBox="1"/>
          <p:nvPr/>
        </p:nvSpPr>
        <p:spPr>
          <a:xfrm>
            <a:off x="11430697" y="22594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4" name="object 18">
            <a:extLst>
              <a:ext uri="{FF2B5EF4-FFF2-40B4-BE49-F238E27FC236}">
                <a16:creationId xmlns:a16="http://schemas.microsoft.com/office/drawing/2014/main" id="{BCD0D3B7-C62E-89B7-54CF-9E30F0C96017}"/>
              </a:ext>
            </a:extLst>
          </p:cNvPr>
          <p:cNvSpPr txBox="1"/>
          <p:nvPr/>
        </p:nvSpPr>
        <p:spPr>
          <a:xfrm>
            <a:off x="8587294" y="22240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5" name="object 11">
            <a:extLst>
              <a:ext uri="{FF2B5EF4-FFF2-40B4-BE49-F238E27FC236}">
                <a16:creationId xmlns:a16="http://schemas.microsoft.com/office/drawing/2014/main" id="{C4B0394B-1E39-6299-4227-EB6FDA64AD70}"/>
              </a:ext>
            </a:extLst>
          </p:cNvPr>
          <p:cNvSpPr txBox="1"/>
          <p:nvPr/>
        </p:nvSpPr>
        <p:spPr>
          <a:xfrm>
            <a:off x="10752835" y="3918965"/>
            <a:ext cx="229489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3906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85" dirty="0">
                <a:latin typeface="Arial"/>
                <a:cs typeface="Arial"/>
              </a:rPr>
              <a:t>Deployment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20" dirty="0">
                <a:latin typeface="Arial"/>
                <a:cs typeface="Arial"/>
              </a:rPr>
              <a:t>to  </a:t>
            </a:r>
            <a:r>
              <a:rPr sz="2400" spc="-55" dirty="0">
                <a:latin typeface="Arial"/>
                <a:cs typeface="Arial"/>
              </a:rPr>
              <a:t>production  </a:t>
            </a:r>
            <a:r>
              <a:rPr sz="2400" spc="-80" dirty="0">
                <a:latin typeface="Arial"/>
                <a:cs typeface="Arial"/>
              </a:rPr>
              <a:t>environments</a:t>
            </a:r>
            <a:endParaRPr sz="240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Arial"/>
                <a:cs typeface="Arial"/>
              </a:rPr>
              <a:t>Monitor </a:t>
            </a:r>
            <a:r>
              <a:rPr sz="2400" spc="-130" dirty="0">
                <a:latin typeface="Arial"/>
                <a:cs typeface="Arial"/>
              </a:rPr>
              <a:t>code</a:t>
            </a:r>
            <a:r>
              <a:rPr sz="2400" spc="-30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in  </a:t>
            </a:r>
            <a:r>
              <a:rPr sz="2400" spc="-55" dirty="0">
                <a:latin typeface="Arial"/>
                <a:cs typeface="Arial"/>
              </a:rPr>
              <a:t>production </a:t>
            </a:r>
            <a:r>
              <a:rPr sz="2400" spc="20" dirty="0">
                <a:latin typeface="Arial"/>
                <a:cs typeface="Arial"/>
              </a:rPr>
              <a:t>to  </a:t>
            </a:r>
            <a:r>
              <a:rPr sz="2400" spc="-80" dirty="0">
                <a:latin typeface="Arial"/>
                <a:cs typeface="Arial"/>
              </a:rPr>
              <a:t>quickly </a:t>
            </a:r>
            <a:r>
              <a:rPr sz="2400" spc="-55" dirty="0">
                <a:latin typeface="Arial"/>
                <a:cs typeface="Arial"/>
              </a:rPr>
              <a:t>detect  </a:t>
            </a:r>
            <a:r>
              <a:rPr sz="2400" spc="-75" dirty="0">
                <a:latin typeface="Arial"/>
                <a:cs typeface="Arial"/>
              </a:rPr>
              <a:t>errors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6" name="object 15">
            <a:extLst>
              <a:ext uri="{FF2B5EF4-FFF2-40B4-BE49-F238E27FC236}">
                <a16:creationId xmlns:a16="http://schemas.microsoft.com/office/drawing/2014/main" id="{46EDB757-B122-21C9-4E74-EED13436F2F8}"/>
              </a:ext>
            </a:extLst>
          </p:cNvPr>
          <p:cNvSpPr txBox="1"/>
          <p:nvPr/>
        </p:nvSpPr>
        <p:spPr>
          <a:xfrm>
            <a:off x="4107281" y="3771391"/>
            <a:ext cx="2519045" cy="26109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Compile Code &amp; build artifacts (war ,jar, container images, Kubernetes manifest files)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30" dirty="0">
                <a:latin typeface="Arial"/>
                <a:cs typeface="Arial"/>
              </a:rPr>
              <a:t>Unit Tests</a:t>
            </a:r>
          </a:p>
        </p:txBody>
      </p:sp>
      <p:sp>
        <p:nvSpPr>
          <p:cNvPr id="57" name="object 15">
            <a:extLst>
              <a:ext uri="{FF2B5EF4-FFF2-40B4-BE49-F238E27FC236}">
                <a16:creationId xmlns:a16="http://schemas.microsoft.com/office/drawing/2014/main" id="{8CF1C7F0-E887-580C-CD76-4ABB55734D27}"/>
              </a:ext>
            </a:extLst>
          </p:cNvPr>
          <p:cNvSpPr txBox="1"/>
          <p:nvPr/>
        </p:nvSpPr>
        <p:spPr>
          <a:xfrm>
            <a:off x="7475091" y="3842765"/>
            <a:ext cx="2519045" cy="33881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Integration tests with other systems.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Load Testing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UI Tests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Security Tests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Test Environments (Dev, QA and Staging)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8" name="Title 3">
            <a:extLst>
              <a:ext uri="{FF2B5EF4-FFF2-40B4-BE49-F238E27FC236}">
                <a16:creationId xmlns:a16="http://schemas.microsoft.com/office/drawing/2014/main" id="{8CF098C9-438E-6D0E-D1A7-2B4814622E24}"/>
              </a:ext>
            </a:extLst>
          </p:cNvPr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Stages in Release Process</a:t>
            </a:r>
          </a:p>
        </p:txBody>
      </p:sp>
    </p:spTree>
    <p:extLst>
      <p:ext uri="{BB962C8B-B14F-4D97-AF65-F5344CB8AC3E}">
        <p14:creationId xmlns:p14="http://schemas.microsoft.com/office/powerpoint/2010/main" val="44973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/>
      <p:bldP spid="18" grpId="0" animBg="1"/>
      <p:bldP spid="20" grpId="0"/>
      <p:bldP spid="22" grpId="0" animBg="1"/>
      <p:bldP spid="28" grpId="0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65432" y="-163937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DaemonSets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296229" y="930960"/>
            <a:ext cx="11065398" cy="668284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661302" y="1074754"/>
            <a:ext cx="4891743" cy="6144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518279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772591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9253201" y="1074754"/>
            <a:ext cx="4737265" cy="6144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037948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4132674" y="5264421"/>
            <a:ext cx="9421793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5255684" y="5436355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5480174" y="6353046"/>
            <a:ext cx="864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XRay</a:t>
            </a:r>
            <a:r>
              <a:rPr lang="en-IN" sz="1400" dirty="0"/>
              <a:t> 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5420328" y="5540706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X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8221379" y="5739588"/>
            <a:ext cx="15200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4152702" y="4444319"/>
            <a:ext cx="9421793" cy="4139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XRay</a:t>
            </a:r>
            <a:r>
              <a:rPr lang="en-US" dirty="0"/>
              <a:t> </a:t>
            </a:r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12912-4E4D-7143-B10D-A3A36EB1587E}"/>
              </a:ext>
            </a:extLst>
          </p:cNvPr>
          <p:cNvSpPr/>
          <p:nvPr/>
        </p:nvSpPr>
        <p:spPr>
          <a:xfrm>
            <a:off x="11215305" y="5425344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19E5A9-1F71-0E4E-BD60-16100CA7D0C8}"/>
              </a:ext>
            </a:extLst>
          </p:cNvPr>
          <p:cNvSpPr txBox="1"/>
          <p:nvPr/>
        </p:nvSpPr>
        <p:spPr>
          <a:xfrm>
            <a:off x="11439795" y="6342035"/>
            <a:ext cx="864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XRay</a:t>
            </a:r>
            <a:r>
              <a:rPr lang="en-IN" sz="1400" dirty="0"/>
              <a:t> pod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22F12-35CC-A74B-B21F-4887470D94CE}"/>
              </a:ext>
            </a:extLst>
          </p:cNvPr>
          <p:cNvGrpSpPr/>
          <p:nvPr/>
        </p:nvGrpSpPr>
        <p:grpSpPr>
          <a:xfrm>
            <a:off x="11379949" y="5529695"/>
            <a:ext cx="1006998" cy="827590"/>
            <a:chOff x="853440" y="4579716"/>
            <a:chExt cx="1006998" cy="82759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91DA45-3AEC-4143-8D5D-ECCAE3145F6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6ABDAF-A7A6-7146-B684-F04AABB65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209725-9899-8445-8D13-FAF05BAFC9E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FCFA780-61D9-0E46-9320-1E18239B3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CB0609A-2B0E-854A-A7DE-9C81450B56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588053-FE71-7042-9B02-1D0F06974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C6CF5CD-0DC2-F74E-8AC3-F8101220854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X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ED443F62-217C-684E-BFA5-AECC4506DFFA}"/>
              </a:ext>
            </a:extLst>
          </p:cNvPr>
          <p:cNvSpPr/>
          <p:nvPr/>
        </p:nvSpPr>
        <p:spPr>
          <a:xfrm>
            <a:off x="4171143" y="2020786"/>
            <a:ext cx="9421793" cy="21391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A36044D-EF9D-8E44-864D-EA81F65B5748}"/>
              </a:ext>
            </a:extLst>
          </p:cNvPr>
          <p:cNvSpPr/>
          <p:nvPr/>
        </p:nvSpPr>
        <p:spPr>
          <a:xfrm>
            <a:off x="4509723" y="2238996"/>
            <a:ext cx="8807669" cy="157255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15BB394-785F-234B-AFEB-A962261D1133}"/>
              </a:ext>
            </a:extLst>
          </p:cNvPr>
          <p:cNvSpPr/>
          <p:nvPr/>
        </p:nvSpPr>
        <p:spPr>
          <a:xfrm>
            <a:off x="4870840" y="2353296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45E39E-D541-C941-A638-3DE8E9240553}"/>
              </a:ext>
            </a:extLst>
          </p:cNvPr>
          <p:cNvSpPr txBox="1"/>
          <p:nvPr/>
        </p:nvSpPr>
        <p:spPr>
          <a:xfrm>
            <a:off x="5063434" y="333653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1F7CB4E-CA00-364B-A588-3407EFB495EB}"/>
              </a:ext>
            </a:extLst>
          </p:cNvPr>
          <p:cNvGrpSpPr/>
          <p:nvPr/>
        </p:nvGrpSpPr>
        <p:grpSpPr>
          <a:xfrm>
            <a:off x="5024496" y="2497557"/>
            <a:ext cx="1006998" cy="827590"/>
            <a:chOff x="853440" y="4579716"/>
            <a:chExt cx="1006998" cy="82759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1EA409F-C13A-9443-AFB6-FF75AE9BEC9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3CE8B4D-6FAD-214D-93AA-B9254B861E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1CAFD13-81C3-0540-8643-90B2778E21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3227729-F181-9D43-BCC3-B2C30B007C0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6DF2881-E6FE-444D-A791-FFE612C76E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156FE62-FC6D-704D-B17C-B643EBED814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10ADCDD-438B-8546-A35D-8443F3F16CB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9E65B53-D163-5B4B-ADDF-3EBE30BC4274}"/>
              </a:ext>
            </a:extLst>
          </p:cNvPr>
          <p:cNvSpPr txBox="1"/>
          <p:nvPr/>
        </p:nvSpPr>
        <p:spPr>
          <a:xfrm>
            <a:off x="8221379" y="2785558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7911DDA-CD07-9444-ACD0-8AC2CAD14D5F}"/>
              </a:ext>
            </a:extLst>
          </p:cNvPr>
          <p:cNvSpPr txBox="1"/>
          <p:nvPr/>
        </p:nvSpPr>
        <p:spPr>
          <a:xfrm>
            <a:off x="7990662" y="3750645"/>
            <a:ext cx="2208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UMS Deployment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775C050-0289-5F4C-BB72-7E6351B71445}"/>
              </a:ext>
            </a:extLst>
          </p:cNvPr>
          <p:cNvSpPr/>
          <p:nvPr/>
        </p:nvSpPr>
        <p:spPr>
          <a:xfrm>
            <a:off x="6667739" y="2360053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E1EE0FF-B834-A441-8BC7-A04EE5AF69C4}"/>
              </a:ext>
            </a:extLst>
          </p:cNvPr>
          <p:cNvSpPr txBox="1"/>
          <p:nvPr/>
        </p:nvSpPr>
        <p:spPr>
          <a:xfrm>
            <a:off x="6860333" y="3343293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87CB30D-38CE-8443-B228-7CA17E3D3E6F}"/>
              </a:ext>
            </a:extLst>
          </p:cNvPr>
          <p:cNvGrpSpPr/>
          <p:nvPr/>
        </p:nvGrpSpPr>
        <p:grpSpPr>
          <a:xfrm>
            <a:off x="6821395" y="2504314"/>
            <a:ext cx="1006998" cy="827590"/>
            <a:chOff x="853440" y="4579716"/>
            <a:chExt cx="1006998" cy="82759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2D4FFCF-6EA3-F24C-9FB6-73F0064B062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FEA1C0D-959E-8F4E-9C5B-056ADD1D05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BE1B609-E3AC-7142-9B70-7A4F17FFB50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5383AD1-5031-624F-BE56-A1DE5348D9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A3C556F-6411-4A4C-86FB-75BF8811209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1EAC022-5F43-4647-83FA-C6C7D72E0B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A83B40F-B4E8-454B-930A-66C05F1B4C5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643A5BE-7360-DA42-99D8-796DF858A85E}"/>
              </a:ext>
            </a:extLst>
          </p:cNvPr>
          <p:cNvSpPr/>
          <p:nvPr/>
        </p:nvSpPr>
        <p:spPr>
          <a:xfrm>
            <a:off x="9848533" y="2365835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5760F73-D44C-0D47-9897-048F91069380}"/>
              </a:ext>
            </a:extLst>
          </p:cNvPr>
          <p:cNvSpPr txBox="1"/>
          <p:nvPr/>
        </p:nvSpPr>
        <p:spPr>
          <a:xfrm>
            <a:off x="10041127" y="3349075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3B08283-8130-BA41-BB83-657E7BF3B0B2}"/>
              </a:ext>
            </a:extLst>
          </p:cNvPr>
          <p:cNvGrpSpPr/>
          <p:nvPr/>
        </p:nvGrpSpPr>
        <p:grpSpPr>
          <a:xfrm>
            <a:off x="10002189" y="2510096"/>
            <a:ext cx="1006998" cy="827590"/>
            <a:chOff x="853440" y="4579716"/>
            <a:chExt cx="1006998" cy="82759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FB0C536-F95B-484C-B7E7-9CF66907331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A7DE4B6-AABF-C147-86EF-7AF284E1D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F551C18-DCC8-EB42-B06A-461E30FF1E1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30788A-7BCF-BB44-A21E-479F708A73A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868643A-B20B-424D-BD60-CFBBE76C05F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BBC2A48-CA2A-4D41-B99E-30FFFF5CC73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9891703-7DEC-3540-A450-436F0DF4317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5A95745-E275-A842-9062-42EBBCD209CA}"/>
              </a:ext>
            </a:extLst>
          </p:cNvPr>
          <p:cNvSpPr/>
          <p:nvPr/>
        </p:nvSpPr>
        <p:spPr>
          <a:xfrm>
            <a:off x="11573339" y="2353296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106A7AF-5833-C742-8F88-01D8B0E2303F}"/>
              </a:ext>
            </a:extLst>
          </p:cNvPr>
          <p:cNvSpPr txBox="1"/>
          <p:nvPr/>
        </p:nvSpPr>
        <p:spPr>
          <a:xfrm>
            <a:off x="11765933" y="333653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6A1B36B-782E-F040-8727-772817E99AA6}"/>
              </a:ext>
            </a:extLst>
          </p:cNvPr>
          <p:cNvGrpSpPr/>
          <p:nvPr/>
        </p:nvGrpSpPr>
        <p:grpSpPr>
          <a:xfrm>
            <a:off x="11726995" y="2497557"/>
            <a:ext cx="1006998" cy="827590"/>
            <a:chOff x="853440" y="4579716"/>
            <a:chExt cx="1006998" cy="82759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43B042D-6068-8444-9BBE-F3D03264285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F5EB3E3-1450-FD42-969C-48E3FA5F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EE83432-2149-774C-8576-A9609A2F3A7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F2234A6-AA98-5E4A-82E7-5A7E60C6332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32C5691-4F90-C54F-B2F0-C59A6A66DE2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B4263F-9263-8040-BDEA-3DF913E8ECB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ED89556-B9FD-B649-A52B-2F49CE77B06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C55E1FF-4BE1-7145-B853-075036EA2B44}"/>
              </a:ext>
            </a:extLst>
          </p:cNvPr>
          <p:cNvSpPr/>
          <p:nvPr/>
        </p:nvSpPr>
        <p:spPr>
          <a:xfrm>
            <a:off x="4192227" y="1223133"/>
            <a:ext cx="9421793" cy="4139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UMS 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pic>
        <p:nvPicPr>
          <p:cNvPr id="178" name="Graphic 177">
            <a:extLst>
              <a:ext uri="{FF2B5EF4-FFF2-40B4-BE49-F238E27FC236}">
                <a16:creationId xmlns:a16="http://schemas.microsoft.com/office/drawing/2014/main" id="{5269C1B9-0C4E-7C4E-9ABA-878D12351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934" y="3510713"/>
            <a:ext cx="711200" cy="7112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38F56B22-7D48-2E4C-9EF8-3674E549E44D}"/>
              </a:ext>
            </a:extLst>
          </p:cNvPr>
          <p:cNvSpPr txBox="1"/>
          <p:nvPr/>
        </p:nvSpPr>
        <p:spPr>
          <a:xfrm>
            <a:off x="482719" y="3189404"/>
            <a:ext cx="102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X-Ray</a:t>
            </a:r>
          </a:p>
        </p:txBody>
      </p:sp>
      <p:pic>
        <p:nvPicPr>
          <p:cNvPr id="181" name="Graphic 180" descr="User">
            <a:extLst>
              <a:ext uri="{FF2B5EF4-FFF2-40B4-BE49-F238E27FC236}">
                <a16:creationId xmlns:a16="http://schemas.microsoft.com/office/drawing/2014/main" id="{87490406-E7B4-284E-9DD6-BC02C99A6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6001" y="-93779"/>
            <a:ext cx="914400" cy="914400"/>
          </a:xfrm>
          <a:prstGeom prst="rect">
            <a:avLst/>
          </a:prstGeom>
        </p:spPr>
      </p:pic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80F0AAEC-4CBC-9A42-9063-063DA01AD28D}"/>
              </a:ext>
            </a:extLst>
          </p:cNvPr>
          <p:cNvCxnSpPr>
            <a:cxnSpLocks/>
          </p:cNvCxnSpPr>
          <p:nvPr/>
        </p:nvCxnSpPr>
        <p:spPr>
          <a:xfrm>
            <a:off x="9253201" y="630200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3" name="Graphic 182" descr="User">
            <a:extLst>
              <a:ext uri="{FF2B5EF4-FFF2-40B4-BE49-F238E27FC236}">
                <a16:creationId xmlns:a16="http://schemas.microsoft.com/office/drawing/2014/main" id="{71F43B26-1D20-FA49-B694-897F2D2CB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3579" y="-97197"/>
            <a:ext cx="914400" cy="914400"/>
          </a:xfrm>
          <a:prstGeom prst="rect">
            <a:avLst/>
          </a:prstGeom>
        </p:spPr>
      </p:pic>
      <p:pic>
        <p:nvPicPr>
          <p:cNvPr id="185" name="Graphic 184" descr="User">
            <a:extLst>
              <a:ext uri="{FF2B5EF4-FFF2-40B4-BE49-F238E27FC236}">
                <a16:creationId xmlns:a16="http://schemas.microsoft.com/office/drawing/2014/main" id="{CE81D982-BDBD-0E49-9D61-6F701B8D6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20955" y="-86257"/>
            <a:ext cx="914400" cy="914400"/>
          </a:xfrm>
          <a:prstGeom prst="rect">
            <a:avLst/>
          </a:prstGeom>
        </p:spPr>
      </p:pic>
      <p:pic>
        <p:nvPicPr>
          <p:cNvPr id="187" name="Graphic 186" descr="User">
            <a:extLst>
              <a:ext uri="{FF2B5EF4-FFF2-40B4-BE49-F238E27FC236}">
                <a16:creationId xmlns:a16="http://schemas.microsoft.com/office/drawing/2014/main" id="{7E777D7C-4959-4045-8A79-8E34E4D0B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8533" y="-89675"/>
            <a:ext cx="914400" cy="914400"/>
          </a:xfrm>
          <a:prstGeom prst="rect">
            <a:avLst/>
          </a:prstGeom>
        </p:spPr>
      </p:pic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400D2C90-DB9B-5B46-A770-CDAE4EDF8659}"/>
              </a:ext>
            </a:extLst>
          </p:cNvPr>
          <p:cNvCxnSpPr>
            <a:cxnSpLocks/>
          </p:cNvCxnSpPr>
          <p:nvPr/>
        </p:nvCxnSpPr>
        <p:spPr>
          <a:xfrm>
            <a:off x="10505688" y="637745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3E7DDC60-9895-6940-ABDC-E1C7527991F6}"/>
              </a:ext>
            </a:extLst>
          </p:cNvPr>
          <p:cNvCxnSpPr>
            <a:cxnSpLocks/>
          </p:cNvCxnSpPr>
          <p:nvPr/>
        </p:nvCxnSpPr>
        <p:spPr>
          <a:xfrm>
            <a:off x="11695554" y="670595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869AA4F6-F159-5E4E-80AE-C3DEFE679F24}"/>
              </a:ext>
            </a:extLst>
          </p:cNvPr>
          <p:cNvCxnSpPr>
            <a:cxnSpLocks/>
          </p:cNvCxnSpPr>
          <p:nvPr/>
        </p:nvCxnSpPr>
        <p:spPr>
          <a:xfrm>
            <a:off x="13011736" y="678117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73659F-181A-014F-909B-8F36A3D44285}"/>
              </a:ext>
            </a:extLst>
          </p:cNvPr>
          <p:cNvCxnSpPr>
            <a:stCxn id="135" idx="2"/>
            <a:endCxn id="93" idx="0"/>
          </p:cNvCxnSpPr>
          <p:nvPr/>
        </p:nvCxnSpPr>
        <p:spPr>
          <a:xfrm flipH="1">
            <a:off x="5531640" y="1637065"/>
            <a:ext cx="3371484" cy="7162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68DBFA-CEE5-C140-9402-230D92BD7DD2}"/>
              </a:ext>
            </a:extLst>
          </p:cNvPr>
          <p:cNvCxnSpPr>
            <a:stCxn id="135" idx="2"/>
            <a:endCxn id="105" idx="0"/>
          </p:cNvCxnSpPr>
          <p:nvPr/>
        </p:nvCxnSpPr>
        <p:spPr>
          <a:xfrm flipH="1">
            <a:off x="7328539" y="1637065"/>
            <a:ext cx="1574585" cy="7229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581203-553A-504F-8A00-56CC3DE4B7BC}"/>
              </a:ext>
            </a:extLst>
          </p:cNvPr>
          <p:cNvCxnSpPr>
            <a:stCxn id="135" idx="2"/>
            <a:endCxn id="115" idx="0"/>
          </p:cNvCxnSpPr>
          <p:nvPr/>
        </p:nvCxnSpPr>
        <p:spPr>
          <a:xfrm>
            <a:off x="8903124" y="1637065"/>
            <a:ext cx="1606209" cy="7287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18268F-A6BE-B04F-9FFC-86CFE9F3125A}"/>
              </a:ext>
            </a:extLst>
          </p:cNvPr>
          <p:cNvCxnSpPr>
            <a:cxnSpLocks/>
            <a:stCxn id="135" idx="2"/>
          </p:cNvCxnSpPr>
          <p:nvPr/>
        </p:nvCxnSpPr>
        <p:spPr>
          <a:xfrm>
            <a:off x="8903124" y="1637065"/>
            <a:ext cx="3327370" cy="6931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EA5A5D-7D12-EF47-8731-BABE1BAF4765}"/>
              </a:ext>
            </a:extLst>
          </p:cNvPr>
          <p:cNvCxnSpPr>
            <a:stCxn id="94" idx="2"/>
            <a:endCxn id="3" idx="0"/>
          </p:cNvCxnSpPr>
          <p:nvPr/>
        </p:nvCxnSpPr>
        <p:spPr>
          <a:xfrm>
            <a:off x="5512436" y="3644313"/>
            <a:ext cx="3351163" cy="800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0AB772-D956-6D46-A047-5D74F9D50B6F}"/>
              </a:ext>
            </a:extLst>
          </p:cNvPr>
          <p:cNvCxnSpPr>
            <a:stCxn id="106" idx="2"/>
            <a:endCxn id="3" idx="0"/>
          </p:cNvCxnSpPr>
          <p:nvPr/>
        </p:nvCxnSpPr>
        <p:spPr>
          <a:xfrm>
            <a:off x="7309335" y="3651070"/>
            <a:ext cx="1554264" cy="79324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40CF00-AEC1-404A-AD42-EBD194966539}"/>
              </a:ext>
            </a:extLst>
          </p:cNvPr>
          <p:cNvCxnSpPr>
            <a:stCxn id="116" idx="2"/>
            <a:endCxn id="3" idx="0"/>
          </p:cNvCxnSpPr>
          <p:nvPr/>
        </p:nvCxnSpPr>
        <p:spPr>
          <a:xfrm flipH="1">
            <a:off x="8863599" y="3656852"/>
            <a:ext cx="1626530" cy="7874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DBBDEB-8469-3E45-B184-41B9E526BC78}"/>
              </a:ext>
            </a:extLst>
          </p:cNvPr>
          <p:cNvCxnSpPr>
            <a:stCxn id="126" idx="2"/>
            <a:endCxn id="3" idx="0"/>
          </p:cNvCxnSpPr>
          <p:nvPr/>
        </p:nvCxnSpPr>
        <p:spPr>
          <a:xfrm flipH="1">
            <a:off x="8863599" y="3644313"/>
            <a:ext cx="3351336" cy="800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1551B7-882D-024E-A97F-06274821D6A4}"/>
              </a:ext>
            </a:extLst>
          </p:cNvPr>
          <p:cNvCxnSpPr>
            <a:stCxn id="3" idx="2"/>
            <a:endCxn id="137" idx="0"/>
          </p:cNvCxnSpPr>
          <p:nvPr/>
        </p:nvCxnSpPr>
        <p:spPr>
          <a:xfrm flipH="1">
            <a:off x="5938307" y="4858251"/>
            <a:ext cx="2925292" cy="57810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160CF7-68E4-BB47-ACF0-F210F332857B}"/>
              </a:ext>
            </a:extLst>
          </p:cNvPr>
          <p:cNvCxnSpPr>
            <a:stCxn id="3" idx="2"/>
            <a:endCxn id="81" idx="0"/>
          </p:cNvCxnSpPr>
          <p:nvPr/>
        </p:nvCxnSpPr>
        <p:spPr>
          <a:xfrm>
            <a:off x="8863599" y="4858251"/>
            <a:ext cx="3034329" cy="56709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4BA44AB4-8659-8C48-B6B6-12B3A65ABB4F}"/>
              </a:ext>
            </a:extLst>
          </p:cNvPr>
          <p:cNvCxnSpPr>
            <a:stCxn id="137" idx="1"/>
            <a:endCxn id="178" idx="3"/>
          </p:cNvCxnSpPr>
          <p:nvPr/>
        </p:nvCxnSpPr>
        <p:spPr>
          <a:xfrm rot="10800000">
            <a:off x="1351134" y="3866314"/>
            <a:ext cx="3904550" cy="2199933"/>
          </a:xfrm>
          <a:prstGeom prst="bentConnector3">
            <a:avLst>
              <a:gd name="adj1" fmla="val 5825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0C6CA3D-3DC0-F34E-9D84-7AB1FEC2C11C}"/>
              </a:ext>
            </a:extLst>
          </p:cNvPr>
          <p:cNvCxnSpPr>
            <a:stCxn id="81" idx="2"/>
            <a:endCxn id="178" idx="2"/>
          </p:cNvCxnSpPr>
          <p:nvPr/>
        </p:nvCxnSpPr>
        <p:spPr>
          <a:xfrm rot="5400000" flipH="1">
            <a:off x="5215125" y="2322"/>
            <a:ext cx="2463212" cy="10902394"/>
          </a:xfrm>
          <a:prstGeom prst="bentConnector3">
            <a:avLst>
              <a:gd name="adj1" fmla="val -3332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53554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E5DC2-26EC-D7B2-5BD5-29786C897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4847A3-773E-A7A3-AC8D-978714D64BD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>
            <a:extLst>
              <a:ext uri="{FF2B5EF4-FFF2-40B4-BE49-F238E27FC236}">
                <a16:creationId xmlns:a16="http://schemas.microsoft.com/office/drawing/2014/main" id="{9B1F67CB-41FF-851A-4C5C-49326E3C4D01}"/>
              </a:ext>
            </a:extLst>
          </p:cNvPr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Stages in Release Process</a:t>
            </a:r>
          </a:p>
        </p:txBody>
      </p:sp>
      <p:sp>
        <p:nvSpPr>
          <p:cNvPr id="24" name="object 15">
            <a:extLst>
              <a:ext uri="{FF2B5EF4-FFF2-40B4-BE49-F238E27FC236}">
                <a16:creationId xmlns:a16="http://schemas.microsoft.com/office/drawing/2014/main" id="{3652C3C5-6F8B-1AF9-091D-D5FC88F5FCEF}"/>
              </a:ext>
            </a:extLst>
          </p:cNvPr>
          <p:cNvSpPr/>
          <p:nvPr/>
        </p:nvSpPr>
        <p:spPr>
          <a:xfrm>
            <a:off x="507491" y="3243071"/>
            <a:ext cx="5876925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C8DD0F78-656E-7EF0-B584-ED39F361CA82}"/>
              </a:ext>
            </a:extLst>
          </p:cNvPr>
          <p:cNvSpPr/>
          <p:nvPr/>
        </p:nvSpPr>
        <p:spPr>
          <a:xfrm>
            <a:off x="507491" y="546506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FA76D135-C227-2E84-915E-84608F495FD8}"/>
              </a:ext>
            </a:extLst>
          </p:cNvPr>
          <p:cNvSpPr/>
          <p:nvPr/>
        </p:nvSpPr>
        <p:spPr>
          <a:xfrm>
            <a:off x="507491" y="4337304"/>
            <a:ext cx="8766175" cy="1092835"/>
          </a:xfrm>
          <a:custGeom>
            <a:avLst/>
            <a:gdLst/>
            <a:ahLst/>
            <a:cxnLst/>
            <a:rect l="l" t="t" r="r" b="b"/>
            <a:pathLst>
              <a:path w="8766175" h="1092835">
                <a:moveTo>
                  <a:pt x="8219693" y="0"/>
                </a:moveTo>
                <a:lnTo>
                  <a:pt x="8219693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8219693" y="819530"/>
                </a:lnTo>
                <a:lnTo>
                  <a:pt x="8219693" y="1092707"/>
                </a:lnTo>
                <a:lnTo>
                  <a:pt x="8766048" y="546353"/>
                </a:lnTo>
                <a:lnTo>
                  <a:pt x="821969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id="{BBD75F3A-E5DD-0395-7F8D-66BAAA3942DB}"/>
              </a:ext>
            </a:extLst>
          </p:cNvPr>
          <p:cNvSpPr/>
          <p:nvPr/>
        </p:nvSpPr>
        <p:spPr>
          <a:xfrm>
            <a:off x="10931652" y="4337304"/>
            <a:ext cx="3267710" cy="1092835"/>
          </a:xfrm>
          <a:custGeom>
            <a:avLst/>
            <a:gdLst/>
            <a:ahLst/>
            <a:cxnLst/>
            <a:rect l="l" t="t" r="r" b="b"/>
            <a:pathLst>
              <a:path w="3267709" h="1092835">
                <a:moveTo>
                  <a:pt x="2721102" y="0"/>
                </a:moveTo>
                <a:lnTo>
                  <a:pt x="2721102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2721102" y="819530"/>
                </a:lnTo>
                <a:lnTo>
                  <a:pt x="2721102" y="1092707"/>
                </a:lnTo>
                <a:lnTo>
                  <a:pt x="3267455" y="546353"/>
                </a:lnTo>
                <a:lnTo>
                  <a:pt x="272110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7">
            <a:extLst>
              <a:ext uri="{FF2B5EF4-FFF2-40B4-BE49-F238E27FC236}">
                <a16:creationId xmlns:a16="http://schemas.microsoft.com/office/drawing/2014/main" id="{52D403FA-0692-026A-D51F-F9321FA7ACB3}"/>
              </a:ext>
            </a:extLst>
          </p:cNvPr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Graphic 39">
            <a:extLst>
              <a:ext uri="{FF2B5EF4-FFF2-40B4-BE49-F238E27FC236}">
                <a16:creationId xmlns:a16="http://schemas.microsoft.com/office/drawing/2014/main" id="{92F1209B-177D-6B1A-2233-B89DA5021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6820" y="4337304"/>
            <a:ext cx="983615" cy="983615"/>
          </a:xfrm>
          <a:prstGeom prst="rect">
            <a:avLst/>
          </a:prstGeom>
        </p:spPr>
      </p:pic>
      <p:sp>
        <p:nvSpPr>
          <p:cNvPr id="33" name="object 23">
            <a:extLst>
              <a:ext uri="{FF2B5EF4-FFF2-40B4-BE49-F238E27FC236}">
                <a16:creationId xmlns:a16="http://schemas.microsoft.com/office/drawing/2014/main" id="{75419579-920E-D64E-4861-BF58C599AE06}"/>
              </a:ext>
            </a:extLst>
          </p:cNvPr>
          <p:cNvSpPr/>
          <p:nvPr/>
        </p:nvSpPr>
        <p:spPr>
          <a:xfrm>
            <a:off x="705319" y="4797551"/>
            <a:ext cx="2445423" cy="2614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0">
            <a:extLst>
              <a:ext uri="{FF2B5EF4-FFF2-40B4-BE49-F238E27FC236}">
                <a16:creationId xmlns:a16="http://schemas.microsoft.com/office/drawing/2014/main" id="{9D8A9C07-4885-3AD8-BE6A-819531EB9B40}"/>
              </a:ext>
            </a:extLst>
          </p:cNvPr>
          <p:cNvSpPr/>
          <p:nvPr/>
        </p:nvSpPr>
        <p:spPr>
          <a:xfrm>
            <a:off x="705319" y="5925693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8">
            <a:extLst>
              <a:ext uri="{FF2B5EF4-FFF2-40B4-BE49-F238E27FC236}">
                <a16:creationId xmlns:a16="http://schemas.microsoft.com/office/drawing/2014/main" id="{2B2162B5-1E24-1FB0-DD09-E4627B02E5AB}"/>
              </a:ext>
            </a:extLst>
          </p:cNvPr>
          <p:cNvSpPr/>
          <p:nvPr/>
        </p:nvSpPr>
        <p:spPr>
          <a:xfrm>
            <a:off x="522731" y="659282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7">
            <a:extLst>
              <a:ext uri="{FF2B5EF4-FFF2-40B4-BE49-F238E27FC236}">
                <a16:creationId xmlns:a16="http://schemas.microsoft.com/office/drawing/2014/main" id="{DA3F8A95-ED92-9AAE-2EE5-A811420D0F94}"/>
              </a:ext>
            </a:extLst>
          </p:cNvPr>
          <p:cNvSpPr/>
          <p:nvPr/>
        </p:nvSpPr>
        <p:spPr>
          <a:xfrm>
            <a:off x="705319" y="7016241"/>
            <a:ext cx="3109341" cy="245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>
            <a:extLst>
              <a:ext uri="{FF2B5EF4-FFF2-40B4-BE49-F238E27FC236}">
                <a16:creationId xmlns:a16="http://schemas.microsoft.com/office/drawing/2014/main" id="{A3872850-8A9A-BC91-E31E-952DC89BAB9B}"/>
              </a:ext>
            </a:extLst>
          </p:cNvPr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>
            <a:extLst>
              <a:ext uri="{FF2B5EF4-FFF2-40B4-BE49-F238E27FC236}">
                <a16:creationId xmlns:a16="http://schemas.microsoft.com/office/drawing/2014/main" id="{CD72DB41-973D-CF9C-50C6-82D68CA0814A}"/>
              </a:ext>
            </a:extLst>
          </p:cNvPr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>
            <a:extLst>
              <a:ext uri="{FF2B5EF4-FFF2-40B4-BE49-F238E27FC236}">
                <a16:creationId xmlns:a16="http://schemas.microsoft.com/office/drawing/2014/main" id="{529F986A-AA25-EE92-83E9-F94779A154B7}"/>
              </a:ext>
            </a:extLst>
          </p:cNvPr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>
            <a:extLst>
              <a:ext uri="{FF2B5EF4-FFF2-40B4-BE49-F238E27FC236}">
                <a16:creationId xmlns:a16="http://schemas.microsoft.com/office/drawing/2014/main" id="{1801AD73-7BF5-289F-618F-A0687A80128C}"/>
              </a:ext>
            </a:extLst>
          </p:cNvPr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>
            <a:extLst>
              <a:ext uri="{FF2B5EF4-FFF2-40B4-BE49-F238E27FC236}">
                <a16:creationId xmlns:a16="http://schemas.microsoft.com/office/drawing/2014/main" id="{848B155E-BE95-B319-687C-B94350408B3B}"/>
              </a:ext>
            </a:extLst>
          </p:cNvPr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>
            <a:extLst>
              <a:ext uri="{FF2B5EF4-FFF2-40B4-BE49-F238E27FC236}">
                <a16:creationId xmlns:a16="http://schemas.microsoft.com/office/drawing/2014/main" id="{59B695BF-691E-6B76-AC46-E88CD92157AB}"/>
              </a:ext>
            </a:extLst>
          </p:cNvPr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>
            <a:extLst>
              <a:ext uri="{FF2B5EF4-FFF2-40B4-BE49-F238E27FC236}">
                <a16:creationId xmlns:a16="http://schemas.microsoft.com/office/drawing/2014/main" id="{094F0610-225E-FF37-299F-F7DF13C83ECE}"/>
              </a:ext>
            </a:extLst>
          </p:cNvPr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>
            <a:extLst>
              <a:ext uri="{FF2B5EF4-FFF2-40B4-BE49-F238E27FC236}">
                <a16:creationId xmlns:a16="http://schemas.microsoft.com/office/drawing/2014/main" id="{94121E4B-821D-946D-3F21-1CD34AAA6656}"/>
              </a:ext>
            </a:extLst>
          </p:cNvPr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363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29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530F2-977A-D754-2145-098D8C7A0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CE4CBC-6C14-C60E-EF28-0E00356E025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>
            <a:extLst>
              <a:ext uri="{FF2B5EF4-FFF2-40B4-BE49-F238E27FC236}">
                <a16:creationId xmlns:a16="http://schemas.microsoft.com/office/drawing/2014/main" id="{6477307B-8D9A-5EA8-65BC-051E38AFBC56}"/>
              </a:ext>
            </a:extLst>
          </p:cNvPr>
          <p:cNvSpPr txBox="1">
            <a:spLocks/>
          </p:cNvSpPr>
          <p:nvPr/>
        </p:nvSpPr>
        <p:spPr>
          <a:xfrm>
            <a:off x="1005840" y="272807"/>
            <a:ext cx="12618720" cy="88543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Continuous Integration</a:t>
            </a:r>
          </a:p>
        </p:txBody>
      </p:sp>
      <p:sp>
        <p:nvSpPr>
          <p:cNvPr id="24" name="object 15">
            <a:extLst>
              <a:ext uri="{FF2B5EF4-FFF2-40B4-BE49-F238E27FC236}">
                <a16:creationId xmlns:a16="http://schemas.microsoft.com/office/drawing/2014/main" id="{B3B834F4-C854-DD3D-9307-72E7967DA0CA}"/>
              </a:ext>
            </a:extLst>
          </p:cNvPr>
          <p:cNvSpPr/>
          <p:nvPr/>
        </p:nvSpPr>
        <p:spPr>
          <a:xfrm>
            <a:off x="507491" y="3243071"/>
            <a:ext cx="5876925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17">
            <a:extLst>
              <a:ext uri="{FF2B5EF4-FFF2-40B4-BE49-F238E27FC236}">
                <a16:creationId xmlns:a16="http://schemas.microsoft.com/office/drawing/2014/main" id="{476012E9-09A9-A396-0765-5EA3F13B253D}"/>
              </a:ext>
            </a:extLst>
          </p:cNvPr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>
            <a:extLst>
              <a:ext uri="{FF2B5EF4-FFF2-40B4-BE49-F238E27FC236}">
                <a16:creationId xmlns:a16="http://schemas.microsoft.com/office/drawing/2014/main" id="{2EE3F897-BF5A-C980-7EF2-057AB15188EF}"/>
              </a:ext>
            </a:extLst>
          </p:cNvPr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>
            <a:extLst>
              <a:ext uri="{FF2B5EF4-FFF2-40B4-BE49-F238E27FC236}">
                <a16:creationId xmlns:a16="http://schemas.microsoft.com/office/drawing/2014/main" id="{F0A8FBBD-A92B-7FCE-4D4F-AD257AAF9484}"/>
              </a:ext>
            </a:extLst>
          </p:cNvPr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>
            <a:extLst>
              <a:ext uri="{FF2B5EF4-FFF2-40B4-BE49-F238E27FC236}">
                <a16:creationId xmlns:a16="http://schemas.microsoft.com/office/drawing/2014/main" id="{61CAE59F-C7FD-780F-E9AB-0F89C3626764}"/>
              </a:ext>
            </a:extLst>
          </p:cNvPr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>
            <a:extLst>
              <a:ext uri="{FF2B5EF4-FFF2-40B4-BE49-F238E27FC236}">
                <a16:creationId xmlns:a16="http://schemas.microsoft.com/office/drawing/2014/main" id="{6811DE08-D94C-0B9A-84E6-BEFA630D6981}"/>
              </a:ext>
            </a:extLst>
          </p:cNvPr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>
            <a:extLst>
              <a:ext uri="{FF2B5EF4-FFF2-40B4-BE49-F238E27FC236}">
                <a16:creationId xmlns:a16="http://schemas.microsoft.com/office/drawing/2014/main" id="{85B33E45-1106-7498-78BE-DA389DCEAECE}"/>
              </a:ext>
            </a:extLst>
          </p:cNvPr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>
            <a:extLst>
              <a:ext uri="{FF2B5EF4-FFF2-40B4-BE49-F238E27FC236}">
                <a16:creationId xmlns:a16="http://schemas.microsoft.com/office/drawing/2014/main" id="{FCE27DFB-9204-3FE0-6B5A-60C0A62E8DAD}"/>
              </a:ext>
            </a:extLst>
          </p:cNvPr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>
            <a:extLst>
              <a:ext uri="{FF2B5EF4-FFF2-40B4-BE49-F238E27FC236}">
                <a16:creationId xmlns:a16="http://schemas.microsoft.com/office/drawing/2014/main" id="{67C65EDB-FE10-08C1-C074-EAB1EB241BDD}"/>
              </a:ext>
            </a:extLst>
          </p:cNvPr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>
            <a:extLst>
              <a:ext uri="{FF2B5EF4-FFF2-40B4-BE49-F238E27FC236}">
                <a16:creationId xmlns:a16="http://schemas.microsoft.com/office/drawing/2014/main" id="{6571BCCA-1E8F-BBB4-C885-563B757436E4}"/>
              </a:ext>
            </a:extLst>
          </p:cNvPr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1A123A1A-2471-DA33-BE80-03E224B4279A}"/>
              </a:ext>
            </a:extLst>
          </p:cNvPr>
          <p:cNvSpPr txBox="1"/>
          <p:nvPr/>
        </p:nvSpPr>
        <p:spPr>
          <a:xfrm>
            <a:off x="476501" y="4458690"/>
            <a:ext cx="12462259" cy="2223686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202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sz="3200" spc="-90" dirty="0">
                <a:latin typeface="Arial"/>
                <a:cs typeface="Arial"/>
              </a:rPr>
              <a:t>Automatically </a:t>
            </a:r>
            <a:r>
              <a:rPr sz="3200" spc="-130" dirty="0">
                <a:latin typeface="Arial"/>
                <a:cs typeface="Arial"/>
              </a:rPr>
              <a:t>kick </a:t>
            </a:r>
            <a:r>
              <a:rPr sz="3200" spc="10" dirty="0">
                <a:latin typeface="Arial"/>
                <a:cs typeface="Arial"/>
              </a:rPr>
              <a:t>off </a:t>
            </a:r>
            <a:r>
              <a:rPr sz="3200" spc="-245" dirty="0">
                <a:latin typeface="Arial"/>
                <a:cs typeface="Arial"/>
              </a:rPr>
              <a:t>a </a:t>
            </a:r>
            <a:r>
              <a:rPr sz="3200" spc="-110" dirty="0">
                <a:latin typeface="Arial"/>
                <a:cs typeface="Arial"/>
              </a:rPr>
              <a:t>new </a:t>
            </a:r>
            <a:r>
              <a:rPr sz="3200" spc="-160" dirty="0">
                <a:latin typeface="Arial"/>
                <a:cs typeface="Arial"/>
              </a:rPr>
              <a:t>release </a:t>
            </a:r>
            <a:r>
              <a:rPr sz="3200" spc="-100" dirty="0">
                <a:latin typeface="Arial"/>
                <a:cs typeface="Arial"/>
              </a:rPr>
              <a:t>when </a:t>
            </a:r>
            <a:r>
              <a:rPr sz="3200" spc="-114" dirty="0">
                <a:latin typeface="Arial"/>
                <a:cs typeface="Arial"/>
              </a:rPr>
              <a:t>new </a:t>
            </a:r>
            <a:r>
              <a:rPr sz="3200" spc="-165" dirty="0">
                <a:latin typeface="Arial"/>
                <a:cs typeface="Arial"/>
              </a:rPr>
              <a:t>code is </a:t>
            </a:r>
            <a:r>
              <a:rPr sz="3200" spc="-190" dirty="0">
                <a:latin typeface="Arial"/>
                <a:cs typeface="Arial"/>
              </a:rPr>
              <a:t>checked</a:t>
            </a:r>
            <a:r>
              <a:rPr lang="en-US" sz="3200" spc="-190" dirty="0">
                <a:latin typeface="Arial"/>
                <a:cs typeface="Arial"/>
              </a:rPr>
              <a:t>-</a:t>
            </a:r>
            <a:r>
              <a:rPr sz="3200" spc="-585" dirty="0">
                <a:latin typeface="Arial"/>
                <a:cs typeface="Arial"/>
              </a:rPr>
              <a:t> </a:t>
            </a:r>
            <a:r>
              <a:rPr sz="3200" spc="-45" dirty="0">
                <a:latin typeface="Arial"/>
                <a:cs typeface="Arial"/>
              </a:rPr>
              <a:t>in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sz="3200" spc="-110" dirty="0">
                <a:latin typeface="Arial"/>
                <a:cs typeface="Arial"/>
              </a:rPr>
              <a:t>Build </a:t>
            </a:r>
            <a:r>
              <a:rPr sz="3200" spc="-150" dirty="0">
                <a:latin typeface="Arial"/>
                <a:cs typeface="Arial"/>
              </a:rPr>
              <a:t>and </a:t>
            </a:r>
            <a:r>
              <a:rPr sz="3200" spc="-65" dirty="0">
                <a:latin typeface="Arial"/>
                <a:cs typeface="Arial"/>
              </a:rPr>
              <a:t>test </a:t>
            </a:r>
            <a:r>
              <a:rPr sz="3200" spc="-165" dirty="0">
                <a:latin typeface="Arial"/>
                <a:cs typeface="Arial"/>
              </a:rPr>
              <a:t>code </a:t>
            </a:r>
            <a:r>
              <a:rPr sz="3200" spc="-40" dirty="0">
                <a:latin typeface="Arial"/>
                <a:cs typeface="Arial"/>
              </a:rPr>
              <a:t>in </a:t>
            </a:r>
            <a:r>
              <a:rPr sz="3200" spc="-245" dirty="0">
                <a:latin typeface="Arial"/>
                <a:cs typeface="Arial"/>
              </a:rPr>
              <a:t>a </a:t>
            </a:r>
            <a:r>
              <a:rPr sz="3200" spc="-114" dirty="0">
                <a:latin typeface="Arial"/>
                <a:cs typeface="Arial"/>
              </a:rPr>
              <a:t>consistent, </a:t>
            </a:r>
            <a:r>
              <a:rPr sz="3200" spc="-110" dirty="0">
                <a:latin typeface="Arial"/>
                <a:cs typeface="Arial"/>
              </a:rPr>
              <a:t>repeatable</a:t>
            </a:r>
            <a:r>
              <a:rPr sz="3200" spc="-445" dirty="0">
                <a:latin typeface="Arial"/>
                <a:cs typeface="Arial"/>
              </a:rPr>
              <a:t> </a:t>
            </a:r>
            <a:r>
              <a:rPr sz="3200" spc="-85" dirty="0">
                <a:latin typeface="Arial"/>
                <a:cs typeface="Arial"/>
              </a:rPr>
              <a:t>environment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sz="3200" spc="-110" dirty="0">
                <a:latin typeface="Arial"/>
                <a:cs typeface="Arial"/>
              </a:rPr>
              <a:t>Continually </a:t>
            </a:r>
            <a:r>
              <a:rPr sz="3200" spc="-195" dirty="0">
                <a:latin typeface="Arial"/>
                <a:cs typeface="Arial"/>
              </a:rPr>
              <a:t>have </a:t>
            </a:r>
            <a:r>
              <a:rPr sz="3200" spc="-175" dirty="0">
                <a:latin typeface="Arial"/>
                <a:cs typeface="Arial"/>
              </a:rPr>
              <a:t>an </a:t>
            </a:r>
            <a:r>
              <a:rPr sz="3200" spc="-35" dirty="0">
                <a:latin typeface="Arial"/>
                <a:cs typeface="Arial"/>
              </a:rPr>
              <a:t>artifact </a:t>
            </a:r>
            <a:r>
              <a:rPr sz="3200" spc="-135" dirty="0">
                <a:latin typeface="Arial"/>
                <a:cs typeface="Arial"/>
              </a:rPr>
              <a:t>ready </a:t>
            </a:r>
            <a:r>
              <a:rPr sz="3200" spc="-15" dirty="0">
                <a:latin typeface="Arial"/>
                <a:cs typeface="Arial"/>
              </a:rPr>
              <a:t>for</a:t>
            </a:r>
            <a:r>
              <a:rPr sz="3200" spc="-305" dirty="0">
                <a:latin typeface="Arial"/>
                <a:cs typeface="Arial"/>
              </a:rPr>
              <a:t> </a:t>
            </a:r>
            <a:r>
              <a:rPr sz="3200" spc="-90" dirty="0">
                <a:latin typeface="Arial"/>
                <a:cs typeface="Arial"/>
              </a:rPr>
              <a:t>deployment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973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2" grpId="0" animBg="1"/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46E9F-2CA0-B9A5-2ABE-06D0484DE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16EA2C-9C26-E601-F883-C019706842B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>
            <a:extLst>
              <a:ext uri="{FF2B5EF4-FFF2-40B4-BE49-F238E27FC236}">
                <a16:creationId xmlns:a16="http://schemas.microsoft.com/office/drawing/2014/main" id="{762420B0-558C-F5B7-1895-1CFB010E4C51}"/>
              </a:ext>
            </a:extLst>
          </p:cNvPr>
          <p:cNvSpPr txBox="1">
            <a:spLocks/>
          </p:cNvSpPr>
          <p:nvPr/>
        </p:nvSpPr>
        <p:spPr>
          <a:xfrm>
            <a:off x="1005840" y="181367"/>
            <a:ext cx="12618720" cy="88543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Continuous Delivery</a:t>
            </a:r>
          </a:p>
        </p:txBody>
      </p:sp>
      <p:sp>
        <p:nvSpPr>
          <p:cNvPr id="48" name="object 9">
            <a:extLst>
              <a:ext uri="{FF2B5EF4-FFF2-40B4-BE49-F238E27FC236}">
                <a16:creationId xmlns:a16="http://schemas.microsoft.com/office/drawing/2014/main" id="{22C45290-2BA8-ACF7-0EE9-60CAE0097116}"/>
              </a:ext>
            </a:extLst>
          </p:cNvPr>
          <p:cNvSpPr/>
          <p:nvPr/>
        </p:nvSpPr>
        <p:spPr>
          <a:xfrm>
            <a:off x="10450830" y="13037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>
            <a:extLst>
              <a:ext uri="{FF2B5EF4-FFF2-40B4-BE49-F238E27FC236}">
                <a16:creationId xmlns:a16="http://schemas.microsoft.com/office/drawing/2014/main" id="{93274272-1A29-BFD3-F34D-3072FE434E2E}"/>
              </a:ext>
            </a:extLst>
          </p:cNvPr>
          <p:cNvSpPr/>
          <p:nvPr/>
        </p:nvSpPr>
        <p:spPr>
          <a:xfrm>
            <a:off x="476501" y="12580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>
            <a:extLst>
              <a:ext uri="{FF2B5EF4-FFF2-40B4-BE49-F238E27FC236}">
                <a16:creationId xmlns:a16="http://schemas.microsoft.com/office/drawing/2014/main" id="{72920AA3-AFB9-A342-7D9F-481A2E5B2584}"/>
              </a:ext>
            </a:extLst>
          </p:cNvPr>
          <p:cNvSpPr txBox="1"/>
          <p:nvPr/>
        </p:nvSpPr>
        <p:spPr>
          <a:xfrm>
            <a:off x="1756342" y="16906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>
            <a:extLst>
              <a:ext uri="{FF2B5EF4-FFF2-40B4-BE49-F238E27FC236}">
                <a16:creationId xmlns:a16="http://schemas.microsoft.com/office/drawing/2014/main" id="{D2B07A58-1FA1-8456-64E9-5E54A464C05F}"/>
              </a:ext>
            </a:extLst>
          </p:cNvPr>
          <p:cNvSpPr/>
          <p:nvPr/>
        </p:nvSpPr>
        <p:spPr>
          <a:xfrm>
            <a:off x="3815585" y="12580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>
            <a:extLst>
              <a:ext uri="{FF2B5EF4-FFF2-40B4-BE49-F238E27FC236}">
                <a16:creationId xmlns:a16="http://schemas.microsoft.com/office/drawing/2014/main" id="{B2A62B27-F9DC-9911-A25C-25F4525BDCF0}"/>
              </a:ext>
            </a:extLst>
          </p:cNvPr>
          <p:cNvSpPr txBox="1"/>
          <p:nvPr/>
        </p:nvSpPr>
        <p:spPr>
          <a:xfrm>
            <a:off x="5277608" y="16758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>
            <a:extLst>
              <a:ext uri="{FF2B5EF4-FFF2-40B4-BE49-F238E27FC236}">
                <a16:creationId xmlns:a16="http://schemas.microsoft.com/office/drawing/2014/main" id="{9D92E2F2-560B-52FE-258A-E5D9E1B9D3A9}"/>
              </a:ext>
            </a:extLst>
          </p:cNvPr>
          <p:cNvSpPr/>
          <p:nvPr/>
        </p:nvSpPr>
        <p:spPr>
          <a:xfrm>
            <a:off x="7144001" y="12733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>
            <a:extLst>
              <a:ext uri="{FF2B5EF4-FFF2-40B4-BE49-F238E27FC236}">
                <a16:creationId xmlns:a16="http://schemas.microsoft.com/office/drawing/2014/main" id="{F9BB6E32-EDF0-E9B1-095A-489C793189B2}"/>
              </a:ext>
            </a:extLst>
          </p:cNvPr>
          <p:cNvSpPr txBox="1"/>
          <p:nvPr/>
        </p:nvSpPr>
        <p:spPr>
          <a:xfrm>
            <a:off x="11430697" y="17260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>
            <a:extLst>
              <a:ext uri="{FF2B5EF4-FFF2-40B4-BE49-F238E27FC236}">
                <a16:creationId xmlns:a16="http://schemas.microsoft.com/office/drawing/2014/main" id="{F3C76C9D-7C67-1E6F-E50A-FBC553F62AF0}"/>
              </a:ext>
            </a:extLst>
          </p:cNvPr>
          <p:cNvSpPr txBox="1"/>
          <p:nvPr/>
        </p:nvSpPr>
        <p:spPr>
          <a:xfrm>
            <a:off x="8587294" y="16906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B33988F2-BDD3-79EC-1A2E-3851D1477B29}"/>
              </a:ext>
            </a:extLst>
          </p:cNvPr>
          <p:cNvSpPr txBox="1"/>
          <p:nvPr/>
        </p:nvSpPr>
        <p:spPr>
          <a:xfrm>
            <a:off x="476501" y="4326229"/>
            <a:ext cx="12424410" cy="3223639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2020"/>
              </a:spcBef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800" spc="-90" dirty="0">
                <a:latin typeface="Arial"/>
                <a:cs typeface="Arial"/>
              </a:rPr>
              <a:t>Automatically </a:t>
            </a:r>
            <a:r>
              <a:rPr sz="2800" spc="-110" dirty="0">
                <a:latin typeface="Arial"/>
                <a:cs typeface="Arial"/>
              </a:rPr>
              <a:t>deploy </a:t>
            </a:r>
            <a:r>
              <a:rPr sz="2800" spc="-105" dirty="0">
                <a:latin typeface="Arial"/>
                <a:cs typeface="Arial"/>
              </a:rPr>
              <a:t>new </a:t>
            </a:r>
            <a:r>
              <a:rPr sz="2800" spc="-220" dirty="0">
                <a:latin typeface="Arial"/>
                <a:cs typeface="Arial"/>
              </a:rPr>
              <a:t>changes </a:t>
            </a:r>
            <a:r>
              <a:rPr sz="2800" spc="25" dirty="0">
                <a:latin typeface="Arial"/>
                <a:cs typeface="Arial"/>
              </a:rPr>
              <a:t>to </a:t>
            </a:r>
            <a:r>
              <a:rPr sz="2800" spc="-160" dirty="0">
                <a:latin typeface="Arial"/>
                <a:cs typeface="Arial"/>
              </a:rPr>
              <a:t>staging </a:t>
            </a:r>
            <a:r>
              <a:rPr sz="2800" spc="-105" dirty="0">
                <a:latin typeface="Arial"/>
                <a:cs typeface="Arial"/>
              </a:rPr>
              <a:t>environments </a:t>
            </a:r>
            <a:r>
              <a:rPr sz="2800" spc="-10" dirty="0">
                <a:latin typeface="Arial"/>
                <a:cs typeface="Arial"/>
              </a:rPr>
              <a:t>for</a:t>
            </a:r>
            <a:r>
              <a:rPr sz="2800" spc="-545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testing</a:t>
            </a:r>
            <a:endParaRPr sz="2800" dirty="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800" spc="-150" dirty="0">
                <a:latin typeface="Arial"/>
                <a:cs typeface="Arial"/>
              </a:rPr>
              <a:t>Deploy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70" dirty="0">
                <a:latin typeface="Arial"/>
                <a:cs typeface="Arial"/>
              </a:rPr>
              <a:t>production </a:t>
            </a:r>
            <a:r>
              <a:rPr sz="2800" spc="-160" dirty="0">
                <a:latin typeface="Arial"/>
                <a:cs typeface="Arial"/>
              </a:rPr>
              <a:t>safely </a:t>
            </a:r>
            <a:r>
              <a:rPr sz="2800" spc="10" dirty="0">
                <a:latin typeface="Arial"/>
                <a:cs typeface="Arial"/>
              </a:rPr>
              <a:t>without </a:t>
            </a:r>
            <a:r>
              <a:rPr sz="2800" spc="-95" dirty="0">
                <a:latin typeface="Arial"/>
                <a:cs typeface="Arial"/>
              </a:rPr>
              <a:t>affecting</a:t>
            </a:r>
            <a:r>
              <a:rPr sz="2800" spc="-565" dirty="0">
                <a:latin typeface="Arial"/>
                <a:cs typeface="Arial"/>
              </a:rPr>
              <a:t> </a:t>
            </a:r>
            <a:r>
              <a:rPr sz="2800" spc="-155" dirty="0">
                <a:latin typeface="Arial"/>
                <a:cs typeface="Arial"/>
              </a:rPr>
              <a:t>customers</a:t>
            </a:r>
            <a:endParaRPr sz="2800" dirty="0">
              <a:latin typeface="Arial"/>
              <a:cs typeface="Arial"/>
            </a:endParaRPr>
          </a:p>
          <a:p>
            <a:pPr marL="527685" marR="5080" indent="-514984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800" spc="-120" dirty="0">
                <a:latin typeface="Arial"/>
                <a:cs typeface="Arial"/>
              </a:rPr>
              <a:t>Deliver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155" dirty="0">
                <a:latin typeface="Arial"/>
                <a:cs typeface="Arial"/>
              </a:rPr>
              <a:t>customers </a:t>
            </a:r>
            <a:r>
              <a:rPr sz="2800" spc="-95" dirty="0">
                <a:latin typeface="Arial"/>
                <a:cs typeface="Arial"/>
              </a:rPr>
              <a:t>faster</a:t>
            </a:r>
            <a:r>
              <a:rPr lang="en-US" sz="2800" spc="-95" dirty="0">
                <a:latin typeface="Arial"/>
                <a:cs typeface="Arial"/>
              </a:rPr>
              <a:t> </a:t>
            </a:r>
          </a:p>
          <a:p>
            <a:pPr marL="527685" marR="5080" indent="-514984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lang="en-US" sz="2800" spc="-95" dirty="0">
                <a:latin typeface="Arial"/>
                <a:cs typeface="Arial"/>
              </a:rPr>
              <a:t>I</a:t>
            </a:r>
            <a:r>
              <a:rPr sz="2800" spc="-175" dirty="0">
                <a:latin typeface="Arial"/>
                <a:cs typeface="Arial"/>
              </a:rPr>
              <a:t>ncrease </a:t>
            </a:r>
            <a:r>
              <a:rPr sz="2800" spc="-90" dirty="0">
                <a:latin typeface="Arial"/>
                <a:cs typeface="Arial"/>
              </a:rPr>
              <a:t>deployment </a:t>
            </a:r>
            <a:r>
              <a:rPr sz="2800" spc="-130" dirty="0">
                <a:latin typeface="Arial"/>
                <a:cs typeface="Arial"/>
              </a:rPr>
              <a:t>frequency, </a:t>
            </a:r>
            <a:r>
              <a:rPr sz="2800" spc="-150" dirty="0">
                <a:latin typeface="Arial"/>
                <a:cs typeface="Arial"/>
              </a:rPr>
              <a:t>and</a:t>
            </a:r>
            <a:r>
              <a:rPr sz="2800" spc="-480" dirty="0">
                <a:latin typeface="Arial"/>
                <a:cs typeface="Arial"/>
              </a:rPr>
              <a:t> </a:t>
            </a:r>
            <a:r>
              <a:rPr lang="en-US" sz="2800" spc="-480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reduce  </a:t>
            </a:r>
            <a:r>
              <a:rPr sz="2800" spc="-195" dirty="0">
                <a:latin typeface="Arial"/>
                <a:cs typeface="Arial"/>
              </a:rPr>
              <a:t>change </a:t>
            </a:r>
            <a:r>
              <a:rPr sz="2800" spc="-130" dirty="0">
                <a:latin typeface="Arial"/>
                <a:cs typeface="Arial"/>
              </a:rPr>
              <a:t>lead </a:t>
            </a:r>
            <a:r>
              <a:rPr sz="2800" spc="-25" dirty="0">
                <a:latin typeface="Arial"/>
                <a:cs typeface="Arial"/>
              </a:rPr>
              <a:t>time </a:t>
            </a:r>
            <a:r>
              <a:rPr sz="2800" spc="-150" dirty="0">
                <a:latin typeface="Arial"/>
                <a:cs typeface="Arial"/>
              </a:rPr>
              <a:t>and </a:t>
            </a:r>
            <a:r>
              <a:rPr sz="2800" spc="-195" dirty="0">
                <a:latin typeface="Arial"/>
                <a:cs typeface="Arial"/>
              </a:rPr>
              <a:t>change </a:t>
            </a:r>
            <a:r>
              <a:rPr sz="2800" spc="-65" dirty="0">
                <a:latin typeface="Arial"/>
                <a:cs typeface="Arial"/>
              </a:rPr>
              <a:t>failure</a:t>
            </a:r>
            <a:r>
              <a:rPr sz="2800" spc="-290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rate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173182A1-C108-DE9D-D9A5-3AD8E1A0E6B1}"/>
              </a:ext>
            </a:extLst>
          </p:cNvPr>
          <p:cNvSpPr/>
          <p:nvPr/>
        </p:nvSpPr>
        <p:spPr>
          <a:xfrm>
            <a:off x="422466" y="3188396"/>
            <a:ext cx="13724064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A31A8D1A-2464-B529-C6AC-9B30556B6A9B}"/>
              </a:ext>
            </a:extLst>
          </p:cNvPr>
          <p:cNvSpPr/>
          <p:nvPr/>
        </p:nvSpPr>
        <p:spPr>
          <a:xfrm>
            <a:off x="10474324" y="3589335"/>
            <a:ext cx="2950756" cy="261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E4C083D9-7B36-4204-7FC5-EF90B46E77BB}"/>
              </a:ext>
            </a:extLst>
          </p:cNvPr>
          <p:cNvSpPr/>
          <p:nvPr/>
        </p:nvSpPr>
        <p:spPr>
          <a:xfrm>
            <a:off x="773302" y="3607304"/>
            <a:ext cx="2445423" cy="2614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32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  <p:bldP spid="21" grpId="0" animBg="1"/>
      <p:bldP spid="23" grpId="0" animBg="1"/>
      <p:bldP spid="2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E0BFC-2529-4222-CB88-C9A70BC18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9383D7-0723-1322-B467-FA5F4B1A1B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5E3A3209-D7A4-7556-9E45-2BD09C1E53CB}"/>
              </a:ext>
            </a:extLst>
          </p:cNvPr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565C0A4D-0243-9595-A127-4119120ECAFF}"/>
              </a:ext>
            </a:extLst>
          </p:cNvPr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>
            <a:extLst>
              <a:ext uri="{FF2B5EF4-FFF2-40B4-BE49-F238E27FC236}">
                <a16:creationId xmlns:a16="http://schemas.microsoft.com/office/drawing/2014/main" id="{A38D09BF-F9A4-4618-DA7C-7B2C2464A6A0}"/>
              </a:ext>
            </a:extLst>
          </p:cNvPr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>
            <a:extLst>
              <a:ext uri="{FF2B5EF4-FFF2-40B4-BE49-F238E27FC236}">
                <a16:creationId xmlns:a16="http://schemas.microsoft.com/office/drawing/2014/main" id="{DCCE83D0-975D-CE76-B6C8-0BFAC037CE32}"/>
              </a:ext>
            </a:extLst>
          </p:cNvPr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>
            <a:extLst>
              <a:ext uri="{FF2B5EF4-FFF2-40B4-BE49-F238E27FC236}">
                <a16:creationId xmlns:a16="http://schemas.microsoft.com/office/drawing/2014/main" id="{F6008DA7-45DB-F093-A0A4-2921D97D2BF5}"/>
              </a:ext>
            </a:extLst>
          </p:cNvPr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>
            <a:extLst>
              <a:ext uri="{FF2B5EF4-FFF2-40B4-BE49-F238E27FC236}">
                <a16:creationId xmlns:a16="http://schemas.microsoft.com/office/drawing/2014/main" id="{CD6893FF-235F-9DB7-290C-503CDEDA0AFE}"/>
              </a:ext>
            </a:extLst>
          </p:cNvPr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>
            <a:extLst>
              <a:ext uri="{FF2B5EF4-FFF2-40B4-BE49-F238E27FC236}">
                <a16:creationId xmlns:a16="http://schemas.microsoft.com/office/drawing/2014/main" id="{8F659729-2415-83A4-E488-BEC63BD49877}"/>
              </a:ext>
            </a:extLst>
          </p:cNvPr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>
            <a:extLst>
              <a:ext uri="{FF2B5EF4-FFF2-40B4-BE49-F238E27FC236}">
                <a16:creationId xmlns:a16="http://schemas.microsoft.com/office/drawing/2014/main" id="{6E196FFE-9C65-8EF2-2D20-4F21A46E6944}"/>
              </a:ext>
            </a:extLst>
          </p:cNvPr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96FE8E08-7A99-7B0C-C91E-88A67214FA92}"/>
              </a:ext>
            </a:extLst>
          </p:cNvPr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>
            <a:extLst>
              <a:ext uri="{FF2B5EF4-FFF2-40B4-BE49-F238E27FC236}">
                <a16:creationId xmlns:a16="http://schemas.microsoft.com/office/drawing/2014/main" id="{D4064D20-0576-C256-87DB-021FDA51624E}"/>
              </a:ext>
            </a:extLst>
          </p:cNvPr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>
            <a:extLst>
              <a:ext uri="{FF2B5EF4-FFF2-40B4-BE49-F238E27FC236}">
                <a16:creationId xmlns:a16="http://schemas.microsoft.com/office/drawing/2014/main" id="{D7A89421-0200-9972-913E-CF49167BA2F5}"/>
              </a:ext>
            </a:extLst>
          </p:cNvPr>
          <p:cNvSpPr txBox="1"/>
          <p:nvPr/>
        </p:nvSpPr>
        <p:spPr>
          <a:xfrm>
            <a:off x="11390057" y="1736154"/>
            <a:ext cx="13739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>
            <a:extLst>
              <a:ext uri="{FF2B5EF4-FFF2-40B4-BE49-F238E27FC236}">
                <a16:creationId xmlns:a16="http://schemas.microsoft.com/office/drawing/2014/main" id="{331DE8B7-DDFC-B77F-DCB6-1ADF97AB2948}"/>
              </a:ext>
            </a:extLst>
          </p:cNvPr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>
            <a:extLst>
              <a:ext uri="{FF2B5EF4-FFF2-40B4-BE49-F238E27FC236}">
                <a16:creationId xmlns:a16="http://schemas.microsoft.com/office/drawing/2014/main" id="{85279E57-CBA1-790E-20D4-372A135C0649}"/>
              </a:ext>
            </a:extLst>
          </p:cNvPr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>
            <a:extLst>
              <a:ext uri="{FF2B5EF4-FFF2-40B4-BE49-F238E27FC236}">
                <a16:creationId xmlns:a16="http://schemas.microsoft.com/office/drawing/2014/main" id="{DDC8B5C2-2682-B0EE-0FC6-87DA4C127D3B}"/>
              </a:ext>
            </a:extLst>
          </p:cNvPr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>
            <a:extLst>
              <a:ext uri="{FF2B5EF4-FFF2-40B4-BE49-F238E27FC236}">
                <a16:creationId xmlns:a16="http://schemas.microsoft.com/office/drawing/2014/main" id="{1794C680-64A7-EF3F-8416-3844067B9AB3}"/>
              </a:ext>
            </a:extLst>
          </p:cNvPr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37">
            <a:extLst>
              <a:ext uri="{FF2B5EF4-FFF2-40B4-BE49-F238E27FC236}">
                <a16:creationId xmlns:a16="http://schemas.microsoft.com/office/drawing/2014/main" id="{44F7B3B4-F110-3BEF-CDF4-D2D5C70F3384}"/>
              </a:ext>
            </a:extLst>
          </p:cNvPr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7" name="object 38">
            <a:extLst>
              <a:ext uri="{FF2B5EF4-FFF2-40B4-BE49-F238E27FC236}">
                <a16:creationId xmlns:a16="http://schemas.microsoft.com/office/drawing/2014/main" id="{7A25D2A0-E42D-BE5E-E9CA-0DCD583C6DDF}"/>
              </a:ext>
            </a:extLst>
          </p:cNvPr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8">
            <a:extLst>
              <a:ext uri="{FF2B5EF4-FFF2-40B4-BE49-F238E27FC236}">
                <a16:creationId xmlns:a16="http://schemas.microsoft.com/office/drawing/2014/main" id="{4EBB3043-7996-B3C2-A5C8-83C10E6A10D8}"/>
              </a:ext>
            </a:extLst>
          </p:cNvPr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0" name="object 29">
            <a:extLst>
              <a:ext uri="{FF2B5EF4-FFF2-40B4-BE49-F238E27FC236}">
                <a16:creationId xmlns:a16="http://schemas.microsoft.com/office/drawing/2014/main" id="{20C66ACF-017E-F393-56FD-6F1B7E44B160}"/>
              </a:ext>
            </a:extLst>
          </p:cNvPr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7BFF77D-DFBB-8D0D-0E59-35812FD82380}"/>
              </a:ext>
            </a:extLst>
          </p:cNvPr>
          <p:cNvCxnSpPr>
            <a:cxnSpLocks/>
            <a:stCxn id="60" idx="0"/>
          </p:cNvCxnSpPr>
          <p:nvPr/>
        </p:nvCxnSpPr>
        <p:spPr>
          <a:xfrm flipH="1" flipV="1">
            <a:off x="1886712" y="3779519"/>
            <a:ext cx="5112258" cy="26761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44B064-C955-5556-A226-7A9228F8A86D}"/>
              </a:ext>
            </a:extLst>
          </p:cNvPr>
          <p:cNvCxnSpPr>
            <a:stCxn id="60" idx="0"/>
            <a:endCxn id="50" idx="2"/>
          </p:cNvCxnSpPr>
          <p:nvPr/>
        </p:nvCxnSpPr>
        <p:spPr>
          <a:xfrm flipH="1" flipV="1">
            <a:off x="4631435" y="3800854"/>
            <a:ext cx="2367535" cy="265481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431404-4945-B624-5D8F-EE6D68223093}"/>
              </a:ext>
            </a:extLst>
          </p:cNvPr>
          <p:cNvCxnSpPr>
            <a:stCxn id="60" idx="0"/>
            <a:endCxn id="46" idx="2"/>
          </p:cNvCxnSpPr>
          <p:nvPr/>
        </p:nvCxnSpPr>
        <p:spPr>
          <a:xfrm flipV="1">
            <a:off x="6998970" y="3806952"/>
            <a:ext cx="25146" cy="264871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E2FFB8-B275-B1C0-578F-DB40F7A1B181}"/>
              </a:ext>
            </a:extLst>
          </p:cNvPr>
          <p:cNvCxnSpPr>
            <a:cxnSpLocks/>
            <a:stCxn id="60" idx="0"/>
            <a:endCxn id="37" idx="2"/>
          </p:cNvCxnSpPr>
          <p:nvPr/>
        </p:nvCxnSpPr>
        <p:spPr>
          <a:xfrm flipV="1">
            <a:off x="6998970" y="3869792"/>
            <a:ext cx="1907531" cy="258587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DC24F6-0AF6-3925-3C55-159CFDEEC6D2}"/>
              </a:ext>
            </a:extLst>
          </p:cNvPr>
          <p:cNvCxnSpPr>
            <a:stCxn id="60" idx="0"/>
            <a:endCxn id="57" idx="2"/>
          </p:cNvCxnSpPr>
          <p:nvPr/>
        </p:nvCxnSpPr>
        <p:spPr>
          <a:xfrm flipV="1">
            <a:off x="6998970" y="3832986"/>
            <a:ext cx="4920995" cy="262267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AA5AA1D-3AC1-768B-C56F-51A6A5297C21}"/>
              </a:ext>
            </a:extLst>
          </p:cNvPr>
          <p:cNvCxnSpPr>
            <a:cxnSpLocks/>
            <a:stCxn id="60" idx="0"/>
            <a:endCxn id="34" idx="2"/>
          </p:cNvCxnSpPr>
          <p:nvPr/>
        </p:nvCxnSpPr>
        <p:spPr>
          <a:xfrm flipV="1">
            <a:off x="6998970" y="3800853"/>
            <a:ext cx="3019355" cy="265481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4" name="Google Shape;584;p33">
            <a:extLst>
              <a:ext uri="{FF2B5EF4-FFF2-40B4-BE49-F238E27FC236}">
                <a16:creationId xmlns:a16="http://schemas.microsoft.com/office/drawing/2014/main" id="{A414DA5F-4488-3C9E-C9C2-342F31DF970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object 24">
            <a:extLst>
              <a:ext uri="{FF2B5EF4-FFF2-40B4-BE49-F238E27FC236}">
                <a16:creationId xmlns:a16="http://schemas.microsoft.com/office/drawing/2014/main" id="{E8642B35-C34C-6CE7-6860-3FCED4BFD20A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7" name="object 25">
            <a:extLst>
              <a:ext uri="{FF2B5EF4-FFF2-40B4-BE49-F238E27FC236}">
                <a16:creationId xmlns:a16="http://schemas.microsoft.com/office/drawing/2014/main" id="{EB56786F-9907-1C87-5A04-69E1B18482CB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4">
            <a:extLst>
              <a:ext uri="{FF2B5EF4-FFF2-40B4-BE49-F238E27FC236}">
                <a16:creationId xmlns:a16="http://schemas.microsoft.com/office/drawing/2014/main" id="{A4946C23-987F-71DD-291F-713113582AA0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  <p:pic>
        <p:nvPicPr>
          <p:cNvPr id="3" name="Picture 4" descr="GitHub Logomark">
            <a:extLst>
              <a:ext uri="{FF2B5EF4-FFF2-40B4-BE49-F238E27FC236}">
                <a16:creationId xmlns:a16="http://schemas.microsoft.com/office/drawing/2014/main" id="{9D886840-24D2-5027-34D7-A532BEB7F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265" y="2612845"/>
            <a:ext cx="1310899" cy="131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BDFAFC-739B-50BF-D423-78B19E1B4676}"/>
              </a:ext>
            </a:extLst>
          </p:cNvPr>
          <p:cNvSpPr txBox="1"/>
          <p:nvPr/>
        </p:nvSpPr>
        <p:spPr>
          <a:xfrm>
            <a:off x="1570639" y="3742235"/>
            <a:ext cx="9573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8333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35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/>
      <p:bldP spid="46" grpId="0" animBg="1"/>
      <p:bldP spid="49" grpId="0"/>
      <p:bldP spid="50" grpId="0" animBg="1"/>
      <p:bldP spid="56" grpId="0"/>
      <p:bldP spid="57" grpId="0" animBg="1"/>
      <p:bldP spid="59" grpId="0"/>
      <p:bldP spid="60" grpId="0" animBg="1"/>
      <p:bldP spid="36" grpId="0"/>
      <p:bldP spid="37" grpId="0" animBg="1"/>
      <p:bldP spid="53" grpId="0"/>
      <p:bldP spid="5" grpId="0"/>
      <p:bldP spid="5" grpId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2FB38-A0FE-988A-1F81-D446B8061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7E0B44-E215-0921-77DC-0A6A55F1172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48BF8117-8D9D-8220-9088-DE54D54D5DED}"/>
              </a:ext>
            </a:extLst>
          </p:cNvPr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EF33E05B-59B3-507D-B025-8F27CADC1E26}"/>
              </a:ext>
            </a:extLst>
          </p:cNvPr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>
            <a:extLst>
              <a:ext uri="{FF2B5EF4-FFF2-40B4-BE49-F238E27FC236}">
                <a16:creationId xmlns:a16="http://schemas.microsoft.com/office/drawing/2014/main" id="{FFE1A87F-3324-0FA7-A0C0-43E8E8383A79}"/>
              </a:ext>
            </a:extLst>
          </p:cNvPr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>
            <a:extLst>
              <a:ext uri="{FF2B5EF4-FFF2-40B4-BE49-F238E27FC236}">
                <a16:creationId xmlns:a16="http://schemas.microsoft.com/office/drawing/2014/main" id="{FB2397BD-64E3-86C3-4BE2-F9E525014689}"/>
              </a:ext>
            </a:extLst>
          </p:cNvPr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>
            <a:extLst>
              <a:ext uri="{FF2B5EF4-FFF2-40B4-BE49-F238E27FC236}">
                <a16:creationId xmlns:a16="http://schemas.microsoft.com/office/drawing/2014/main" id="{9488771B-1530-2A8B-FDC3-307941F86614}"/>
              </a:ext>
            </a:extLst>
          </p:cNvPr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>
            <a:extLst>
              <a:ext uri="{FF2B5EF4-FFF2-40B4-BE49-F238E27FC236}">
                <a16:creationId xmlns:a16="http://schemas.microsoft.com/office/drawing/2014/main" id="{55139641-C5B2-56BD-1CC6-6067854FF672}"/>
              </a:ext>
            </a:extLst>
          </p:cNvPr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>
            <a:extLst>
              <a:ext uri="{FF2B5EF4-FFF2-40B4-BE49-F238E27FC236}">
                <a16:creationId xmlns:a16="http://schemas.microsoft.com/office/drawing/2014/main" id="{9449E38A-174F-8805-AB52-EC1FFB6AF379}"/>
              </a:ext>
            </a:extLst>
          </p:cNvPr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>
            <a:extLst>
              <a:ext uri="{FF2B5EF4-FFF2-40B4-BE49-F238E27FC236}">
                <a16:creationId xmlns:a16="http://schemas.microsoft.com/office/drawing/2014/main" id="{6339130B-D64B-5EB6-C122-B11E3AA54603}"/>
              </a:ext>
            </a:extLst>
          </p:cNvPr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>
            <a:extLst>
              <a:ext uri="{FF2B5EF4-FFF2-40B4-BE49-F238E27FC236}">
                <a16:creationId xmlns:a16="http://schemas.microsoft.com/office/drawing/2014/main" id="{D64A9604-C663-F1B5-3E3E-37E4088A20CF}"/>
              </a:ext>
            </a:extLst>
          </p:cNvPr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>
            <a:extLst>
              <a:ext uri="{FF2B5EF4-FFF2-40B4-BE49-F238E27FC236}">
                <a16:creationId xmlns:a16="http://schemas.microsoft.com/office/drawing/2014/main" id="{0084D54D-4835-9452-4D47-538908C26D1A}"/>
              </a:ext>
            </a:extLst>
          </p:cNvPr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>
            <a:extLst>
              <a:ext uri="{FF2B5EF4-FFF2-40B4-BE49-F238E27FC236}">
                <a16:creationId xmlns:a16="http://schemas.microsoft.com/office/drawing/2014/main" id="{15CB64F0-4202-EF64-5C99-C9B7CBF98D7E}"/>
              </a:ext>
            </a:extLst>
          </p:cNvPr>
          <p:cNvSpPr txBox="1"/>
          <p:nvPr/>
        </p:nvSpPr>
        <p:spPr>
          <a:xfrm>
            <a:off x="11390057" y="1736154"/>
            <a:ext cx="129880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>
            <a:extLst>
              <a:ext uri="{FF2B5EF4-FFF2-40B4-BE49-F238E27FC236}">
                <a16:creationId xmlns:a16="http://schemas.microsoft.com/office/drawing/2014/main" id="{DDAF185E-3947-447B-8F68-90A7EA1EC4E2}"/>
              </a:ext>
            </a:extLst>
          </p:cNvPr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>
            <a:extLst>
              <a:ext uri="{FF2B5EF4-FFF2-40B4-BE49-F238E27FC236}">
                <a16:creationId xmlns:a16="http://schemas.microsoft.com/office/drawing/2014/main" id="{018C25E5-DD3B-6CEA-6A2E-FE76843DB214}"/>
              </a:ext>
            </a:extLst>
          </p:cNvPr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>
            <a:extLst>
              <a:ext uri="{FF2B5EF4-FFF2-40B4-BE49-F238E27FC236}">
                <a16:creationId xmlns:a16="http://schemas.microsoft.com/office/drawing/2014/main" id="{90F9B153-94AA-6EEC-6C74-08C15035BF5A}"/>
              </a:ext>
            </a:extLst>
          </p:cNvPr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>
            <a:extLst>
              <a:ext uri="{FF2B5EF4-FFF2-40B4-BE49-F238E27FC236}">
                <a16:creationId xmlns:a16="http://schemas.microsoft.com/office/drawing/2014/main" id="{0C61247D-433F-FB13-CB96-2FF3C171AF10}"/>
              </a:ext>
            </a:extLst>
          </p:cNvPr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5">
            <a:extLst>
              <a:ext uri="{FF2B5EF4-FFF2-40B4-BE49-F238E27FC236}">
                <a16:creationId xmlns:a16="http://schemas.microsoft.com/office/drawing/2014/main" id="{FCF030AC-FB68-4B7A-38E4-C54A1DBDB0DC}"/>
              </a:ext>
            </a:extLst>
          </p:cNvPr>
          <p:cNvSpPr/>
          <p:nvPr/>
        </p:nvSpPr>
        <p:spPr>
          <a:xfrm>
            <a:off x="843535" y="4275187"/>
            <a:ext cx="5069586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17">
            <a:extLst>
              <a:ext uri="{FF2B5EF4-FFF2-40B4-BE49-F238E27FC236}">
                <a16:creationId xmlns:a16="http://schemas.microsoft.com/office/drawing/2014/main" id="{8F63836D-42C2-3E40-5B53-DB1A53C3F90B}"/>
              </a:ext>
            </a:extLst>
          </p:cNvPr>
          <p:cNvSpPr/>
          <p:nvPr/>
        </p:nvSpPr>
        <p:spPr>
          <a:xfrm>
            <a:off x="1052888" y="4696637"/>
            <a:ext cx="2416563" cy="2518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8">
            <a:extLst>
              <a:ext uri="{FF2B5EF4-FFF2-40B4-BE49-F238E27FC236}">
                <a16:creationId xmlns:a16="http://schemas.microsoft.com/office/drawing/2014/main" id="{E0E54B78-65C0-0F70-985F-E22437E6CB5E}"/>
              </a:ext>
            </a:extLst>
          </p:cNvPr>
          <p:cNvSpPr/>
          <p:nvPr/>
        </p:nvSpPr>
        <p:spPr>
          <a:xfrm>
            <a:off x="843534" y="5336729"/>
            <a:ext cx="12230987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0">
            <a:extLst>
              <a:ext uri="{FF2B5EF4-FFF2-40B4-BE49-F238E27FC236}">
                <a16:creationId xmlns:a16="http://schemas.microsoft.com/office/drawing/2014/main" id="{E2A85130-06FF-E05F-FFD5-6CC0177AFAE4}"/>
              </a:ext>
            </a:extLst>
          </p:cNvPr>
          <p:cNvSpPr/>
          <p:nvPr/>
        </p:nvSpPr>
        <p:spPr>
          <a:xfrm>
            <a:off x="9158032" y="5737668"/>
            <a:ext cx="2950756" cy="2614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28">
            <a:extLst>
              <a:ext uri="{FF2B5EF4-FFF2-40B4-BE49-F238E27FC236}">
                <a16:creationId xmlns:a16="http://schemas.microsoft.com/office/drawing/2014/main" id="{4FCE3E25-5F11-7E6A-49F7-6F7D7DA68A4E}"/>
              </a:ext>
            </a:extLst>
          </p:cNvPr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9" name="object 29">
            <a:extLst>
              <a:ext uri="{FF2B5EF4-FFF2-40B4-BE49-F238E27FC236}">
                <a16:creationId xmlns:a16="http://schemas.microsoft.com/office/drawing/2014/main" id="{A25BB015-247F-E12D-1AFB-96BEA2DB1C0B}"/>
              </a:ext>
            </a:extLst>
          </p:cNvPr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3">
            <a:extLst>
              <a:ext uri="{FF2B5EF4-FFF2-40B4-BE49-F238E27FC236}">
                <a16:creationId xmlns:a16="http://schemas.microsoft.com/office/drawing/2014/main" id="{B82B1633-BD38-FAA7-1DC1-58325C93B7E6}"/>
              </a:ext>
            </a:extLst>
          </p:cNvPr>
          <p:cNvSpPr/>
          <p:nvPr/>
        </p:nvSpPr>
        <p:spPr>
          <a:xfrm>
            <a:off x="965770" y="5740397"/>
            <a:ext cx="2445423" cy="2614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7">
            <a:extLst>
              <a:ext uri="{FF2B5EF4-FFF2-40B4-BE49-F238E27FC236}">
                <a16:creationId xmlns:a16="http://schemas.microsoft.com/office/drawing/2014/main" id="{5606A89D-1EE1-C2B2-3E16-EB745A95FCBA}"/>
              </a:ext>
            </a:extLst>
          </p:cNvPr>
          <p:cNvSpPr txBox="1"/>
          <p:nvPr/>
        </p:nvSpPr>
        <p:spPr>
          <a:xfrm>
            <a:off x="10984851" y="3899232"/>
            <a:ext cx="2237427" cy="5973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US" sz="1900" spc="-114" dirty="0">
                <a:latin typeface="Arial"/>
                <a:cs typeface="Arial"/>
              </a:rPr>
              <a:t>AWS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lang="en-US" sz="1900" spc="-95" dirty="0">
              <a:latin typeface="Arial"/>
              <a:cs typeface="Arial"/>
            </a:endParaRPr>
          </a:p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lang="en-IN" sz="1900" spc="-95" dirty="0">
                <a:latin typeface="Arial"/>
                <a:cs typeface="Arial"/>
              </a:rPr>
              <a:t>Container Insights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2" name="object 38">
            <a:extLst>
              <a:ext uri="{FF2B5EF4-FFF2-40B4-BE49-F238E27FC236}">
                <a16:creationId xmlns:a16="http://schemas.microsoft.com/office/drawing/2014/main" id="{930FEFF0-2047-A1B1-001F-2FFE46DFD952}"/>
              </a:ext>
            </a:extLst>
          </p:cNvPr>
          <p:cNvSpPr/>
          <p:nvPr/>
        </p:nvSpPr>
        <p:spPr>
          <a:xfrm>
            <a:off x="11390375" y="2772283"/>
            <a:ext cx="1059180" cy="10607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Google Shape;584;p33">
            <a:extLst>
              <a:ext uri="{FF2B5EF4-FFF2-40B4-BE49-F238E27FC236}">
                <a16:creationId xmlns:a16="http://schemas.microsoft.com/office/drawing/2014/main" id="{A5B22E97-8145-18AF-6DD1-5B8E1E31ED5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73004" y="2886886"/>
            <a:ext cx="890641" cy="91396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object 24">
            <a:extLst>
              <a:ext uri="{FF2B5EF4-FFF2-40B4-BE49-F238E27FC236}">
                <a16:creationId xmlns:a16="http://schemas.microsoft.com/office/drawing/2014/main" id="{34331467-2C64-0365-E020-6244CDCFB240}"/>
              </a:ext>
            </a:extLst>
          </p:cNvPr>
          <p:cNvSpPr txBox="1"/>
          <p:nvPr/>
        </p:nvSpPr>
        <p:spPr>
          <a:xfrm>
            <a:off x="8326429" y="3856074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100" dirty="0" err="1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1" name="object 25">
            <a:extLst>
              <a:ext uri="{FF2B5EF4-FFF2-40B4-BE49-F238E27FC236}">
                <a16:creationId xmlns:a16="http://schemas.microsoft.com/office/drawing/2014/main" id="{F84CDDCA-0C2F-AABC-33B7-16AF21CE5E61}"/>
              </a:ext>
            </a:extLst>
          </p:cNvPr>
          <p:cNvSpPr/>
          <p:nvPr/>
        </p:nvSpPr>
        <p:spPr>
          <a:xfrm>
            <a:off x="8402057" y="2860905"/>
            <a:ext cx="1008888" cy="1008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4">
            <a:extLst>
              <a:ext uri="{FF2B5EF4-FFF2-40B4-BE49-F238E27FC236}">
                <a16:creationId xmlns:a16="http://schemas.microsoft.com/office/drawing/2014/main" id="{AF0AEEE4-5DAD-89BC-61BB-FE598E8653A7}"/>
              </a:ext>
            </a:extLst>
          </p:cNvPr>
          <p:cNvSpPr txBox="1"/>
          <p:nvPr/>
        </p:nvSpPr>
        <p:spPr>
          <a:xfrm>
            <a:off x="9655640" y="3830006"/>
            <a:ext cx="116014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1900" spc="-100" dirty="0" err="1">
                <a:latin typeface="Arial"/>
                <a:cs typeface="Arial"/>
              </a:rPr>
              <a:t>kubectl</a:t>
            </a:r>
            <a:endParaRPr sz="1900" dirty="0">
              <a:latin typeface="Arial"/>
              <a:cs typeface="Arial"/>
            </a:endParaRPr>
          </a:p>
        </p:txBody>
      </p:sp>
      <p:pic>
        <p:nvPicPr>
          <p:cNvPr id="3" name="Picture 4" descr="GitHub Logomark">
            <a:extLst>
              <a:ext uri="{FF2B5EF4-FFF2-40B4-BE49-F238E27FC236}">
                <a16:creationId xmlns:a16="http://schemas.microsoft.com/office/drawing/2014/main" id="{A670E27D-C397-FEF3-CA73-530B03231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265" y="2612845"/>
            <a:ext cx="1310899" cy="131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A86EBA-B8B7-09D0-6EB6-057BD323AE5B}"/>
              </a:ext>
            </a:extLst>
          </p:cNvPr>
          <p:cNvSpPr txBox="1"/>
          <p:nvPr/>
        </p:nvSpPr>
        <p:spPr>
          <a:xfrm>
            <a:off x="1570639" y="3742235"/>
            <a:ext cx="9573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20130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35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/>
      <p:bldP spid="46" grpId="0" animBg="1"/>
      <p:bldP spid="49" grpId="0"/>
      <p:bldP spid="50" grpId="0" animBg="1"/>
      <p:bldP spid="36" grpId="0" animBg="1"/>
      <p:bldP spid="65" grpId="0" animBg="1"/>
      <p:bldP spid="68" grpId="0"/>
      <p:bldP spid="69" grpId="0" animBg="1"/>
      <p:bldP spid="31" grpId="0"/>
      <p:bldP spid="32" grpId="0" animBg="1"/>
      <p:bldP spid="34" grpId="0"/>
      <p:bldP spid="51" grpId="0" animBg="1"/>
      <p:bldP spid="52" grpId="0"/>
      <p:bldP spid="4" grpId="0"/>
      <p:bldP spid="4" grpId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B9977-93EC-0018-145F-B73337F83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65D7A0-3E79-C167-B2A0-363D8C983D0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8" name="Title 3">
            <a:extLst>
              <a:ext uri="{FF2B5EF4-FFF2-40B4-BE49-F238E27FC236}">
                <a16:creationId xmlns:a16="http://schemas.microsoft.com/office/drawing/2014/main" id="{7DFA90A6-6C91-AEC4-CFF4-E376A67FFE39}"/>
              </a:ext>
            </a:extLst>
          </p:cNvPr>
          <p:cNvSpPr txBox="1">
            <a:spLocks/>
          </p:cNvSpPr>
          <p:nvPr/>
        </p:nvSpPr>
        <p:spPr>
          <a:xfrm>
            <a:off x="1005840" y="-50485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What are we going to Build?</a:t>
            </a:r>
          </a:p>
        </p:txBody>
      </p:sp>
      <p:sp>
        <p:nvSpPr>
          <p:cNvPr id="33" name="object 23">
            <a:extLst>
              <a:ext uri="{FF2B5EF4-FFF2-40B4-BE49-F238E27FC236}">
                <a16:creationId xmlns:a16="http://schemas.microsoft.com/office/drawing/2014/main" id="{DF92E7DC-2E7F-5A2A-855B-C5CD88C834A8}"/>
              </a:ext>
            </a:extLst>
          </p:cNvPr>
          <p:cNvSpPr/>
          <p:nvPr/>
        </p:nvSpPr>
        <p:spPr>
          <a:xfrm>
            <a:off x="705319" y="4797551"/>
            <a:ext cx="2445423" cy="261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>
            <a:extLst>
              <a:ext uri="{FF2B5EF4-FFF2-40B4-BE49-F238E27FC236}">
                <a16:creationId xmlns:a16="http://schemas.microsoft.com/office/drawing/2014/main" id="{997DF14C-D590-BC5D-5C61-D0E873FD3E43}"/>
              </a:ext>
            </a:extLst>
          </p:cNvPr>
          <p:cNvSpPr/>
          <p:nvPr/>
        </p:nvSpPr>
        <p:spPr>
          <a:xfrm>
            <a:off x="10449905" y="88976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>
            <a:extLst>
              <a:ext uri="{FF2B5EF4-FFF2-40B4-BE49-F238E27FC236}">
                <a16:creationId xmlns:a16="http://schemas.microsoft.com/office/drawing/2014/main" id="{162DA986-A780-80BC-473C-63084B4F460D}"/>
              </a:ext>
            </a:extLst>
          </p:cNvPr>
          <p:cNvSpPr/>
          <p:nvPr/>
        </p:nvSpPr>
        <p:spPr>
          <a:xfrm>
            <a:off x="475576" y="84404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>
            <a:extLst>
              <a:ext uri="{FF2B5EF4-FFF2-40B4-BE49-F238E27FC236}">
                <a16:creationId xmlns:a16="http://schemas.microsoft.com/office/drawing/2014/main" id="{5AD19416-1131-F1CB-9080-5096C50EA5C9}"/>
              </a:ext>
            </a:extLst>
          </p:cNvPr>
          <p:cNvSpPr txBox="1"/>
          <p:nvPr/>
        </p:nvSpPr>
        <p:spPr>
          <a:xfrm>
            <a:off x="1755417" y="127660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>
            <a:extLst>
              <a:ext uri="{FF2B5EF4-FFF2-40B4-BE49-F238E27FC236}">
                <a16:creationId xmlns:a16="http://schemas.microsoft.com/office/drawing/2014/main" id="{773955FD-D9BA-ACF3-4E71-61FD9B5EECE9}"/>
              </a:ext>
            </a:extLst>
          </p:cNvPr>
          <p:cNvSpPr/>
          <p:nvPr/>
        </p:nvSpPr>
        <p:spPr>
          <a:xfrm>
            <a:off x="3814660" y="84404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>
            <a:extLst>
              <a:ext uri="{FF2B5EF4-FFF2-40B4-BE49-F238E27FC236}">
                <a16:creationId xmlns:a16="http://schemas.microsoft.com/office/drawing/2014/main" id="{DDD89C9B-D4DD-732F-4D40-A1418D11342E}"/>
              </a:ext>
            </a:extLst>
          </p:cNvPr>
          <p:cNvSpPr txBox="1"/>
          <p:nvPr/>
        </p:nvSpPr>
        <p:spPr>
          <a:xfrm>
            <a:off x="5276683" y="126187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>
            <a:extLst>
              <a:ext uri="{FF2B5EF4-FFF2-40B4-BE49-F238E27FC236}">
                <a16:creationId xmlns:a16="http://schemas.microsoft.com/office/drawing/2014/main" id="{509C42D6-6672-2BC3-6786-35DC0CFAFEA8}"/>
              </a:ext>
            </a:extLst>
          </p:cNvPr>
          <p:cNvSpPr/>
          <p:nvPr/>
        </p:nvSpPr>
        <p:spPr>
          <a:xfrm>
            <a:off x="7143076" y="8592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>
            <a:extLst>
              <a:ext uri="{FF2B5EF4-FFF2-40B4-BE49-F238E27FC236}">
                <a16:creationId xmlns:a16="http://schemas.microsoft.com/office/drawing/2014/main" id="{7970A431-5F1E-C7C8-51FC-ECBB4B36666D}"/>
              </a:ext>
            </a:extLst>
          </p:cNvPr>
          <p:cNvSpPr txBox="1"/>
          <p:nvPr/>
        </p:nvSpPr>
        <p:spPr>
          <a:xfrm>
            <a:off x="11429772" y="131203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>
            <a:extLst>
              <a:ext uri="{FF2B5EF4-FFF2-40B4-BE49-F238E27FC236}">
                <a16:creationId xmlns:a16="http://schemas.microsoft.com/office/drawing/2014/main" id="{B99F1F3F-674A-8440-4623-93F25B84E459}"/>
              </a:ext>
            </a:extLst>
          </p:cNvPr>
          <p:cNvSpPr txBox="1"/>
          <p:nvPr/>
        </p:nvSpPr>
        <p:spPr>
          <a:xfrm>
            <a:off x="8586369" y="127660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90F9E8-C59E-3821-57BC-014ACB09F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20" y="2631408"/>
            <a:ext cx="14197322" cy="47541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334683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8DB6F-8AC4-2FE2-EBEC-5C3FB37BC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FAA12B-1D71-0C58-1752-63FE92262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55" y="3451859"/>
            <a:ext cx="6398894" cy="109074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GitHub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5F0F17-94AD-BDE2-1624-5E9FA3EAC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7752261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pic>
        <p:nvPicPr>
          <p:cNvPr id="3" name="Picture 4" descr="GitHub Logomark">
            <a:extLst>
              <a:ext uri="{FF2B5EF4-FFF2-40B4-BE49-F238E27FC236}">
                <a16:creationId xmlns:a16="http://schemas.microsoft.com/office/drawing/2014/main" id="{B397D0F3-1BC1-1421-52A7-810F82F93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088" y="1405369"/>
            <a:ext cx="5808282" cy="580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01677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6B83C-8534-3170-7B37-A32E0B6C9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03DB59-9C35-9CF0-A4D1-60DF70CEDB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AB74E-EB3C-3DD7-EAB3-6F1B91B5A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b="1" dirty="0"/>
              <a:t>GitHub - </a:t>
            </a:r>
            <a:r>
              <a:rPr lang="en-IN" b="1" dirty="0">
                <a:solidFill>
                  <a:srgbClr val="0070C0"/>
                </a:solidFill>
              </a:rPr>
              <a:t>Version Control Service</a:t>
            </a:r>
            <a:r>
              <a:rPr lang="en-IN" b="1" dirty="0"/>
              <a:t> (Hosted by Microsoft)</a:t>
            </a:r>
          </a:p>
          <a:p>
            <a:r>
              <a:rPr lang="en-IN" b="1" dirty="0"/>
              <a:t>Global Platform</a:t>
            </a:r>
            <a:r>
              <a:rPr lang="en-IN" dirty="0"/>
              <a:t> to host, manage, and collaborate on source code using Git.</a:t>
            </a:r>
          </a:p>
          <a:p>
            <a:r>
              <a:rPr lang="en-IN" dirty="0">
                <a:solidFill>
                  <a:srgbClr val="0070C0"/>
                </a:solidFill>
              </a:rPr>
              <a:t>Public and private </a:t>
            </a:r>
            <a:r>
              <a:rPr lang="en-IN" dirty="0"/>
              <a:t>repositories for version-controlled content: code, documents, binaries.</a:t>
            </a:r>
          </a:p>
          <a:p>
            <a:r>
              <a:rPr lang="en-IN" b="1" dirty="0"/>
              <a:t>Highly secure &amp; scalable</a:t>
            </a:r>
            <a:r>
              <a:rPr lang="en-IN" dirty="0"/>
              <a:t>, trusted by open-source communities and enterprises.</a:t>
            </a:r>
          </a:p>
          <a:p>
            <a:r>
              <a:rPr lang="en-IN" b="1" dirty="0"/>
              <a:t>Fully supports Git</a:t>
            </a:r>
            <a:r>
              <a:rPr lang="en-IN" dirty="0"/>
              <a:t> and its ecosystem (GitHub supports Git versions 2.x+).</a:t>
            </a:r>
          </a:p>
          <a:p>
            <a:r>
              <a:rPr lang="en-IN" dirty="0"/>
              <a:t>Authentication via:</a:t>
            </a:r>
          </a:p>
          <a:p>
            <a:pPr lvl="1"/>
            <a:r>
              <a:rPr lang="en-IN" b="1" dirty="0"/>
              <a:t>SSH Keys</a:t>
            </a:r>
            <a:endParaRPr lang="en-IN" dirty="0"/>
          </a:p>
          <a:p>
            <a:pPr lvl="1"/>
            <a:r>
              <a:rPr lang="en-IN" b="1" dirty="0"/>
              <a:t>Personal Access Tokens (PATs)</a:t>
            </a:r>
            <a:endParaRPr lang="en-IN" dirty="0"/>
          </a:p>
          <a:p>
            <a:pPr lvl="1"/>
            <a:r>
              <a:rPr lang="en-IN" b="1" dirty="0"/>
              <a:t>OAuth / SSO / SAML</a:t>
            </a:r>
            <a:r>
              <a:rPr lang="en-IN" dirty="0"/>
              <a:t> (for organizations)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BDA353-3D16-A9E9-1B9B-E25EE772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GitHub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35109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DCDC0-9379-6C87-9380-BF060EAAF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E85981-5725-E77D-96FF-61D9BC7899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285386-39BB-BF3F-1C8F-3C8E72FF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1365"/>
            <a:ext cx="12618720" cy="1188851"/>
          </a:xfrm>
        </p:spPr>
        <p:txBody>
          <a:bodyPr/>
          <a:lstStyle/>
          <a:p>
            <a:r>
              <a:rPr lang="en-US" b="1" dirty="0"/>
              <a:t>GitHub - Steps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A496484A-0B73-DD29-5218-EB587681767F}"/>
              </a:ext>
            </a:extLst>
          </p:cNvPr>
          <p:cNvSpPr/>
          <p:nvPr/>
        </p:nvSpPr>
        <p:spPr>
          <a:xfrm>
            <a:off x="6087199" y="2768253"/>
            <a:ext cx="1435469" cy="99277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/>
              <a:t>Local Git Repo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95F1EF-03BB-80D1-3D1D-4B4D17D8E3B5}"/>
              </a:ext>
            </a:extLst>
          </p:cNvPr>
          <p:cNvCxnSpPr/>
          <p:nvPr/>
        </p:nvCxnSpPr>
        <p:spPr>
          <a:xfrm>
            <a:off x="6804933" y="3751216"/>
            <a:ext cx="0" cy="1726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33F9242-956D-0530-6A6F-242E83817FB2}"/>
              </a:ext>
            </a:extLst>
          </p:cNvPr>
          <p:cNvSpPr txBox="1"/>
          <p:nvPr/>
        </p:nvSpPr>
        <p:spPr>
          <a:xfrm>
            <a:off x="6023825" y="4157480"/>
            <a:ext cx="67037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push</a:t>
            </a:r>
          </a:p>
        </p:txBody>
      </p:sp>
      <p:sp>
        <p:nvSpPr>
          <p:cNvPr id="29" name="AutoShape 14" descr="Image result for developer smiley">
            <a:extLst>
              <a:ext uri="{FF2B5EF4-FFF2-40B4-BE49-F238E27FC236}">
                <a16:creationId xmlns:a16="http://schemas.microsoft.com/office/drawing/2014/main" id="{3C60B426-0F60-751E-E244-561D7E5D1F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6690" y="-173355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640"/>
          </a:p>
        </p:txBody>
      </p:sp>
      <p:pic>
        <p:nvPicPr>
          <p:cNvPr id="1040" name="Picture 16" descr="Image result for developer smiley">
            <a:extLst>
              <a:ext uri="{FF2B5EF4-FFF2-40B4-BE49-F238E27FC236}">
                <a16:creationId xmlns:a16="http://schemas.microsoft.com/office/drawing/2014/main" id="{2A3A1BF6-C36D-55C6-3E78-EFD5D9E31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285" y="1370216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8B83BA3-F673-EC87-F152-6990126733C5}"/>
              </a:ext>
            </a:extLst>
          </p:cNvPr>
          <p:cNvSpPr txBox="1"/>
          <p:nvPr/>
        </p:nvSpPr>
        <p:spPr>
          <a:xfrm>
            <a:off x="7205421" y="1621143"/>
            <a:ext cx="108722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dirty="0"/>
              <a:t>Developer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4DBDE0-A7D2-ACC5-FAE3-8E92AF24692C}"/>
              </a:ext>
            </a:extLst>
          </p:cNvPr>
          <p:cNvCxnSpPr>
            <a:cxnSpLocks/>
            <a:stCxn id="1040" idx="2"/>
            <a:endCxn id="11" idx="1"/>
          </p:cNvCxnSpPr>
          <p:nvPr/>
        </p:nvCxnSpPr>
        <p:spPr>
          <a:xfrm>
            <a:off x="6790880" y="2241405"/>
            <a:ext cx="14054" cy="5268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4" descr="GitHub Logomark">
            <a:extLst>
              <a:ext uri="{FF2B5EF4-FFF2-40B4-BE49-F238E27FC236}">
                <a16:creationId xmlns:a16="http://schemas.microsoft.com/office/drawing/2014/main" id="{F7BB9B34-DBD4-27E6-91B0-72E08E73D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483" y="5477984"/>
            <a:ext cx="1310899" cy="131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89F0B7-F51F-775F-4120-B07F8C9109E8}"/>
              </a:ext>
            </a:extLst>
          </p:cNvPr>
          <p:cNvSpPr txBox="1"/>
          <p:nvPr/>
        </p:nvSpPr>
        <p:spPr>
          <a:xfrm>
            <a:off x="6401857" y="6607374"/>
            <a:ext cx="9573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87690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/>
      <p:bldP spid="30" grpId="0"/>
      <p:bldP spid="5" grpId="0"/>
      <p:bldP spid="5" grpId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3FD2F-99F4-A9A2-E4CF-C21065FEB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40C572-68C3-9BF8-C1ED-E15BCA270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55" y="3451859"/>
            <a:ext cx="6398894" cy="109074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AWS CodeBuild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30ECB2-E56C-244E-A252-4D3166602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7752261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pic>
        <p:nvPicPr>
          <p:cNvPr id="6" name="Graphic 58">
            <a:extLst>
              <a:ext uri="{FF2B5EF4-FFF2-40B4-BE49-F238E27FC236}">
                <a16:creationId xmlns:a16="http://schemas.microsoft.com/office/drawing/2014/main" id="{B1433A62-76F6-9A3E-9DD6-03220B227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7426" y="1442094"/>
            <a:ext cx="4553758" cy="455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88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Kalyan Reddy Daida</a:t>
            </a:r>
            <a:endParaRPr kumimoji="0" lang="en-GB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486065" y="726247"/>
            <a:ext cx="13846384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065" y="732764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1527713" y="1520583"/>
            <a:ext cx="11304637" cy="590201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586" y="1518631"/>
            <a:ext cx="3302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2130134" y="2244061"/>
            <a:ext cx="4273273" cy="4692957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201" y="2244062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1972838" y="1850783"/>
            <a:ext cx="10663970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6939846" y="2240575"/>
            <a:ext cx="4905789" cy="469644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378" y="2240208"/>
            <a:ext cx="274320" cy="2743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7265" y="5176419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446407" y="5890952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Cluster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2832350" y="1545785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32621" y="771767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5632239" y="187120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30223" y="-112282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10930821" y="779516"/>
            <a:ext cx="2459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xraydemo.kubeoncloud.com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7030A0"/>
                </a:solidFill>
                <a:latin typeface="Calibri" panose="020F0502020204030204"/>
              </a:rPr>
              <a:t>services-</a:t>
            </a:r>
            <a:r>
              <a:rPr lang="en-US" sz="1400" dirty="0" err="1">
                <a:solidFill>
                  <a:srgbClr val="7030A0"/>
                </a:solidFill>
                <a:latin typeface="Calibri" panose="020F0502020204030204"/>
              </a:rPr>
              <a:t>xray.kubeoncloud.com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12" y="69184"/>
            <a:ext cx="7611500" cy="537428"/>
          </a:xfrm>
        </p:spPr>
        <p:txBody>
          <a:bodyPr>
            <a:normAutofit/>
          </a:bodyPr>
          <a:lstStyle/>
          <a:p>
            <a:r>
              <a:rPr lang="en-US" sz="2800" dirty="0"/>
              <a:t>Microservices Distributed Tracing with </a:t>
            </a:r>
            <a:r>
              <a:rPr lang="en-US" sz="2800" dirty="0">
                <a:solidFill>
                  <a:srgbClr val="C00000"/>
                </a:solidFill>
              </a:rPr>
              <a:t>AWS X-Ray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2EF2785-26E5-8243-BE09-7D4FE65B3685}"/>
              </a:ext>
            </a:extLst>
          </p:cNvPr>
          <p:cNvSpPr txBox="1"/>
          <p:nvPr/>
        </p:nvSpPr>
        <p:spPr>
          <a:xfrm>
            <a:off x="340745" y="4577171"/>
            <a:ext cx="136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Simple Email 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Service (SES)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9C158EB3-3972-7E4A-B297-25395925D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9115" y="3905485"/>
            <a:ext cx="711200" cy="711200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92AA6E24-A8AA-CF49-B7A1-3DDBA2A78268}"/>
              </a:ext>
            </a:extLst>
          </p:cNvPr>
          <p:cNvSpPr txBox="1"/>
          <p:nvPr/>
        </p:nvSpPr>
        <p:spPr>
          <a:xfrm>
            <a:off x="486310" y="1854474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End User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D0B3946-52E2-854D-9A28-3F81DF0E21D2}"/>
              </a:ext>
            </a:extLst>
          </p:cNvPr>
          <p:cNvSpPr txBox="1"/>
          <p:nvPr/>
        </p:nvSpPr>
        <p:spPr>
          <a:xfrm>
            <a:off x="633622" y="3042370"/>
            <a:ext cx="81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Email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ED22261-3D54-D643-B1D3-6B4A11E5B651}"/>
              </a:ext>
            </a:extLst>
          </p:cNvPr>
          <p:cNvSpPr txBox="1"/>
          <p:nvPr/>
        </p:nvSpPr>
        <p:spPr>
          <a:xfrm>
            <a:off x="6753077" y="3480623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4" name="Graphic 353">
            <a:extLst>
              <a:ext uri="{FF2B5EF4-FFF2-40B4-BE49-F238E27FC236}">
                <a16:creationId xmlns:a16="http://schemas.microsoft.com/office/drawing/2014/main" id="{A78272C2-6CF7-0544-BF83-32036DC02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94274" y="3723433"/>
            <a:ext cx="711200" cy="711200"/>
          </a:xfrm>
          <a:prstGeom prst="rect">
            <a:avLst/>
          </a:prstGeom>
        </p:spPr>
      </p:pic>
      <p:pic>
        <p:nvPicPr>
          <p:cNvPr id="355" name="Graphic 354" descr="User">
            <a:extLst>
              <a:ext uri="{FF2B5EF4-FFF2-40B4-BE49-F238E27FC236}">
                <a16:creationId xmlns:a16="http://schemas.microsoft.com/office/drawing/2014/main" id="{84E90AA8-63F9-6C45-94C9-310007DC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6475" y="1061431"/>
            <a:ext cx="914400" cy="9144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E3354B6-3B81-B140-A5F3-9B33F72E77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65306" y="1979198"/>
            <a:ext cx="711200" cy="711200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CE97951B-DE27-0B47-BAFA-8F2CC395F717}"/>
              </a:ext>
            </a:extLst>
          </p:cNvPr>
          <p:cNvSpPr txBox="1"/>
          <p:nvPr/>
        </p:nvSpPr>
        <p:spPr>
          <a:xfrm>
            <a:off x="12390574" y="269039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Certificate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pic>
        <p:nvPicPr>
          <p:cNvPr id="359" name="Graphic 358">
            <a:extLst>
              <a:ext uri="{FF2B5EF4-FFF2-40B4-BE49-F238E27FC236}">
                <a16:creationId xmlns:a16="http://schemas.microsoft.com/office/drawing/2014/main" id="{44B5DA42-670C-9A4D-9CFB-F59FF6B9A1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89683" y="2337234"/>
            <a:ext cx="705866" cy="705866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6DC06169-FCD6-514A-AE3A-B80EC8D1C84C}"/>
              </a:ext>
            </a:extLst>
          </p:cNvPr>
          <p:cNvSpPr txBox="1"/>
          <p:nvPr/>
        </p:nvSpPr>
        <p:spPr>
          <a:xfrm>
            <a:off x="8589791" y="6907045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Managed Node Groups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BF957B8-98C7-B248-93F3-C728A749B987}"/>
              </a:ext>
            </a:extLst>
          </p:cNvPr>
          <p:cNvSpPr/>
          <p:nvPr/>
        </p:nvSpPr>
        <p:spPr>
          <a:xfrm>
            <a:off x="8085515" y="2359789"/>
            <a:ext cx="3417221" cy="4547256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tx1"/>
                </a:solidFill>
              </a:rPr>
              <a:t>EC2 Worker Node-1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28A9CF0-ABFA-E545-ACE6-49E7C155E4C4}"/>
              </a:ext>
            </a:extLst>
          </p:cNvPr>
          <p:cNvSpPr txBox="1"/>
          <p:nvPr/>
        </p:nvSpPr>
        <p:spPr>
          <a:xfrm>
            <a:off x="3762524" y="549307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363" name="Graphic 362">
            <a:extLst>
              <a:ext uri="{FF2B5EF4-FFF2-40B4-BE49-F238E27FC236}">
                <a16:creationId xmlns:a16="http://schemas.microsoft.com/office/drawing/2014/main" id="{A7B7BE35-4709-244F-B9A4-59213593A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27812" y="5035975"/>
            <a:ext cx="469900" cy="469900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797C17C7-CB40-DC42-9C99-BF40575CFC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84107" y="2866666"/>
            <a:ext cx="469900" cy="469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FD1ACB1-1851-484B-AF94-72221CB006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096882" y="2359789"/>
            <a:ext cx="330200" cy="330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658C408-C025-4C4C-8811-81A4BC9A1962}"/>
              </a:ext>
            </a:extLst>
          </p:cNvPr>
          <p:cNvSpPr/>
          <p:nvPr/>
        </p:nvSpPr>
        <p:spPr>
          <a:xfrm>
            <a:off x="8604962" y="4251869"/>
            <a:ext cx="2171348" cy="2330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62CAF8-1760-F843-A32D-10E59981B125}"/>
              </a:ext>
            </a:extLst>
          </p:cNvPr>
          <p:cNvSpPr/>
          <p:nvPr/>
        </p:nvSpPr>
        <p:spPr>
          <a:xfrm>
            <a:off x="9272798" y="461524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7975D9-0D43-9040-B506-6A32CB875E4B}"/>
              </a:ext>
            </a:extLst>
          </p:cNvPr>
          <p:cNvGrpSpPr/>
          <p:nvPr/>
        </p:nvGrpSpPr>
        <p:grpSpPr>
          <a:xfrm>
            <a:off x="9399118" y="4731024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C81D1C-F5A6-8D4C-B4D6-441FBB5841D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011B50-00F7-8941-A322-F92A8C418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A475EE-2B5A-F14F-AD67-2B522F6F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000F2C-2534-7648-B860-901FE8C07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699311-6D4F-3140-BFF8-B3B639B8CF0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CF2ECD-F4EA-A149-9837-D7A690F146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9C8828-D32E-AD47-9D3B-F4C2FAB900B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88A3FA-3009-BF46-A10F-5A77D08D8194}"/>
              </a:ext>
            </a:extLst>
          </p:cNvPr>
          <p:cNvSpPr txBox="1"/>
          <p:nvPr/>
        </p:nvSpPr>
        <p:spPr>
          <a:xfrm>
            <a:off x="9290875" y="5056236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1166AA-EC31-2040-9772-C792711BED81}"/>
              </a:ext>
            </a:extLst>
          </p:cNvPr>
          <p:cNvSpPr/>
          <p:nvPr/>
        </p:nvSpPr>
        <p:spPr>
          <a:xfrm>
            <a:off x="8640751" y="5461083"/>
            <a:ext cx="2171348" cy="2330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SMTP – External Name Service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EC47A2E-6D3A-A949-A4AE-8682FFFB7864}"/>
              </a:ext>
            </a:extLst>
          </p:cNvPr>
          <p:cNvSpPr/>
          <p:nvPr/>
        </p:nvSpPr>
        <p:spPr>
          <a:xfrm>
            <a:off x="8640751" y="2673109"/>
            <a:ext cx="2171348" cy="233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NodePort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CF5055-6F9B-4F49-BF4E-04AD6A833575}"/>
              </a:ext>
            </a:extLst>
          </p:cNvPr>
          <p:cNvSpPr/>
          <p:nvPr/>
        </p:nvSpPr>
        <p:spPr>
          <a:xfrm>
            <a:off x="9265926" y="306775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181B0C-532A-494F-95DF-4F35A03BBD69}"/>
              </a:ext>
            </a:extLst>
          </p:cNvPr>
          <p:cNvGrpSpPr/>
          <p:nvPr/>
        </p:nvGrpSpPr>
        <p:grpSpPr>
          <a:xfrm>
            <a:off x="9392246" y="3183532"/>
            <a:ext cx="555550" cy="352840"/>
            <a:chOff x="853440" y="4579716"/>
            <a:chExt cx="1006998" cy="82759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4DFEED-2205-6B4F-BAC7-A74F8878B27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8EC2466-61D0-AC47-9839-025186372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18773F-A1D9-554F-A610-A54CA66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6137E8-01C7-2747-9FF1-089CF5D7B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7B6D57F-BD3F-6547-9A70-C63C0C66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EEE68E0-366C-B54B-B912-62EC52AA7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46FBE8-4748-4D44-B91E-838A8EE33F5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8383A02-AE17-6E4F-9E5F-C7F6B5A45DAA}"/>
              </a:ext>
            </a:extLst>
          </p:cNvPr>
          <p:cNvSpPr txBox="1"/>
          <p:nvPr/>
        </p:nvSpPr>
        <p:spPr>
          <a:xfrm>
            <a:off x="9284003" y="3508744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7B012B-BC4A-C44F-A405-17D1AF52F7B6}"/>
              </a:ext>
            </a:extLst>
          </p:cNvPr>
          <p:cNvSpPr/>
          <p:nvPr/>
        </p:nvSpPr>
        <p:spPr>
          <a:xfrm>
            <a:off x="8623739" y="3961486"/>
            <a:ext cx="2171348" cy="233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MySQL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External Name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F502E-95A7-0A44-B621-83C1DE50BCFC}"/>
              </a:ext>
            </a:extLst>
          </p:cNvPr>
          <p:cNvSpPr/>
          <p:nvPr/>
        </p:nvSpPr>
        <p:spPr>
          <a:xfrm>
            <a:off x="7907135" y="2281003"/>
            <a:ext cx="3741489" cy="488872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 descr="User">
            <a:extLst>
              <a:ext uri="{FF2B5EF4-FFF2-40B4-BE49-F238E27FC236}">
                <a16:creationId xmlns:a16="http://schemas.microsoft.com/office/drawing/2014/main" id="{413D5BB1-A407-324B-97AB-1E72068A17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80348" y="-114253"/>
            <a:ext cx="914400" cy="914400"/>
          </a:xfrm>
          <a:prstGeom prst="rect">
            <a:avLst/>
          </a:prstGeom>
        </p:spPr>
      </p:pic>
      <p:pic>
        <p:nvPicPr>
          <p:cNvPr id="200" name="Graphic 199" descr="User">
            <a:extLst>
              <a:ext uri="{FF2B5EF4-FFF2-40B4-BE49-F238E27FC236}">
                <a16:creationId xmlns:a16="http://schemas.microsoft.com/office/drawing/2014/main" id="{EC7F83E8-839B-F248-93AD-DEF26FF98E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0473" y="-126165"/>
            <a:ext cx="914400" cy="914400"/>
          </a:xfrm>
          <a:prstGeom prst="rect">
            <a:avLst/>
          </a:prstGeom>
        </p:spPr>
      </p:pic>
      <p:sp>
        <p:nvSpPr>
          <p:cNvPr id="293" name="Rectangle 292">
            <a:extLst>
              <a:ext uri="{FF2B5EF4-FFF2-40B4-BE49-F238E27FC236}">
                <a16:creationId xmlns:a16="http://schemas.microsoft.com/office/drawing/2014/main" id="{ECF67719-527A-F642-9527-675DCEC323EA}"/>
              </a:ext>
            </a:extLst>
          </p:cNvPr>
          <p:cNvSpPr/>
          <p:nvPr/>
        </p:nvSpPr>
        <p:spPr>
          <a:xfrm>
            <a:off x="3413664" y="3353351"/>
            <a:ext cx="2281963" cy="24423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Ingress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3F25-A094-4B4B-BED6-1706306D7217}"/>
              </a:ext>
            </a:extLst>
          </p:cNvPr>
          <p:cNvSpPr/>
          <p:nvPr/>
        </p:nvSpPr>
        <p:spPr>
          <a:xfrm>
            <a:off x="2861358" y="2629041"/>
            <a:ext cx="2958336" cy="115648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6998D19-E71D-5E45-9DD8-85389561B2A2}"/>
              </a:ext>
            </a:extLst>
          </p:cNvPr>
          <p:cNvSpPr txBox="1"/>
          <p:nvPr/>
        </p:nvSpPr>
        <p:spPr>
          <a:xfrm>
            <a:off x="2893037" y="262549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19915B-B2B3-EA40-8C0A-765CAB7207CF}"/>
              </a:ext>
            </a:extLst>
          </p:cNvPr>
          <p:cNvSpPr txBox="1"/>
          <p:nvPr/>
        </p:nvSpPr>
        <p:spPr>
          <a:xfrm>
            <a:off x="3689593" y="2629192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79FF8D-B7D0-784A-A2FA-D01D3386F3D6}"/>
              </a:ext>
            </a:extLst>
          </p:cNvPr>
          <p:cNvCxnSpPr>
            <a:stCxn id="295" idx="0"/>
            <a:endCxn id="359" idx="2"/>
          </p:cNvCxnSpPr>
          <p:nvPr/>
        </p:nvCxnSpPr>
        <p:spPr>
          <a:xfrm flipH="1" flipV="1">
            <a:off x="1042616" y="3043100"/>
            <a:ext cx="2099" cy="8623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E6443E-0C78-2D41-81E6-E3A45B380A41}"/>
              </a:ext>
            </a:extLst>
          </p:cNvPr>
          <p:cNvCxnSpPr>
            <a:stCxn id="359" idx="0"/>
          </p:cNvCxnSpPr>
          <p:nvPr/>
        </p:nvCxnSpPr>
        <p:spPr>
          <a:xfrm flipH="1" flipV="1">
            <a:off x="1040768" y="1825099"/>
            <a:ext cx="1848" cy="51213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96F9537-1C07-5E49-A6D9-C54BD6575CF4}"/>
              </a:ext>
            </a:extLst>
          </p:cNvPr>
          <p:cNvSpPr txBox="1"/>
          <p:nvPr/>
        </p:nvSpPr>
        <p:spPr>
          <a:xfrm>
            <a:off x="2534914" y="748822"/>
            <a:ext cx="4934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https</a:t>
            </a:r>
            <a:r>
              <a:rPr lang="en-US" sz="1400" dirty="0">
                <a:solidFill>
                  <a:srgbClr val="7030A0"/>
                </a:solidFill>
              </a:rPr>
              <a:t>:// </a:t>
            </a:r>
            <a:r>
              <a:rPr lang="en-US" sz="1400" dirty="0" err="1">
                <a:solidFill>
                  <a:srgbClr val="7030A0"/>
                </a:solidFill>
              </a:rPr>
              <a:t>xraydemo</a:t>
            </a:r>
            <a:r>
              <a:rPr lang="en-US" sz="1400" dirty="0">
                <a:solidFill>
                  <a:srgbClr val="7030A0"/>
                </a:solidFill>
              </a:rPr>
              <a:t>.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kubeoncloud.com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usermgmt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/notification-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xray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2B86BDBF-AB4F-3046-B79B-8CFF8FA50FA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82442" y="6432316"/>
            <a:ext cx="711200" cy="711200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F9C71C02-B7F8-F140-81C4-DBC578F8F748}"/>
              </a:ext>
            </a:extLst>
          </p:cNvPr>
          <p:cNvSpPr txBox="1"/>
          <p:nvPr/>
        </p:nvSpPr>
        <p:spPr>
          <a:xfrm>
            <a:off x="460788" y="7158034"/>
            <a:ext cx="102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X-Ray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B211F4B-8E1F-C44A-8064-DCE3BB1DC7DC}"/>
              </a:ext>
            </a:extLst>
          </p:cNvPr>
          <p:cNvSpPr/>
          <p:nvPr/>
        </p:nvSpPr>
        <p:spPr>
          <a:xfrm>
            <a:off x="9279670" y="612334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13A42F9-37B8-4346-B9DA-91A88A747173}"/>
              </a:ext>
            </a:extLst>
          </p:cNvPr>
          <p:cNvGrpSpPr/>
          <p:nvPr/>
        </p:nvGrpSpPr>
        <p:grpSpPr>
          <a:xfrm>
            <a:off x="9405990" y="6239116"/>
            <a:ext cx="555550" cy="352840"/>
            <a:chOff x="853440" y="4579716"/>
            <a:chExt cx="1006998" cy="827590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79440C7-26F5-6F48-AF8A-5CFA1E8B2DF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85D8D89-3D6D-3742-AA8A-209485D347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E7771E2-E60B-7B4C-BA88-8320A375367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57610CE-9E46-DC48-ADFD-0BFED32D59D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35AC88C-3B54-F44A-9A94-18A20180D9D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5FE2CA7-5212-6641-95F6-96BF5BD3FB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95B6753-5614-D744-8307-F4950B150DE7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X</a:t>
              </a: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A26FA27C-9856-4E48-AE93-E691DBC23286}"/>
              </a:ext>
            </a:extLst>
          </p:cNvPr>
          <p:cNvSpPr txBox="1"/>
          <p:nvPr/>
        </p:nvSpPr>
        <p:spPr>
          <a:xfrm>
            <a:off x="9297747" y="6564328"/>
            <a:ext cx="802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Pod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6A9144E0-AA28-C14B-9CD1-08D84DCA098F}"/>
              </a:ext>
            </a:extLst>
          </p:cNvPr>
          <p:cNvSpPr/>
          <p:nvPr/>
        </p:nvSpPr>
        <p:spPr>
          <a:xfrm>
            <a:off x="8286139" y="5766310"/>
            <a:ext cx="3084275" cy="2036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6CED26-F8F7-3F4B-9AA9-C11A6A62B2EB}"/>
              </a:ext>
            </a:extLst>
          </p:cNvPr>
          <p:cNvSpPr/>
          <p:nvPr/>
        </p:nvSpPr>
        <p:spPr>
          <a:xfrm>
            <a:off x="9164782" y="2973646"/>
            <a:ext cx="1059873" cy="911422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090657F-E16A-8946-B320-03ECDC1F5DAA}"/>
              </a:ext>
            </a:extLst>
          </p:cNvPr>
          <p:cNvSpPr txBox="1"/>
          <p:nvPr/>
        </p:nvSpPr>
        <p:spPr>
          <a:xfrm>
            <a:off x="9101764" y="3659448"/>
            <a:ext cx="1194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Deployment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4D9E951-4486-914C-B47D-F10EDFAE2C0B}"/>
              </a:ext>
            </a:extLst>
          </p:cNvPr>
          <p:cNvSpPr/>
          <p:nvPr/>
        </p:nvSpPr>
        <p:spPr>
          <a:xfrm>
            <a:off x="9150475" y="4547253"/>
            <a:ext cx="1059873" cy="861767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A1DD04D-B6CB-DD4B-B712-BF0357B72990}"/>
              </a:ext>
            </a:extLst>
          </p:cNvPr>
          <p:cNvSpPr txBox="1"/>
          <p:nvPr/>
        </p:nvSpPr>
        <p:spPr>
          <a:xfrm>
            <a:off x="9149606" y="5203767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Deployment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A46C753-4ADA-8548-8BD5-83D19A11C790}"/>
              </a:ext>
            </a:extLst>
          </p:cNvPr>
          <p:cNvSpPr/>
          <p:nvPr/>
        </p:nvSpPr>
        <p:spPr>
          <a:xfrm>
            <a:off x="9190359" y="6049652"/>
            <a:ext cx="1059873" cy="861767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CE3AB85-48F8-5C4D-A77B-CA7AA1ED68C7}"/>
              </a:ext>
            </a:extLst>
          </p:cNvPr>
          <p:cNvSpPr txBox="1"/>
          <p:nvPr/>
        </p:nvSpPr>
        <p:spPr>
          <a:xfrm>
            <a:off x="9146543" y="6706973"/>
            <a:ext cx="1164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XRay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DaemonSet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E3CC090C-E417-5B47-82BF-6DBB3E95337B}"/>
              </a:ext>
            </a:extLst>
          </p:cNvPr>
          <p:cNvCxnSpPr>
            <a:stCxn id="293" idx="3"/>
            <a:endCxn id="119" idx="1"/>
          </p:cNvCxnSpPr>
          <p:nvPr/>
        </p:nvCxnSpPr>
        <p:spPr>
          <a:xfrm flipV="1">
            <a:off x="5695627" y="2789650"/>
            <a:ext cx="2945124" cy="685816"/>
          </a:xfrm>
          <a:prstGeom prst="bentConnector3">
            <a:avLst>
              <a:gd name="adj1" fmla="val 28478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8F1566E-3304-BF4B-9A61-E5DC7AF8304B}"/>
              </a:ext>
            </a:extLst>
          </p:cNvPr>
          <p:cNvCxnSpPr>
            <a:endCxn id="132" idx="3"/>
          </p:cNvCxnSpPr>
          <p:nvPr/>
        </p:nvCxnSpPr>
        <p:spPr>
          <a:xfrm rot="5400000">
            <a:off x="10051832" y="2942218"/>
            <a:ext cx="489404" cy="417350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531E8CF-FF6A-4246-86A5-F6017690BB92}"/>
              </a:ext>
            </a:extLst>
          </p:cNvPr>
          <p:cNvCxnSpPr>
            <a:stCxn id="132" idx="1"/>
          </p:cNvCxnSpPr>
          <p:nvPr/>
        </p:nvCxnSpPr>
        <p:spPr>
          <a:xfrm rot="10800000" flipV="1">
            <a:off x="8874488" y="3395595"/>
            <a:ext cx="391438" cy="597608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BB9D8A-CB94-234D-AA4D-703EC7380CC7}"/>
              </a:ext>
            </a:extLst>
          </p:cNvPr>
          <p:cNvCxnSpPr>
            <a:endCxn id="354" idx="3"/>
          </p:cNvCxnSpPr>
          <p:nvPr/>
        </p:nvCxnSpPr>
        <p:spPr>
          <a:xfrm flipH="1">
            <a:off x="7805474" y="4074330"/>
            <a:ext cx="799166" cy="4703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3D01E6F-9E98-A746-89F7-9A520F3E251B}"/>
              </a:ext>
            </a:extLst>
          </p:cNvPr>
          <p:cNvCxnSpPr>
            <a:endCxn id="96" idx="3"/>
          </p:cNvCxnSpPr>
          <p:nvPr/>
        </p:nvCxnSpPr>
        <p:spPr>
          <a:xfrm rot="16200000" flipH="1">
            <a:off x="10042315" y="3634414"/>
            <a:ext cx="793283" cy="674707"/>
          </a:xfrm>
          <a:prstGeom prst="bentConnector4">
            <a:avLst>
              <a:gd name="adj1" fmla="val 2049"/>
              <a:gd name="adj2" fmla="val 133881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0E88B8B2-F421-B54C-B9D0-B095E9993A10}"/>
              </a:ext>
            </a:extLst>
          </p:cNvPr>
          <p:cNvCxnSpPr>
            <a:cxnSpLocks/>
            <a:endCxn id="108" idx="1"/>
          </p:cNvCxnSpPr>
          <p:nvPr/>
        </p:nvCxnSpPr>
        <p:spPr>
          <a:xfrm>
            <a:off x="8748313" y="4484951"/>
            <a:ext cx="524485" cy="458136"/>
          </a:xfrm>
          <a:prstGeom prst="bentConnector3">
            <a:avLst>
              <a:gd name="adj1" fmla="val 4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00B0C9B-A7CB-4640-BBE3-489C16E7676E}"/>
              </a:ext>
            </a:extLst>
          </p:cNvPr>
          <p:cNvCxnSpPr>
            <a:stCxn id="108" idx="3"/>
          </p:cNvCxnSpPr>
          <p:nvPr/>
        </p:nvCxnSpPr>
        <p:spPr>
          <a:xfrm>
            <a:off x="10094731" y="4943087"/>
            <a:ext cx="474146" cy="534810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32573BEB-B8AF-5248-B974-54126362F7D6}"/>
              </a:ext>
            </a:extLst>
          </p:cNvPr>
          <p:cNvCxnSpPr/>
          <p:nvPr/>
        </p:nvCxnSpPr>
        <p:spPr>
          <a:xfrm rot="5400000">
            <a:off x="7555115" y="4055499"/>
            <a:ext cx="2582778" cy="838844"/>
          </a:xfrm>
          <a:prstGeom prst="bentConnector3">
            <a:avLst>
              <a:gd name="adj1" fmla="val 132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7CC52F6F-2A07-7345-8261-B38858F88195}"/>
              </a:ext>
            </a:extLst>
          </p:cNvPr>
          <p:cNvCxnSpPr/>
          <p:nvPr/>
        </p:nvCxnSpPr>
        <p:spPr>
          <a:xfrm>
            <a:off x="10087859" y="4777905"/>
            <a:ext cx="1062771" cy="988405"/>
          </a:xfrm>
          <a:prstGeom prst="bentConnector3">
            <a:avLst>
              <a:gd name="adj1" fmla="val 9888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3F06072F-CC5F-B546-9FD1-B8F6F88EE7B2}"/>
              </a:ext>
            </a:extLst>
          </p:cNvPr>
          <p:cNvCxnSpPr/>
          <p:nvPr/>
        </p:nvCxnSpPr>
        <p:spPr>
          <a:xfrm>
            <a:off x="8427082" y="5969911"/>
            <a:ext cx="870665" cy="279163"/>
          </a:xfrm>
          <a:prstGeom prst="bentConnector3">
            <a:avLst>
              <a:gd name="adj1" fmla="val 1069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CC27E14-E1CC-4546-8A0F-86BE9C4627E5}"/>
              </a:ext>
            </a:extLst>
          </p:cNvPr>
          <p:cNvCxnSpPr/>
          <p:nvPr/>
        </p:nvCxnSpPr>
        <p:spPr>
          <a:xfrm rot="10800000" flipV="1">
            <a:off x="10087860" y="5975923"/>
            <a:ext cx="1062771" cy="283789"/>
          </a:xfrm>
          <a:prstGeom prst="bentConnector3">
            <a:avLst>
              <a:gd name="adj1" fmla="val 111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B3185108-0F64-D145-A364-17452F4CBD51}"/>
              </a:ext>
            </a:extLst>
          </p:cNvPr>
          <p:cNvCxnSpPr>
            <a:cxnSpLocks/>
            <a:stCxn id="145" idx="1"/>
            <a:endCxn id="363" idx="2"/>
          </p:cNvCxnSpPr>
          <p:nvPr/>
        </p:nvCxnSpPr>
        <p:spPr>
          <a:xfrm rot="10800000">
            <a:off x="4262762" y="5505875"/>
            <a:ext cx="5016908" cy="94530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792EFC53-5753-354C-8499-184D45B8F31C}"/>
              </a:ext>
            </a:extLst>
          </p:cNvPr>
          <p:cNvCxnSpPr>
            <a:cxnSpLocks/>
            <a:stCxn id="363" idx="1"/>
            <a:endCxn id="143" idx="3"/>
          </p:cNvCxnSpPr>
          <p:nvPr/>
        </p:nvCxnSpPr>
        <p:spPr>
          <a:xfrm rot="10800000" flipV="1">
            <a:off x="1293642" y="5270924"/>
            <a:ext cx="2734170" cy="1516991"/>
          </a:xfrm>
          <a:prstGeom prst="bentConnector3">
            <a:avLst>
              <a:gd name="adj1" fmla="val 2149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D3A97632-B605-F644-B9E2-BEDD79FF7743}"/>
              </a:ext>
            </a:extLst>
          </p:cNvPr>
          <p:cNvCxnSpPr>
            <a:cxnSpLocks/>
            <a:endCxn id="363" idx="3"/>
          </p:cNvCxnSpPr>
          <p:nvPr/>
        </p:nvCxnSpPr>
        <p:spPr>
          <a:xfrm rot="10800000">
            <a:off x="4497713" y="5270925"/>
            <a:ext cx="4126031" cy="322480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C0BF3F6F-1799-D14D-B639-E12988B62EF6}"/>
              </a:ext>
            </a:extLst>
          </p:cNvPr>
          <p:cNvCxnSpPr>
            <a:stCxn id="363" idx="0"/>
            <a:endCxn id="295" idx="3"/>
          </p:cNvCxnSpPr>
          <p:nvPr/>
        </p:nvCxnSpPr>
        <p:spPr>
          <a:xfrm rot="16200000" flipV="1">
            <a:off x="2444094" y="3217306"/>
            <a:ext cx="774890" cy="2862447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DB1B145-7590-5B45-922C-7C7521C9ED9C}"/>
              </a:ext>
            </a:extLst>
          </p:cNvPr>
          <p:cNvCxnSpPr>
            <a:endCxn id="364" idx="0"/>
          </p:cNvCxnSpPr>
          <p:nvPr/>
        </p:nvCxnSpPr>
        <p:spPr>
          <a:xfrm>
            <a:off x="4519057" y="644895"/>
            <a:ext cx="0" cy="222177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>
            <a:extLst>
              <a:ext uri="{FF2B5EF4-FFF2-40B4-BE49-F238E27FC236}">
                <a16:creationId xmlns:a16="http://schemas.microsoft.com/office/drawing/2014/main" id="{6BC083C6-97EC-4D4E-A852-28FDE874CB80}"/>
              </a:ext>
            </a:extLst>
          </p:cNvPr>
          <p:cNvCxnSpPr>
            <a:cxnSpLocks/>
            <a:endCxn id="51" idx="3"/>
          </p:cNvCxnSpPr>
          <p:nvPr/>
        </p:nvCxnSpPr>
        <p:spPr>
          <a:xfrm rot="10800000" flipV="1">
            <a:off x="1318956" y="5183261"/>
            <a:ext cx="2700584" cy="33900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FF2B5EF4-FFF2-40B4-BE49-F238E27FC236}">
                <a16:creationId xmlns:a16="http://schemas.microsoft.com/office/drawing/2014/main" id="{07E71535-8B38-FB47-8F80-1E934F898EB6}"/>
              </a:ext>
            </a:extLst>
          </p:cNvPr>
          <p:cNvCxnSpPr/>
          <p:nvPr/>
        </p:nvCxnSpPr>
        <p:spPr>
          <a:xfrm rot="10800000" flipV="1">
            <a:off x="4448041" y="4615249"/>
            <a:ext cx="3607671" cy="550222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26536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C0190-F74C-0B79-B928-B459D6B30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218D6A-3C07-F543-EB69-82E563E3D3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8634D-08BB-F84F-50E0-8B756A056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CodeBuild is a </a:t>
            </a:r>
            <a:r>
              <a:rPr lang="en-US" dirty="0">
                <a:solidFill>
                  <a:srgbClr val="0070C0"/>
                </a:solidFill>
              </a:rPr>
              <a:t>fully managed </a:t>
            </a:r>
            <a:r>
              <a:rPr lang="en-US" dirty="0"/>
              <a:t>build service in the cloud.</a:t>
            </a:r>
          </a:p>
          <a:p>
            <a:r>
              <a:rPr lang="en-US" dirty="0"/>
              <a:t>Compiles our </a:t>
            </a:r>
            <a:r>
              <a:rPr lang="en-US" dirty="0">
                <a:solidFill>
                  <a:srgbClr val="0070C0"/>
                </a:solidFill>
              </a:rPr>
              <a:t>source code</a:t>
            </a:r>
            <a:r>
              <a:rPr lang="en-US" dirty="0"/>
              <a:t>, runs </a:t>
            </a:r>
            <a:r>
              <a:rPr lang="en-US" dirty="0">
                <a:solidFill>
                  <a:srgbClr val="0070C0"/>
                </a:solidFill>
              </a:rPr>
              <a:t>unit tests</a:t>
            </a:r>
            <a:r>
              <a:rPr lang="en-US" dirty="0"/>
              <a:t>, and produces </a:t>
            </a:r>
            <a:r>
              <a:rPr lang="en-US" dirty="0">
                <a:solidFill>
                  <a:srgbClr val="0070C0"/>
                </a:solidFill>
              </a:rPr>
              <a:t>artifacts</a:t>
            </a:r>
            <a:r>
              <a:rPr lang="en-US" dirty="0"/>
              <a:t> that are ready to deploy.</a:t>
            </a:r>
          </a:p>
          <a:p>
            <a:r>
              <a:rPr lang="en-US" dirty="0"/>
              <a:t>Eliminates the need to provision, manage, and scale </a:t>
            </a:r>
            <a:r>
              <a:rPr lang="en-US" dirty="0">
                <a:solidFill>
                  <a:srgbClr val="0070C0"/>
                </a:solidFill>
              </a:rPr>
              <a:t>our own build servers.</a:t>
            </a:r>
            <a:r>
              <a:rPr lang="en-US" dirty="0"/>
              <a:t> </a:t>
            </a:r>
          </a:p>
          <a:p>
            <a:r>
              <a:rPr lang="en-US" dirty="0"/>
              <a:t>It provides </a:t>
            </a:r>
            <a:r>
              <a:rPr lang="en-US" dirty="0">
                <a:solidFill>
                  <a:srgbClr val="0070C0"/>
                </a:solidFill>
              </a:rPr>
              <a:t>prepackaged build environments </a:t>
            </a:r>
            <a:r>
              <a:rPr lang="en-US" dirty="0"/>
              <a:t>for the most popular programming languages and build tools such as Apache Maven, Gradle, and many more.</a:t>
            </a:r>
          </a:p>
          <a:p>
            <a:r>
              <a:rPr lang="en-US" dirty="0"/>
              <a:t>We can also customize build environments in CodeBuild to use our </a:t>
            </a:r>
            <a:r>
              <a:rPr lang="en-US" dirty="0">
                <a:solidFill>
                  <a:srgbClr val="0070C0"/>
                </a:solidFill>
              </a:rPr>
              <a:t>own build tools</a:t>
            </a:r>
            <a:r>
              <a:rPr lang="en-US" dirty="0"/>
              <a:t>. </a:t>
            </a:r>
          </a:p>
          <a:p>
            <a:r>
              <a:rPr lang="en-US" dirty="0">
                <a:solidFill>
                  <a:srgbClr val="0070C0"/>
                </a:solidFill>
              </a:rPr>
              <a:t>Scales automatically </a:t>
            </a:r>
            <a:r>
              <a:rPr lang="en-US" dirty="0"/>
              <a:t>to meet peak build requests.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3F22DF-2B4F-12C2-3281-C26D32BF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CodeBuild -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01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A4417-01A7-399A-9D4E-F52A708AA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F26C06-4AB7-33B0-7850-2EDC3E312D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pic>
        <p:nvPicPr>
          <p:cNvPr id="2050" name="Picture 2" descr="https://docs.aws.amazon.com/codebuild/latest/userguide/images/overview.png">
            <a:extLst>
              <a:ext uri="{FF2B5EF4-FFF2-40B4-BE49-F238E27FC236}">
                <a16:creationId xmlns:a16="http://schemas.microsoft.com/office/drawing/2014/main" id="{FB81DB9A-7EBE-96B3-51D7-F8D43BA1F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3024052"/>
            <a:ext cx="582930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2070DD-A1F2-5D28-6245-3869D4899F98}"/>
              </a:ext>
            </a:extLst>
          </p:cNvPr>
          <p:cNvSpPr txBox="1"/>
          <p:nvPr/>
        </p:nvSpPr>
        <p:spPr>
          <a:xfrm>
            <a:off x="1959412" y="797305"/>
            <a:ext cx="3365152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solidFill>
                  <a:schemeClr val="accent6">
                    <a:lumMod val="75000"/>
                  </a:schemeClr>
                </a:solidFill>
              </a:rPr>
              <a:t>How to run CodeBuild?</a:t>
            </a:r>
          </a:p>
        </p:txBody>
      </p:sp>
      <p:pic>
        <p:nvPicPr>
          <p:cNvPr id="3074" name="Picture 2" descr="https://docs.aws.amazon.com/codebuild/latest/userguide/images/arch.png">
            <a:extLst>
              <a:ext uri="{FF2B5EF4-FFF2-40B4-BE49-F238E27FC236}">
                <a16:creationId xmlns:a16="http://schemas.microsoft.com/office/drawing/2014/main" id="{D9F82BCE-48AC-ED3D-4E60-145327063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72" y="1528356"/>
            <a:ext cx="8190461" cy="576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7FCFF0-8379-6EBD-8BC6-D6B40B73A5C5}"/>
              </a:ext>
            </a:extLst>
          </p:cNvPr>
          <p:cNvSpPr txBox="1"/>
          <p:nvPr/>
        </p:nvSpPr>
        <p:spPr>
          <a:xfrm>
            <a:off x="9289799" y="784237"/>
            <a:ext cx="334457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dirty="0">
                <a:solidFill>
                  <a:schemeClr val="accent6">
                    <a:lumMod val="75000"/>
                  </a:schemeClr>
                </a:solidFill>
              </a:rPr>
              <a:t>How CodeBuild works?</a:t>
            </a:r>
          </a:p>
        </p:txBody>
      </p:sp>
    </p:spTree>
    <p:extLst>
      <p:ext uri="{BB962C8B-B14F-4D97-AF65-F5344CB8AC3E}">
        <p14:creationId xmlns:p14="http://schemas.microsoft.com/office/powerpoint/2010/main" val="66114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C4C89-BC16-4602-B349-57C8E2217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920B2E-F24A-8F0D-327A-E53E58A3F1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58988-02BB-A468-97FE-F7B712252199}"/>
              </a:ext>
            </a:extLst>
          </p:cNvPr>
          <p:cNvSpPr txBox="1"/>
          <p:nvPr/>
        </p:nvSpPr>
        <p:spPr>
          <a:xfrm>
            <a:off x="6371218" y="3964859"/>
            <a:ext cx="159980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6" name="Graphic 58">
            <a:extLst>
              <a:ext uri="{FF2B5EF4-FFF2-40B4-BE49-F238E27FC236}">
                <a16:creationId xmlns:a16="http://schemas.microsoft.com/office/drawing/2014/main" id="{A4A58E72-B8E0-15F4-0EA7-576C7EB29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9590" y="3062314"/>
            <a:ext cx="853440" cy="853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0C403B-E5DB-AD12-9270-1967F5D49FF7}"/>
              </a:ext>
            </a:extLst>
          </p:cNvPr>
          <p:cNvSpPr txBox="1"/>
          <p:nvPr/>
        </p:nvSpPr>
        <p:spPr>
          <a:xfrm>
            <a:off x="894972" y="429937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CodeCommit</a:t>
            </a:r>
            <a:endParaRPr lang="en-US" sz="1680" dirty="0"/>
          </a:p>
        </p:txBody>
      </p:sp>
      <p:pic>
        <p:nvPicPr>
          <p:cNvPr id="8" name="Graphic 60">
            <a:extLst>
              <a:ext uri="{FF2B5EF4-FFF2-40B4-BE49-F238E27FC236}">
                <a16:creationId xmlns:a16="http://schemas.microsoft.com/office/drawing/2014/main" id="{0B9EE4D2-6B89-9E42-BE42-DB92A8874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2067" y="919547"/>
            <a:ext cx="853440" cy="853440"/>
          </a:xfrm>
          <a:prstGeom prst="rect">
            <a:avLst/>
          </a:prstGeom>
        </p:spPr>
      </p:pic>
      <p:pic>
        <p:nvPicPr>
          <p:cNvPr id="9" name="Graphic 44">
            <a:extLst>
              <a:ext uri="{FF2B5EF4-FFF2-40B4-BE49-F238E27FC236}">
                <a16:creationId xmlns:a16="http://schemas.microsoft.com/office/drawing/2014/main" id="{F18186B6-07EF-ACF6-A8AF-6EB74693E5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1679" y="919547"/>
            <a:ext cx="853440" cy="853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C1A5F5-7E51-1572-DC9C-9BE57E305E09}"/>
              </a:ext>
            </a:extLst>
          </p:cNvPr>
          <p:cNvSpPr txBox="1"/>
          <p:nvPr/>
        </p:nvSpPr>
        <p:spPr>
          <a:xfrm>
            <a:off x="3761760" y="291683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Simple Storage Service (S3)</a:t>
            </a:r>
          </a:p>
        </p:txBody>
      </p:sp>
      <p:pic>
        <p:nvPicPr>
          <p:cNvPr id="4098" name="Picture 2" descr="GitHub Logomark">
            <a:extLst>
              <a:ext uri="{FF2B5EF4-FFF2-40B4-BE49-F238E27FC236}">
                <a16:creationId xmlns:a16="http://schemas.microsoft.com/office/drawing/2014/main" id="{A1815B4E-4C29-C67D-2AB0-689803FC2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49" y="902974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27E96C-74F4-1B82-0379-8F6FF7BA03F1}"/>
              </a:ext>
            </a:extLst>
          </p:cNvPr>
          <p:cNvSpPr txBox="1"/>
          <p:nvPr/>
        </p:nvSpPr>
        <p:spPr>
          <a:xfrm>
            <a:off x="6721648" y="557548"/>
            <a:ext cx="170580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</a:t>
            </a:r>
          </a:p>
        </p:txBody>
      </p:sp>
      <p:sp>
        <p:nvSpPr>
          <p:cNvPr id="11" name="AutoShape 4" descr="Image result for github enterprise logo">
            <a:extLst>
              <a:ext uri="{FF2B5EF4-FFF2-40B4-BE49-F238E27FC236}">
                <a16:creationId xmlns:a16="http://schemas.microsoft.com/office/drawing/2014/main" id="{10876FDD-A600-37A3-20E2-1F40464F2D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6690" y="-173355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 sz="2640"/>
          </a:p>
        </p:txBody>
      </p:sp>
      <p:pic>
        <p:nvPicPr>
          <p:cNvPr id="14" name="Picture 2" descr="GitHub Logomark">
            <a:extLst>
              <a:ext uri="{FF2B5EF4-FFF2-40B4-BE49-F238E27FC236}">
                <a16:creationId xmlns:a16="http://schemas.microsoft.com/office/drawing/2014/main" id="{90A8F2AE-CC19-47EB-B1C9-3EA16EC00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702" y="929097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E519F1-3E43-E51D-8663-4BD4CE030552}"/>
              </a:ext>
            </a:extLst>
          </p:cNvPr>
          <p:cNvSpPr txBox="1"/>
          <p:nvPr/>
        </p:nvSpPr>
        <p:spPr>
          <a:xfrm>
            <a:off x="9227016" y="550214"/>
            <a:ext cx="203780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 Enterprise</a:t>
            </a:r>
          </a:p>
        </p:txBody>
      </p:sp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6166AC68-D0EC-845E-CA4A-961FA5DE5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4559" y="1009785"/>
            <a:ext cx="763318" cy="76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EA5B1B-FAE9-FA26-4BC0-0F4B7D86BFD2}"/>
              </a:ext>
            </a:extLst>
          </p:cNvPr>
          <p:cNvSpPr txBox="1"/>
          <p:nvPr/>
        </p:nvSpPr>
        <p:spPr>
          <a:xfrm>
            <a:off x="11643470" y="582482"/>
            <a:ext cx="1505497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Bitbucket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4918935-0416-042F-7143-E18755E6512C}"/>
              </a:ext>
            </a:extLst>
          </p:cNvPr>
          <p:cNvSpPr/>
          <p:nvPr/>
        </p:nvSpPr>
        <p:spPr>
          <a:xfrm>
            <a:off x="1157505" y="291683"/>
            <a:ext cx="11991462" cy="170690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A11D77-9DC8-B6D4-20B7-AF027C545F09}"/>
              </a:ext>
            </a:extLst>
          </p:cNvPr>
          <p:cNvSpPr txBox="1"/>
          <p:nvPr/>
        </p:nvSpPr>
        <p:spPr>
          <a:xfrm>
            <a:off x="1492447" y="-94510"/>
            <a:ext cx="1135247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Source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4E19AE-A65B-66E3-738F-AF89D9416080}"/>
              </a:ext>
            </a:extLst>
          </p:cNvPr>
          <p:cNvCxnSpPr>
            <a:stCxn id="8" idx="2"/>
            <a:endCxn id="6" idx="0"/>
          </p:cNvCxnSpPr>
          <p:nvPr/>
        </p:nvCxnSpPr>
        <p:spPr>
          <a:xfrm>
            <a:off x="2148788" y="1772987"/>
            <a:ext cx="4897523" cy="128932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AC8A0F-D279-C010-56FE-35451BE57DBB}"/>
              </a:ext>
            </a:extLst>
          </p:cNvPr>
          <p:cNvCxnSpPr>
            <a:stCxn id="9" idx="2"/>
            <a:endCxn id="6" idx="0"/>
          </p:cNvCxnSpPr>
          <p:nvPr/>
        </p:nvCxnSpPr>
        <p:spPr>
          <a:xfrm>
            <a:off x="5038400" y="1772987"/>
            <a:ext cx="2007911" cy="128932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2AC2BED-8188-81C1-046D-8BD82568DC4E}"/>
              </a:ext>
            </a:extLst>
          </p:cNvPr>
          <p:cNvCxnSpPr>
            <a:stCxn id="4098" idx="2"/>
            <a:endCxn id="6" idx="0"/>
          </p:cNvCxnSpPr>
          <p:nvPr/>
        </p:nvCxnSpPr>
        <p:spPr>
          <a:xfrm flipH="1">
            <a:off x="7046310" y="1775409"/>
            <a:ext cx="560856" cy="128690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413CA5A-2500-E5B5-F244-47E01A120076}"/>
              </a:ext>
            </a:extLst>
          </p:cNvPr>
          <p:cNvCxnSpPr>
            <a:stCxn id="14" idx="2"/>
            <a:endCxn id="6" idx="0"/>
          </p:cNvCxnSpPr>
          <p:nvPr/>
        </p:nvCxnSpPr>
        <p:spPr>
          <a:xfrm flipH="1">
            <a:off x="7046311" y="1801531"/>
            <a:ext cx="3199609" cy="126078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6F942-A7AE-8B15-41DB-F566CE22A6F4}"/>
              </a:ext>
            </a:extLst>
          </p:cNvPr>
          <p:cNvCxnSpPr>
            <a:stCxn id="4102" idx="2"/>
            <a:endCxn id="6" idx="0"/>
          </p:cNvCxnSpPr>
          <p:nvPr/>
        </p:nvCxnSpPr>
        <p:spPr>
          <a:xfrm flipH="1">
            <a:off x="7046311" y="1773103"/>
            <a:ext cx="5349908" cy="128921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2" name="Graphic 44">
            <a:extLst>
              <a:ext uri="{FF2B5EF4-FFF2-40B4-BE49-F238E27FC236}">
                <a16:creationId xmlns:a16="http://schemas.microsoft.com/office/drawing/2014/main" id="{76813E09-5250-A2F9-2D10-EA197C0B96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39722" y="5722272"/>
            <a:ext cx="853440" cy="8534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2F8C350-D02A-A567-6E39-DA98E5063586}"/>
              </a:ext>
            </a:extLst>
          </p:cNvPr>
          <p:cNvSpPr txBox="1"/>
          <p:nvPr/>
        </p:nvSpPr>
        <p:spPr>
          <a:xfrm>
            <a:off x="5837933" y="6631043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Simple Storage Service (S3)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AD8E336-50D3-ACEC-5E42-921A93E924D5}"/>
              </a:ext>
            </a:extLst>
          </p:cNvPr>
          <p:cNvSpPr/>
          <p:nvPr/>
        </p:nvSpPr>
        <p:spPr>
          <a:xfrm>
            <a:off x="5820280" y="5564781"/>
            <a:ext cx="2603760" cy="169412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66F55D-F37C-FCA9-2902-856AD7FBE696}"/>
              </a:ext>
            </a:extLst>
          </p:cNvPr>
          <p:cNvSpPr txBox="1"/>
          <p:nvPr/>
        </p:nvSpPr>
        <p:spPr>
          <a:xfrm>
            <a:off x="5962840" y="7265623"/>
            <a:ext cx="216694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Artifacts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92C2E17-B142-1860-D30D-A827BFF1569E}"/>
              </a:ext>
            </a:extLst>
          </p:cNvPr>
          <p:cNvCxnSpPr>
            <a:stCxn id="6" idx="2"/>
            <a:endCxn id="32" idx="0"/>
          </p:cNvCxnSpPr>
          <p:nvPr/>
        </p:nvCxnSpPr>
        <p:spPr>
          <a:xfrm>
            <a:off x="7046311" y="3915754"/>
            <a:ext cx="20132" cy="1806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B2A5F87-A039-9F04-55D9-722ADC9DF085}"/>
              </a:ext>
            </a:extLst>
          </p:cNvPr>
          <p:cNvSpPr txBox="1"/>
          <p:nvPr/>
        </p:nvSpPr>
        <p:spPr>
          <a:xfrm>
            <a:off x="767172" y="4980659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EC2 Container Registry</a:t>
            </a:r>
          </a:p>
        </p:txBody>
      </p:sp>
      <p:pic>
        <p:nvPicPr>
          <p:cNvPr id="40" name="Graphic 7">
            <a:extLst>
              <a:ext uri="{FF2B5EF4-FFF2-40B4-BE49-F238E27FC236}">
                <a16:creationId xmlns:a16="http://schemas.microsoft.com/office/drawing/2014/main" id="{5E82505C-7280-08CD-77F0-BDF42A72CF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5568" y="4149526"/>
            <a:ext cx="853440" cy="85344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77E0B77-E7D6-A189-1E27-D83E6DEFC449}"/>
              </a:ext>
            </a:extLst>
          </p:cNvPr>
          <p:cNvSpPr txBox="1"/>
          <p:nvPr/>
        </p:nvSpPr>
        <p:spPr>
          <a:xfrm>
            <a:off x="733819" y="348903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Managed Image</a:t>
            </a:r>
          </a:p>
        </p:txBody>
      </p:sp>
      <p:pic>
        <p:nvPicPr>
          <p:cNvPr id="43" name="Graphic 9">
            <a:extLst>
              <a:ext uri="{FF2B5EF4-FFF2-40B4-BE49-F238E27FC236}">
                <a16:creationId xmlns:a16="http://schemas.microsoft.com/office/drawing/2014/main" id="{2CAB2343-60C2-E871-16D6-D4806016E7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69441" y="2584750"/>
            <a:ext cx="969600" cy="9696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BE7DBC0-6122-64C0-9435-37AE783BCA40}"/>
              </a:ext>
            </a:extLst>
          </p:cNvPr>
          <p:cNvSpPr txBox="1"/>
          <p:nvPr/>
        </p:nvSpPr>
        <p:spPr>
          <a:xfrm>
            <a:off x="1160710" y="6469205"/>
            <a:ext cx="181596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External Container Registry (Docker Hub)</a:t>
            </a:r>
          </a:p>
        </p:txBody>
      </p:sp>
      <p:pic>
        <p:nvPicPr>
          <p:cNvPr id="45" name="Graphic 5">
            <a:extLst>
              <a:ext uri="{FF2B5EF4-FFF2-40B4-BE49-F238E27FC236}">
                <a16:creationId xmlns:a16="http://schemas.microsoft.com/office/drawing/2014/main" id="{75CD1270-0439-42B1-9DB5-D3D39BBD10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62144" y="5672607"/>
            <a:ext cx="835788" cy="835788"/>
          </a:xfrm>
          <a:prstGeom prst="rect">
            <a:avLst/>
          </a:prstGeom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ABF3F5D-0DB9-A2D3-888E-A714F0A174CC}"/>
              </a:ext>
            </a:extLst>
          </p:cNvPr>
          <p:cNvSpPr/>
          <p:nvPr/>
        </p:nvSpPr>
        <p:spPr>
          <a:xfrm>
            <a:off x="992762" y="2584750"/>
            <a:ext cx="2325188" cy="4687684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0FC7AF-253B-E394-E516-CDDA7D71C5EF}"/>
              </a:ext>
            </a:extLst>
          </p:cNvPr>
          <p:cNvSpPr txBox="1"/>
          <p:nvPr/>
        </p:nvSpPr>
        <p:spPr>
          <a:xfrm>
            <a:off x="741179" y="7212487"/>
            <a:ext cx="2785506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Environment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C95C04-B96E-A8E5-D518-3E2071AF73B6}"/>
              </a:ext>
            </a:extLst>
          </p:cNvPr>
          <p:cNvSpPr txBox="1"/>
          <p:nvPr/>
        </p:nvSpPr>
        <p:spPr>
          <a:xfrm>
            <a:off x="11060137" y="3931448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CloudWatch</a:t>
            </a:r>
          </a:p>
        </p:txBody>
      </p:sp>
      <p:pic>
        <p:nvPicPr>
          <p:cNvPr id="49" name="Graphic 33">
            <a:extLst>
              <a:ext uri="{FF2B5EF4-FFF2-40B4-BE49-F238E27FC236}">
                <a16:creationId xmlns:a16="http://schemas.microsoft.com/office/drawing/2014/main" id="{F242E4AF-69BD-8243-D6AB-BFB7BAB17A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014560" y="3033454"/>
            <a:ext cx="853440" cy="853440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8D888CE-CCF9-75D4-435D-85D738D79A5F}"/>
              </a:ext>
            </a:extLst>
          </p:cNvPr>
          <p:cNvCxnSpPr>
            <a:stCxn id="43" idx="3"/>
            <a:endCxn id="6" idx="1"/>
          </p:cNvCxnSpPr>
          <p:nvPr/>
        </p:nvCxnSpPr>
        <p:spPr>
          <a:xfrm>
            <a:off x="2639041" y="3069550"/>
            <a:ext cx="3980549" cy="41948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098B514-E705-48CF-2194-B0288A6DBBD1}"/>
              </a:ext>
            </a:extLst>
          </p:cNvPr>
          <p:cNvCxnSpPr>
            <a:stCxn id="40" idx="3"/>
            <a:endCxn id="6" idx="1"/>
          </p:cNvCxnSpPr>
          <p:nvPr/>
        </p:nvCxnSpPr>
        <p:spPr>
          <a:xfrm flipV="1">
            <a:off x="2549008" y="3489034"/>
            <a:ext cx="4070582" cy="108721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EE8991A-0F7E-5428-8B10-690D05040D48}"/>
              </a:ext>
            </a:extLst>
          </p:cNvPr>
          <p:cNvCxnSpPr>
            <a:stCxn id="45" idx="3"/>
            <a:endCxn id="6" idx="1"/>
          </p:cNvCxnSpPr>
          <p:nvPr/>
        </p:nvCxnSpPr>
        <p:spPr>
          <a:xfrm flipV="1">
            <a:off x="2497932" y="3489034"/>
            <a:ext cx="4121658" cy="260146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FF7F408-3B52-60EB-2AD0-4385AE3BCA42}"/>
              </a:ext>
            </a:extLst>
          </p:cNvPr>
          <p:cNvSpPr/>
          <p:nvPr/>
        </p:nvSpPr>
        <p:spPr>
          <a:xfrm>
            <a:off x="11264820" y="2853303"/>
            <a:ext cx="2359740" cy="144747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A6696C5-DB4D-02EA-DD14-739657AEC819}"/>
              </a:ext>
            </a:extLst>
          </p:cNvPr>
          <p:cNvSpPr txBox="1"/>
          <p:nvPr/>
        </p:nvSpPr>
        <p:spPr>
          <a:xfrm>
            <a:off x="11628676" y="4274001"/>
            <a:ext cx="1600118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Logs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B1D38DA-BBFF-7357-E865-F39ED8C54BAA}"/>
              </a:ext>
            </a:extLst>
          </p:cNvPr>
          <p:cNvCxnSpPr>
            <a:stCxn id="6" idx="3"/>
            <a:endCxn id="49" idx="1"/>
          </p:cNvCxnSpPr>
          <p:nvPr/>
        </p:nvCxnSpPr>
        <p:spPr>
          <a:xfrm flipV="1">
            <a:off x="7473030" y="3460174"/>
            <a:ext cx="4541530" cy="28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A1176F7-D5FC-2D3B-385A-508AE1DA3184}"/>
              </a:ext>
            </a:extLst>
          </p:cNvPr>
          <p:cNvSpPr txBox="1"/>
          <p:nvPr/>
        </p:nvSpPr>
        <p:spPr>
          <a:xfrm>
            <a:off x="10360581" y="7131162"/>
            <a:ext cx="4161396" cy="498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640" b="1" dirty="0"/>
              <a:t>AWS CodeBuild Architecture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9E99EE-14B1-AB40-9D00-E250695C5412}"/>
              </a:ext>
            </a:extLst>
          </p:cNvPr>
          <p:cNvSpPr txBox="1"/>
          <p:nvPr/>
        </p:nvSpPr>
        <p:spPr>
          <a:xfrm>
            <a:off x="11234900" y="5932984"/>
            <a:ext cx="2661445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Simple Notification Service</a:t>
            </a:r>
          </a:p>
        </p:txBody>
      </p:sp>
      <p:pic>
        <p:nvPicPr>
          <p:cNvPr id="62" name="Graphic 33">
            <a:extLst>
              <a:ext uri="{FF2B5EF4-FFF2-40B4-BE49-F238E27FC236}">
                <a16:creationId xmlns:a16="http://schemas.microsoft.com/office/drawing/2014/main" id="{9733B981-AD4F-900C-F069-B410476DCB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944510" y="5146279"/>
            <a:ext cx="853440" cy="853440"/>
          </a:xfrm>
          <a:prstGeom prst="rect">
            <a:avLst/>
          </a:prstGeom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BFCDAB2-827A-0626-89CB-9FCFA04A07AB}"/>
              </a:ext>
            </a:extLst>
          </p:cNvPr>
          <p:cNvSpPr/>
          <p:nvPr/>
        </p:nvSpPr>
        <p:spPr>
          <a:xfrm>
            <a:off x="11385751" y="5015863"/>
            <a:ext cx="2359740" cy="144747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98FAF9-3C73-A862-63D2-85C443174199}"/>
              </a:ext>
            </a:extLst>
          </p:cNvPr>
          <p:cNvSpPr txBox="1"/>
          <p:nvPr/>
        </p:nvSpPr>
        <p:spPr>
          <a:xfrm>
            <a:off x="11118340" y="6531338"/>
            <a:ext cx="2778005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 Notifications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DA1A3D6-9987-2500-E9D6-F32E16C3039E}"/>
              </a:ext>
            </a:extLst>
          </p:cNvPr>
          <p:cNvCxnSpPr>
            <a:stCxn id="6" idx="3"/>
            <a:endCxn id="62" idx="1"/>
          </p:cNvCxnSpPr>
          <p:nvPr/>
        </p:nvCxnSpPr>
        <p:spPr>
          <a:xfrm>
            <a:off x="7473030" y="3489033"/>
            <a:ext cx="4471480" cy="2083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19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2" grpId="0"/>
      <p:bldP spid="15" grpId="0"/>
      <p:bldP spid="17" grpId="0"/>
      <p:bldP spid="16" grpId="0" animBg="1"/>
      <p:bldP spid="19" grpId="0"/>
      <p:bldP spid="33" grpId="0"/>
      <p:bldP spid="30" grpId="0" animBg="1"/>
      <p:bldP spid="35" grpId="0"/>
      <p:bldP spid="39" grpId="0"/>
      <p:bldP spid="41" grpId="0"/>
      <p:bldP spid="44" grpId="0"/>
      <p:bldP spid="37" grpId="0" animBg="1"/>
      <p:bldP spid="47" grpId="0"/>
      <p:bldP spid="48" grpId="0"/>
      <p:bldP spid="54" grpId="0" animBg="1"/>
      <p:bldP spid="57" grpId="0"/>
      <p:bldP spid="61" grpId="0"/>
      <p:bldP spid="63" grpId="0" animBg="1"/>
      <p:bldP spid="64" grpId="0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9692B-7693-F246-2070-8BBD5697C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0B2A7C-3546-0804-48F0-157800F031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7AB016-71EC-E35D-E824-2FAB781B7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7353424" cy="1188851"/>
          </a:xfrm>
        </p:spPr>
        <p:txBody>
          <a:bodyPr/>
          <a:lstStyle/>
          <a:p>
            <a:pPr algn="l"/>
            <a:r>
              <a:rPr lang="en-US" b="1" dirty="0"/>
              <a:t>CodeBuild - Steps</a:t>
            </a:r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id="{9CB87429-0B24-A4E5-EEDD-0680CD4FA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4683" y="5354615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6EC756-BEBF-27BC-645D-ABCD8A7D09CE}"/>
              </a:ext>
            </a:extLst>
          </p:cNvPr>
          <p:cNvSpPr/>
          <p:nvPr/>
        </p:nvSpPr>
        <p:spPr>
          <a:xfrm>
            <a:off x="7400131" y="5305254"/>
            <a:ext cx="3477629" cy="2245077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20F62D34-2DD4-7BCD-9674-017CC7A0A0FD}"/>
              </a:ext>
            </a:extLst>
          </p:cNvPr>
          <p:cNvSpPr/>
          <p:nvPr/>
        </p:nvSpPr>
        <p:spPr>
          <a:xfrm>
            <a:off x="7731055" y="1993030"/>
            <a:ext cx="1435469" cy="99277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/>
              <a:t>Local Git Repo</a:t>
            </a:r>
          </a:p>
        </p:txBody>
      </p:sp>
      <p:pic>
        <p:nvPicPr>
          <p:cNvPr id="14" name="Picture 16" descr="Image result for developer smiley">
            <a:extLst>
              <a:ext uri="{FF2B5EF4-FFF2-40B4-BE49-F238E27FC236}">
                <a16:creationId xmlns:a16="http://schemas.microsoft.com/office/drawing/2014/main" id="{751C2BB9-16D9-ACD0-A9B7-8C6629489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827" y="27290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A2919B-AF14-400F-0E77-DFF0C5E18A25}"/>
              </a:ext>
            </a:extLst>
          </p:cNvPr>
          <p:cNvSpPr txBox="1"/>
          <p:nvPr/>
        </p:nvSpPr>
        <p:spPr>
          <a:xfrm>
            <a:off x="8851962" y="523834"/>
            <a:ext cx="108722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dirty="0"/>
              <a:t>Developer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0AD3F5-618A-E49C-C14F-A710F39B58B8}"/>
              </a:ext>
            </a:extLst>
          </p:cNvPr>
          <p:cNvSpPr txBox="1"/>
          <p:nvPr/>
        </p:nvSpPr>
        <p:spPr>
          <a:xfrm>
            <a:off x="8537828" y="3167223"/>
            <a:ext cx="67037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push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F346A1-CA08-9709-9F9B-6CBDB75D8723}"/>
              </a:ext>
            </a:extLst>
          </p:cNvPr>
          <p:cNvSpPr txBox="1"/>
          <p:nvPr/>
        </p:nvSpPr>
        <p:spPr>
          <a:xfrm>
            <a:off x="7723030" y="6760304"/>
            <a:ext cx="159980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19" name="Graphic 58">
            <a:extLst>
              <a:ext uri="{FF2B5EF4-FFF2-40B4-BE49-F238E27FC236}">
                <a16:creationId xmlns:a16="http://schemas.microsoft.com/office/drawing/2014/main" id="{B8518DEB-1BEA-337A-908C-679CDD04B8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7142" y="5857759"/>
            <a:ext cx="853440" cy="853440"/>
          </a:xfrm>
          <a:prstGeom prst="rect">
            <a:avLst/>
          </a:prstGeom>
        </p:spPr>
      </p:pic>
      <p:pic>
        <p:nvPicPr>
          <p:cNvPr id="20" name="Graphic 44">
            <a:extLst>
              <a:ext uri="{FF2B5EF4-FFF2-40B4-BE49-F238E27FC236}">
                <a16:creationId xmlns:a16="http://schemas.microsoft.com/office/drawing/2014/main" id="{B9FB651D-99F6-EE93-E379-46D5512866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18491" y="5857759"/>
            <a:ext cx="853440" cy="8534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C4A7BD-E845-D8A9-87BB-54D221C429AD}"/>
              </a:ext>
            </a:extLst>
          </p:cNvPr>
          <p:cNvSpPr txBox="1"/>
          <p:nvPr/>
        </p:nvSpPr>
        <p:spPr>
          <a:xfrm>
            <a:off x="9218776" y="6760304"/>
            <a:ext cx="15936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Simple Storage </a:t>
            </a:r>
          </a:p>
          <a:p>
            <a:pPr algn="ctr"/>
            <a:r>
              <a:rPr lang="en-US" sz="1680" dirty="0"/>
              <a:t>Service (S3)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4B7524-9018-3DCF-C6A1-65B3561FD339}"/>
              </a:ext>
            </a:extLst>
          </p:cNvPr>
          <p:cNvCxnSpPr>
            <a:cxnSpLocks/>
            <a:stCxn id="3" idx="2"/>
            <a:endCxn id="19" idx="0"/>
          </p:cNvCxnSpPr>
          <p:nvPr/>
        </p:nvCxnSpPr>
        <p:spPr>
          <a:xfrm>
            <a:off x="8459311" y="5016887"/>
            <a:ext cx="34551" cy="8408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41B074-E53F-AC5B-8386-5BA42C577CCC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8920583" y="6284479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68D4A8C-86D5-D220-C08B-460893DE1D08}"/>
              </a:ext>
            </a:extLst>
          </p:cNvPr>
          <p:cNvCxnSpPr>
            <a:cxnSpLocks/>
            <a:stCxn id="8" idx="3"/>
            <a:endCxn id="3" idx="0"/>
          </p:cNvCxnSpPr>
          <p:nvPr/>
        </p:nvCxnSpPr>
        <p:spPr>
          <a:xfrm>
            <a:off x="8448790" y="2985807"/>
            <a:ext cx="10521" cy="9509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C90B99-F2B6-893D-2652-EB004577CB23}"/>
              </a:ext>
            </a:extLst>
          </p:cNvPr>
          <p:cNvCxnSpPr>
            <a:stCxn id="14" idx="2"/>
            <a:endCxn id="8" idx="1"/>
          </p:cNvCxnSpPr>
          <p:nvPr/>
        </p:nvCxnSpPr>
        <p:spPr>
          <a:xfrm>
            <a:off x="8437422" y="1144096"/>
            <a:ext cx="11368" cy="848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2156F76-499E-BBAE-11A0-9A87E48592BD}"/>
              </a:ext>
            </a:extLst>
          </p:cNvPr>
          <p:cNvSpPr txBox="1"/>
          <p:nvPr/>
        </p:nvSpPr>
        <p:spPr>
          <a:xfrm>
            <a:off x="8462152" y="1302457"/>
            <a:ext cx="2387898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Commit code changes</a:t>
            </a:r>
          </a:p>
        </p:txBody>
      </p:sp>
      <p:pic>
        <p:nvPicPr>
          <p:cNvPr id="3" name="Picture 4" descr="GitHub Logomark">
            <a:extLst>
              <a:ext uri="{FF2B5EF4-FFF2-40B4-BE49-F238E27FC236}">
                <a16:creationId xmlns:a16="http://schemas.microsoft.com/office/drawing/2014/main" id="{43D0D6E8-9F2B-177A-5357-CB22E1AC2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244" y="3936753"/>
            <a:ext cx="1080134" cy="108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317FE4-411A-67C1-B7BF-DC21EC9F8A84}"/>
              </a:ext>
            </a:extLst>
          </p:cNvPr>
          <p:cNvSpPr txBox="1"/>
          <p:nvPr/>
        </p:nvSpPr>
        <p:spPr>
          <a:xfrm>
            <a:off x="8001827" y="4820360"/>
            <a:ext cx="9573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65156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6" grpId="0"/>
      <p:bldP spid="18" grpId="0"/>
      <p:bldP spid="21" grpId="0"/>
      <p:bldP spid="22" grpId="0"/>
      <p:bldP spid="9" grpId="0"/>
      <p:bldP spid="9" grpId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6C271-5684-5FAE-A1EC-75FFFA5DB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73982D-A32A-0803-4DD7-0459FCAF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55" y="3451859"/>
            <a:ext cx="6398894" cy="109074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AWS CodePipeline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8D4545-F0EC-574E-15D2-2C94E4158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7752261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pic>
        <p:nvPicPr>
          <p:cNvPr id="6" name="Graphic 24">
            <a:extLst>
              <a:ext uri="{FF2B5EF4-FFF2-40B4-BE49-F238E27FC236}">
                <a16:creationId xmlns:a16="http://schemas.microsoft.com/office/drawing/2014/main" id="{5994F19F-18D6-9464-EFB1-2A3B0DA67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2620" y="1520471"/>
            <a:ext cx="4579884" cy="457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0586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2F716-AEF5-DE52-1D18-29946AEF3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EEA189-700F-9DA5-A8B8-CDB6486B06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0175E-6566-D0F9-8FC6-746491F3B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CodePipeline is a </a:t>
            </a:r>
            <a:r>
              <a:rPr lang="en-US" dirty="0">
                <a:solidFill>
                  <a:srgbClr val="0070C0"/>
                </a:solidFill>
              </a:rPr>
              <a:t>continuous delivery service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model, visualize, and automate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the steps required to release your software. 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We can </a:t>
            </a:r>
            <a:r>
              <a:rPr lang="en-US" dirty="0">
                <a:solidFill>
                  <a:srgbClr val="0070C0"/>
                </a:solidFill>
              </a:rPr>
              <a:t>automate</a:t>
            </a:r>
            <a:r>
              <a:rPr lang="en-US" dirty="0"/>
              <a:t> our release processes.</a:t>
            </a:r>
          </a:p>
          <a:p>
            <a:pPr lvl="1"/>
            <a:r>
              <a:rPr lang="en-US" dirty="0"/>
              <a:t>We can establish a </a:t>
            </a:r>
            <a:r>
              <a:rPr lang="en-US" dirty="0">
                <a:solidFill>
                  <a:srgbClr val="0070C0"/>
                </a:solidFill>
              </a:rPr>
              <a:t>consistent</a:t>
            </a:r>
            <a:r>
              <a:rPr lang="en-US" dirty="0"/>
              <a:t> release process.</a:t>
            </a:r>
          </a:p>
          <a:p>
            <a:pPr lvl="1"/>
            <a:r>
              <a:rPr lang="en-US" dirty="0"/>
              <a:t>We can </a:t>
            </a:r>
            <a:r>
              <a:rPr lang="en-US" dirty="0">
                <a:solidFill>
                  <a:srgbClr val="0070C0"/>
                </a:solidFill>
              </a:rPr>
              <a:t>speed</a:t>
            </a:r>
            <a:r>
              <a:rPr lang="en-US" dirty="0"/>
              <a:t> up delivery while improving quality.</a:t>
            </a:r>
          </a:p>
          <a:p>
            <a:pPr lvl="1"/>
            <a:r>
              <a:rPr lang="en-US" dirty="0"/>
              <a:t>Supports </a:t>
            </a:r>
            <a:r>
              <a:rPr lang="en-US" dirty="0">
                <a:solidFill>
                  <a:srgbClr val="0070C0"/>
                </a:solidFill>
              </a:rPr>
              <a:t>external tools </a:t>
            </a:r>
            <a:r>
              <a:rPr lang="en-US" dirty="0"/>
              <a:t>integration for source, build and deploy.</a:t>
            </a:r>
          </a:p>
          <a:p>
            <a:pPr lvl="1"/>
            <a:r>
              <a:rPr lang="en-US" dirty="0"/>
              <a:t>View </a:t>
            </a:r>
            <a:r>
              <a:rPr lang="en-US" dirty="0">
                <a:solidFill>
                  <a:srgbClr val="0070C0"/>
                </a:solidFill>
              </a:rPr>
              <a:t>progress</a:t>
            </a:r>
            <a:r>
              <a:rPr lang="en-US" dirty="0"/>
              <a:t> at a glance</a:t>
            </a:r>
          </a:p>
          <a:p>
            <a:pPr lvl="1"/>
            <a:r>
              <a:rPr lang="en-US" dirty="0"/>
              <a:t>View pipeline </a:t>
            </a:r>
            <a:r>
              <a:rPr lang="en-US" dirty="0">
                <a:solidFill>
                  <a:srgbClr val="0070C0"/>
                </a:solidFill>
              </a:rPr>
              <a:t>history details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D96E3C-C5DB-7F27-6327-CE357BA4D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CodePipeline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63927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A788A-4C45-2268-1F85-424412331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5BC126-F030-2C1B-C486-6E46A44D44C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741921"/>
            <a:ext cx="4937760" cy="438150"/>
          </a:xfrm>
        </p:spPr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11E207-D79D-C746-CE03-839DDAC2BD68}"/>
              </a:ext>
            </a:extLst>
          </p:cNvPr>
          <p:cNvSpPr txBox="1"/>
          <p:nvPr/>
        </p:nvSpPr>
        <p:spPr>
          <a:xfrm>
            <a:off x="6996480" y="303458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CodePipeline</a:t>
            </a:r>
            <a:endParaRPr lang="en-US" sz="1680" dirty="0"/>
          </a:p>
        </p:txBody>
      </p:sp>
      <p:pic>
        <p:nvPicPr>
          <p:cNvPr id="7" name="Graphic 24">
            <a:extLst>
              <a:ext uri="{FF2B5EF4-FFF2-40B4-BE49-F238E27FC236}">
                <a16:creationId xmlns:a16="http://schemas.microsoft.com/office/drawing/2014/main" id="{8836C5BE-E0B0-BCB9-0069-462246540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9077" y="52334"/>
            <a:ext cx="853440" cy="853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150008-A9DD-20B6-DFDC-6D34E79EDEBF}"/>
              </a:ext>
            </a:extLst>
          </p:cNvPr>
          <p:cNvSpPr txBox="1"/>
          <p:nvPr/>
        </p:nvSpPr>
        <p:spPr>
          <a:xfrm>
            <a:off x="72500" y="263249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CodeCommit</a:t>
            </a:r>
            <a:endParaRPr lang="en-US" sz="1680" dirty="0"/>
          </a:p>
        </p:txBody>
      </p:sp>
      <p:pic>
        <p:nvPicPr>
          <p:cNvPr id="9" name="Graphic 60">
            <a:extLst>
              <a:ext uri="{FF2B5EF4-FFF2-40B4-BE49-F238E27FC236}">
                <a16:creationId xmlns:a16="http://schemas.microsoft.com/office/drawing/2014/main" id="{89325810-77D5-53AF-DF07-BEDF69535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923" y="1851973"/>
            <a:ext cx="853440" cy="853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F1BC17-A402-575E-3416-190054309F6E}"/>
              </a:ext>
            </a:extLst>
          </p:cNvPr>
          <p:cNvSpPr txBox="1"/>
          <p:nvPr/>
        </p:nvSpPr>
        <p:spPr>
          <a:xfrm>
            <a:off x="72500" y="3886446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EC2 Container Registry</a:t>
            </a:r>
          </a:p>
        </p:txBody>
      </p:sp>
      <p:pic>
        <p:nvPicPr>
          <p:cNvPr id="11" name="Graphic 7">
            <a:extLst>
              <a:ext uri="{FF2B5EF4-FFF2-40B4-BE49-F238E27FC236}">
                <a16:creationId xmlns:a16="http://schemas.microsoft.com/office/drawing/2014/main" id="{80AE6E4A-7D74-32DE-CE20-E2A40F9D82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923" y="3130538"/>
            <a:ext cx="853440" cy="853440"/>
          </a:xfrm>
          <a:prstGeom prst="rect">
            <a:avLst/>
          </a:prstGeom>
        </p:spPr>
      </p:pic>
      <p:pic>
        <p:nvPicPr>
          <p:cNvPr id="12" name="Graphic 44">
            <a:extLst>
              <a:ext uri="{FF2B5EF4-FFF2-40B4-BE49-F238E27FC236}">
                <a16:creationId xmlns:a16="http://schemas.microsoft.com/office/drawing/2014/main" id="{7BCC49E8-6B1E-3E56-A7F3-0F7E5AA35B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6923" y="4647050"/>
            <a:ext cx="853440" cy="853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CFCE19-108A-8FF8-03E9-4496A927DA92}"/>
              </a:ext>
            </a:extLst>
          </p:cNvPr>
          <p:cNvSpPr txBox="1"/>
          <p:nvPr/>
        </p:nvSpPr>
        <p:spPr>
          <a:xfrm>
            <a:off x="727208" y="5409240"/>
            <a:ext cx="15936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Simple Storage </a:t>
            </a:r>
          </a:p>
          <a:p>
            <a:pPr algn="ctr"/>
            <a:r>
              <a:rPr lang="en-US" sz="1680" dirty="0"/>
              <a:t>Service (S3)</a:t>
            </a:r>
          </a:p>
        </p:txBody>
      </p:sp>
      <p:pic>
        <p:nvPicPr>
          <p:cNvPr id="14" name="Picture 2" descr="GitHub Logomark">
            <a:extLst>
              <a:ext uri="{FF2B5EF4-FFF2-40B4-BE49-F238E27FC236}">
                <a16:creationId xmlns:a16="http://schemas.microsoft.com/office/drawing/2014/main" id="{EB1B88CB-A172-C2B3-2E12-33C18CC3B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23" y="6038921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5E7BB7-76FA-C337-BA70-A2053043836E}"/>
              </a:ext>
            </a:extLst>
          </p:cNvPr>
          <p:cNvSpPr txBox="1"/>
          <p:nvPr/>
        </p:nvSpPr>
        <p:spPr>
          <a:xfrm>
            <a:off x="625130" y="6871112"/>
            <a:ext cx="170580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C42F9B-EA17-0655-F18C-0DE31454187C}"/>
              </a:ext>
            </a:extLst>
          </p:cNvPr>
          <p:cNvSpPr txBox="1"/>
          <p:nvPr/>
        </p:nvSpPr>
        <p:spPr>
          <a:xfrm>
            <a:off x="3221900" y="3517114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17" name="Graphic 58">
            <a:extLst>
              <a:ext uri="{FF2B5EF4-FFF2-40B4-BE49-F238E27FC236}">
                <a16:creationId xmlns:a16="http://schemas.microsoft.com/office/drawing/2014/main" id="{E08A186F-12FA-BC60-11C4-D14D240584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76323" y="2736594"/>
            <a:ext cx="853440" cy="853440"/>
          </a:xfrm>
          <a:prstGeom prst="rect">
            <a:avLst/>
          </a:prstGeom>
        </p:spPr>
      </p:pic>
      <p:pic>
        <p:nvPicPr>
          <p:cNvPr id="11270" name="Picture 6" descr="Related image">
            <a:extLst>
              <a:ext uri="{FF2B5EF4-FFF2-40B4-BE49-F238E27FC236}">
                <a16:creationId xmlns:a16="http://schemas.microsoft.com/office/drawing/2014/main" id="{16E0EA5A-EDD7-B95E-AAF8-C924EE5E6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81" y="5084008"/>
            <a:ext cx="853440" cy="8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D227A5-B988-D3BD-69D6-94B4230C68A0}"/>
              </a:ext>
            </a:extLst>
          </p:cNvPr>
          <p:cNvSpPr txBox="1"/>
          <p:nvPr/>
        </p:nvSpPr>
        <p:spPr>
          <a:xfrm>
            <a:off x="3270119" y="5879055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Jenkins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B0827F-A8A8-2E78-720D-BC50BEFC1D5C}"/>
              </a:ext>
            </a:extLst>
          </p:cNvPr>
          <p:cNvSpPr txBox="1"/>
          <p:nvPr/>
        </p:nvSpPr>
        <p:spPr>
          <a:xfrm>
            <a:off x="6251624" y="2615921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CloudFormation</a:t>
            </a:r>
          </a:p>
        </p:txBody>
      </p:sp>
      <p:pic>
        <p:nvPicPr>
          <p:cNvPr id="23" name="Graphic 47">
            <a:extLst>
              <a:ext uri="{FF2B5EF4-FFF2-40B4-BE49-F238E27FC236}">
                <a16:creationId xmlns:a16="http://schemas.microsoft.com/office/drawing/2014/main" id="{45D630F1-BD10-E30A-429A-C23CF5863B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06047" y="1832762"/>
            <a:ext cx="853440" cy="8534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F0BC294-079E-311C-CF32-28FFC5542451}"/>
              </a:ext>
            </a:extLst>
          </p:cNvPr>
          <p:cNvSpPr txBox="1"/>
          <p:nvPr/>
        </p:nvSpPr>
        <p:spPr>
          <a:xfrm>
            <a:off x="6251624" y="4089407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</a:t>
            </a:r>
            <a:r>
              <a:rPr lang="en-US" sz="1680" dirty="0" err="1"/>
              <a:t>CodeDeploy</a:t>
            </a:r>
            <a:endParaRPr lang="en-US" sz="1680" dirty="0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E150C972-2103-AE66-FB39-26E6F3EE4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18806" y="3296128"/>
            <a:ext cx="853440" cy="8534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58883C9-B5EC-D94F-B915-D165AC956DBB}"/>
              </a:ext>
            </a:extLst>
          </p:cNvPr>
          <p:cNvSpPr txBox="1"/>
          <p:nvPr/>
        </p:nvSpPr>
        <p:spPr>
          <a:xfrm>
            <a:off x="6327502" y="543669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Elastic Beanstalk</a:t>
            </a:r>
          </a:p>
        </p:txBody>
      </p:sp>
      <p:pic>
        <p:nvPicPr>
          <p:cNvPr id="27" name="Graphic 10">
            <a:extLst>
              <a:ext uri="{FF2B5EF4-FFF2-40B4-BE49-F238E27FC236}">
                <a16:creationId xmlns:a16="http://schemas.microsoft.com/office/drawing/2014/main" id="{B4F3D938-9A75-40CD-5D5C-14F5397539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50365" y="4647050"/>
            <a:ext cx="853440" cy="8534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1FF0205-674C-6670-4B82-8EC2870E744E}"/>
              </a:ext>
            </a:extLst>
          </p:cNvPr>
          <p:cNvSpPr txBox="1"/>
          <p:nvPr/>
        </p:nvSpPr>
        <p:spPr>
          <a:xfrm>
            <a:off x="6327502" y="6743816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AWS Service Catalog</a:t>
            </a:r>
          </a:p>
        </p:txBody>
      </p:sp>
      <p:pic>
        <p:nvPicPr>
          <p:cNvPr id="29" name="Graphic 53">
            <a:extLst>
              <a:ext uri="{FF2B5EF4-FFF2-40B4-BE49-F238E27FC236}">
                <a16:creationId xmlns:a16="http://schemas.microsoft.com/office/drawing/2014/main" id="{356B03EE-A4BE-7E24-972C-BAAC9FE6F18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81924" y="5966336"/>
            <a:ext cx="853440" cy="8534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20C0277-1AFE-D0D0-10E6-64716A17FDA2}"/>
              </a:ext>
            </a:extLst>
          </p:cNvPr>
          <p:cNvSpPr txBox="1"/>
          <p:nvPr/>
        </p:nvSpPr>
        <p:spPr>
          <a:xfrm>
            <a:off x="9013909" y="2658919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Elastic Container Service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21B4F468-8920-272F-9713-C60B45EE8DA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68332" y="1851973"/>
            <a:ext cx="853440" cy="8534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7F84083-B748-4BD8-0A8E-C0F59C915B59}"/>
              </a:ext>
            </a:extLst>
          </p:cNvPr>
          <p:cNvSpPr txBox="1"/>
          <p:nvPr/>
        </p:nvSpPr>
        <p:spPr>
          <a:xfrm>
            <a:off x="9030914" y="4427110"/>
            <a:ext cx="276228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Elastic Container Service (Blue/Green)</a:t>
            </a:r>
          </a:p>
        </p:txBody>
      </p:sp>
      <p:pic>
        <p:nvPicPr>
          <p:cNvPr id="33" name="Graphic 30">
            <a:extLst>
              <a:ext uri="{FF2B5EF4-FFF2-40B4-BE49-F238E27FC236}">
                <a16:creationId xmlns:a16="http://schemas.microsoft.com/office/drawing/2014/main" id="{12A89D92-E080-1393-87CC-396687DEB16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85337" y="3620164"/>
            <a:ext cx="853440" cy="853440"/>
          </a:xfrm>
          <a:prstGeom prst="rect">
            <a:avLst/>
          </a:prstGeom>
        </p:spPr>
      </p:pic>
      <p:pic>
        <p:nvPicPr>
          <p:cNvPr id="34" name="Graphic 44">
            <a:extLst>
              <a:ext uri="{FF2B5EF4-FFF2-40B4-BE49-F238E27FC236}">
                <a16:creationId xmlns:a16="http://schemas.microsoft.com/office/drawing/2014/main" id="{240F0CCF-9860-FF46-FD4B-0C94928C8F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8332" y="5431886"/>
            <a:ext cx="853440" cy="85344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367F98-9043-DE7D-A643-B817A9A177D9}"/>
              </a:ext>
            </a:extLst>
          </p:cNvPr>
          <p:cNvSpPr txBox="1"/>
          <p:nvPr/>
        </p:nvSpPr>
        <p:spPr>
          <a:xfrm>
            <a:off x="9668617" y="6194076"/>
            <a:ext cx="159366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Simple Storage </a:t>
            </a:r>
          </a:p>
          <a:p>
            <a:pPr algn="ctr"/>
            <a:r>
              <a:rPr lang="en-US" sz="1680" dirty="0"/>
              <a:t>Service (S3)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1647E80-82BF-DB10-CCBD-6258EB61137E}"/>
              </a:ext>
            </a:extLst>
          </p:cNvPr>
          <p:cNvSpPr/>
          <p:nvPr/>
        </p:nvSpPr>
        <p:spPr>
          <a:xfrm>
            <a:off x="6491750" y="1620388"/>
            <a:ext cx="5106198" cy="566218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03226F2-D78B-8E9C-F1A5-72F8980C1CFC}"/>
              </a:ext>
            </a:extLst>
          </p:cNvPr>
          <p:cNvSpPr/>
          <p:nvPr/>
        </p:nvSpPr>
        <p:spPr>
          <a:xfrm>
            <a:off x="3725616" y="1633147"/>
            <a:ext cx="1760752" cy="5547350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A3215AF-9C83-F6AB-EDED-1F563715E6D1}"/>
              </a:ext>
            </a:extLst>
          </p:cNvPr>
          <p:cNvSpPr/>
          <p:nvPr/>
        </p:nvSpPr>
        <p:spPr>
          <a:xfrm>
            <a:off x="255165" y="1730686"/>
            <a:ext cx="2515823" cy="544981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58219A-72C6-3867-73A7-619F7FAB806D}"/>
              </a:ext>
            </a:extLst>
          </p:cNvPr>
          <p:cNvSpPr txBox="1"/>
          <p:nvPr/>
        </p:nvSpPr>
        <p:spPr>
          <a:xfrm>
            <a:off x="891477" y="7238504"/>
            <a:ext cx="1135247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Source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86C77C-AC2E-39D0-764F-9A54A82A00CC}"/>
              </a:ext>
            </a:extLst>
          </p:cNvPr>
          <p:cNvSpPr txBox="1"/>
          <p:nvPr/>
        </p:nvSpPr>
        <p:spPr>
          <a:xfrm>
            <a:off x="4176324" y="7240454"/>
            <a:ext cx="902811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Build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600850-BE28-DBF8-FBDC-3447DE9E88A0}"/>
              </a:ext>
            </a:extLst>
          </p:cNvPr>
          <p:cNvSpPr txBox="1"/>
          <p:nvPr/>
        </p:nvSpPr>
        <p:spPr>
          <a:xfrm>
            <a:off x="8668924" y="7298721"/>
            <a:ext cx="1173335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40" b="1" dirty="0">
                <a:solidFill>
                  <a:schemeClr val="accent6">
                    <a:lumMod val="75000"/>
                  </a:schemeClr>
                </a:solidFill>
              </a:rPr>
              <a:t>Deploy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CF96B13-9B59-17A7-9036-BA33AE52354C}"/>
              </a:ext>
            </a:extLst>
          </p:cNvPr>
          <p:cNvCxnSpPr>
            <a:stCxn id="37" idx="0"/>
            <a:endCxn id="7" idx="2"/>
          </p:cNvCxnSpPr>
          <p:nvPr/>
        </p:nvCxnSpPr>
        <p:spPr>
          <a:xfrm flipV="1">
            <a:off x="1513076" y="905775"/>
            <a:ext cx="5572721" cy="82491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29F2D1E-7260-8B2A-876A-245B529E5CC4}"/>
              </a:ext>
            </a:extLst>
          </p:cNvPr>
          <p:cNvCxnSpPr>
            <a:stCxn id="36" idx="0"/>
            <a:endCxn id="7" idx="2"/>
          </p:cNvCxnSpPr>
          <p:nvPr/>
        </p:nvCxnSpPr>
        <p:spPr>
          <a:xfrm flipV="1">
            <a:off x="4605992" y="905774"/>
            <a:ext cx="2479805" cy="72737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8EEBE4-D158-6509-6BA2-DFB5CCCBAD03}"/>
              </a:ext>
            </a:extLst>
          </p:cNvPr>
          <p:cNvCxnSpPr>
            <a:stCxn id="7" idx="2"/>
            <a:endCxn id="20" idx="0"/>
          </p:cNvCxnSpPr>
          <p:nvPr/>
        </p:nvCxnSpPr>
        <p:spPr>
          <a:xfrm>
            <a:off x="7085798" y="905775"/>
            <a:ext cx="1959052" cy="71461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66C44BA-006A-61AD-7F71-6072C9CB4D05}"/>
              </a:ext>
            </a:extLst>
          </p:cNvPr>
          <p:cNvSpPr txBox="1"/>
          <p:nvPr/>
        </p:nvSpPr>
        <p:spPr>
          <a:xfrm>
            <a:off x="12052980" y="3542633"/>
            <a:ext cx="276228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Amazon CloudWatch</a:t>
            </a:r>
          </a:p>
        </p:txBody>
      </p:sp>
      <p:pic>
        <p:nvPicPr>
          <p:cNvPr id="62" name="Graphic 33">
            <a:extLst>
              <a:ext uri="{FF2B5EF4-FFF2-40B4-BE49-F238E27FC236}">
                <a16:creationId xmlns:a16="http://schemas.microsoft.com/office/drawing/2014/main" id="{FCB8A19B-D296-C8BE-F9C5-5D94C78E662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009121" y="2766040"/>
            <a:ext cx="853440" cy="853440"/>
          </a:xfrm>
          <a:prstGeom prst="rect">
            <a:avLst/>
          </a:prstGeom>
        </p:spPr>
      </p:pic>
      <p:pic>
        <p:nvPicPr>
          <p:cNvPr id="63" name="Picture 2" descr="GitHub Logomark">
            <a:extLst>
              <a:ext uri="{FF2B5EF4-FFF2-40B4-BE49-F238E27FC236}">
                <a16:creationId xmlns:a16="http://schemas.microsoft.com/office/drawing/2014/main" id="{6665D425-E423-170F-1707-29D2A7F30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8405" y="5093902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161D572-B4D9-68F8-0FA3-EBBDFD9D5AD3}"/>
              </a:ext>
            </a:extLst>
          </p:cNvPr>
          <p:cNvSpPr txBox="1"/>
          <p:nvPr/>
        </p:nvSpPr>
        <p:spPr>
          <a:xfrm>
            <a:off x="12400805" y="5930977"/>
            <a:ext cx="210520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 </a:t>
            </a:r>
            <a:r>
              <a:rPr lang="en-US" sz="1680" dirty="0" err="1"/>
              <a:t>Webhooks</a:t>
            </a:r>
            <a:endParaRPr lang="en-US" sz="168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48A36E-442B-88B7-77DA-DE8E35BA856F}"/>
              </a:ext>
            </a:extLst>
          </p:cNvPr>
          <p:cNvSpPr txBox="1"/>
          <p:nvPr/>
        </p:nvSpPr>
        <p:spPr>
          <a:xfrm>
            <a:off x="11971834" y="7282574"/>
            <a:ext cx="2683235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b="1" dirty="0">
                <a:solidFill>
                  <a:schemeClr val="accent6">
                    <a:lumMod val="75000"/>
                  </a:schemeClr>
                </a:solidFill>
              </a:rPr>
              <a:t>Monitor Source Changes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85AC9AA-709C-4D24-D48D-EE64552BD129}"/>
              </a:ext>
            </a:extLst>
          </p:cNvPr>
          <p:cNvSpPr/>
          <p:nvPr/>
        </p:nvSpPr>
        <p:spPr>
          <a:xfrm>
            <a:off x="12324253" y="1633147"/>
            <a:ext cx="2105203" cy="560730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cxnSp>
        <p:nvCxnSpPr>
          <p:cNvPr id="11265" name="Straight Connector 11264">
            <a:extLst>
              <a:ext uri="{FF2B5EF4-FFF2-40B4-BE49-F238E27FC236}">
                <a16:creationId xmlns:a16="http://schemas.microsoft.com/office/drawing/2014/main" id="{964CFE6A-3D9E-1A57-C6CD-2381357D3E33}"/>
              </a:ext>
            </a:extLst>
          </p:cNvPr>
          <p:cNvCxnSpPr>
            <a:stCxn id="7" idx="2"/>
            <a:endCxn id="60" idx="0"/>
          </p:cNvCxnSpPr>
          <p:nvPr/>
        </p:nvCxnSpPr>
        <p:spPr>
          <a:xfrm>
            <a:off x="7085797" y="905774"/>
            <a:ext cx="6291058" cy="72737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C3B4946-C972-FFC1-A36F-5C0041F3A2BD}"/>
              </a:ext>
            </a:extLst>
          </p:cNvPr>
          <p:cNvSpPr txBox="1"/>
          <p:nvPr/>
        </p:nvSpPr>
        <p:spPr>
          <a:xfrm>
            <a:off x="72500" y="82275"/>
            <a:ext cx="4574970" cy="498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640" b="1" dirty="0"/>
              <a:t>AWS </a:t>
            </a:r>
            <a:r>
              <a:rPr lang="en-US" sz="2640" b="1" dirty="0" err="1"/>
              <a:t>CodePipeline</a:t>
            </a:r>
            <a:r>
              <a:rPr lang="en-US" sz="2640" b="1" dirty="0"/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266625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3" grpId="0"/>
      <p:bldP spid="15" grpId="0"/>
      <p:bldP spid="16" grpId="0"/>
      <p:bldP spid="21" grpId="0"/>
      <p:bldP spid="22" grpId="0"/>
      <p:bldP spid="24" grpId="0"/>
      <p:bldP spid="26" grpId="0"/>
      <p:bldP spid="28" grpId="0"/>
      <p:bldP spid="30" grpId="0"/>
      <p:bldP spid="32" grpId="0"/>
      <p:bldP spid="35" grpId="0"/>
      <p:bldP spid="20" grpId="0" animBg="1"/>
      <p:bldP spid="36" grpId="0" animBg="1"/>
      <p:bldP spid="37" grpId="0" animBg="1"/>
      <p:bldP spid="38" grpId="0"/>
      <p:bldP spid="40" grpId="0"/>
      <p:bldP spid="41" grpId="0"/>
      <p:bldP spid="61" grpId="0"/>
      <p:bldP spid="64" grpId="0"/>
      <p:bldP spid="66" grpId="0"/>
      <p:bldP spid="60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AF87C-4ADE-6F2D-A1AD-D0E14921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04BA92-036E-644B-5985-08FCB83C02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pic>
        <p:nvPicPr>
          <p:cNvPr id="5122" name="Picture 2" descr="&#10;                An example release process using CodePipeline.&#10;            ">
            <a:extLst>
              <a:ext uri="{FF2B5EF4-FFF2-40B4-BE49-F238E27FC236}">
                <a16:creationId xmlns:a16="http://schemas.microsoft.com/office/drawing/2014/main" id="{454C012E-D9CA-DC75-1EEF-3E841DEB6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756" y="1518002"/>
            <a:ext cx="10439401" cy="586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D619053-1B23-9BB0-5168-7FD97EFF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184016609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4482D-6D77-E8DA-6224-749F61FC3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A110AB-EAEE-E22D-F8A4-43A9B73BD3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id="{86860498-CDA6-8662-DBCC-3329181D8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9902" y="109918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930267-DF27-29FC-3DDA-D1B523D15193}"/>
              </a:ext>
            </a:extLst>
          </p:cNvPr>
          <p:cNvSpPr/>
          <p:nvPr/>
        </p:nvSpPr>
        <p:spPr>
          <a:xfrm>
            <a:off x="1889902" y="100547"/>
            <a:ext cx="9940088" cy="750575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4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50825FD8-D30D-FE81-73F4-4BE4E06FE18F}"/>
              </a:ext>
            </a:extLst>
          </p:cNvPr>
          <p:cNvSpPr/>
          <p:nvPr/>
        </p:nvSpPr>
        <p:spPr>
          <a:xfrm>
            <a:off x="166740" y="2655749"/>
            <a:ext cx="1088466" cy="818253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Local Git Repo</a:t>
            </a:r>
          </a:p>
        </p:txBody>
      </p:sp>
      <p:pic>
        <p:nvPicPr>
          <p:cNvPr id="14" name="Picture 16" descr="Image result for developer smiley">
            <a:extLst>
              <a:ext uri="{FF2B5EF4-FFF2-40B4-BE49-F238E27FC236}">
                <a16:creationId xmlns:a16="http://schemas.microsoft.com/office/drawing/2014/main" id="{951055C0-B5FF-8A47-0FDE-1725175E0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0" y="106639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375ED3-C65F-102C-DEE1-930BB2E91A53}"/>
              </a:ext>
            </a:extLst>
          </p:cNvPr>
          <p:cNvSpPr txBox="1"/>
          <p:nvPr/>
        </p:nvSpPr>
        <p:spPr>
          <a:xfrm>
            <a:off x="273057" y="757345"/>
            <a:ext cx="108722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0" dirty="0"/>
              <a:t>Developer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921794-4196-0858-AE9F-E5D3B30E62CA}"/>
              </a:ext>
            </a:extLst>
          </p:cNvPr>
          <p:cNvSpPr txBox="1"/>
          <p:nvPr/>
        </p:nvSpPr>
        <p:spPr>
          <a:xfrm>
            <a:off x="1691497" y="2726029"/>
            <a:ext cx="67037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push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837F089-98F3-3DF2-0611-B12DBFC3F114}"/>
              </a:ext>
            </a:extLst>
          </p:cNvPr>
          <p:cNvCxnSpPr>
            <a:cxnSpLocks/>
            <a:stCxn id="14" idx="2"/>
            <a:endCxn id="8" idx="1"/>
          </p:cNvCxnSpPr>
          <p:nvPr/>
        </p:nvCxnSpPr>
        <p:spPr>
          <a:xfrm flipH="1">
            <a:off x="710973" y="1937586"/>
            <a:ext cx="4392" cy="7181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2769F9A-795B-4A59-7858-DB7CFBBA778E}"/>
              </a:ext>
            </a:extLst>
          </p:cNvPr>
          <p:cNvSpPr txBox="1"/>
          <p:nvPr/>
        </p:nvSpPr>
        <p:spPr>
          <a:xfrm>
            <a:off x="-33590" y="2001864"/>
            <a:ext cx="2387898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rgbClr val="00B050"/>
                </a:solidFill>
              </a:rPr>
              <a:t>Commit code changes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3BBF66-7461-C36B-37BA-468C50792DAA}"/>
              </a:ext>
            </a:extLst>
          </p:cNvPr>
          <p:cNvSpPr/>
          <p:nvPr/>
        </p:nvSpPr>
        <p:spPr>
          <a:xfrm>
            <a:off x="4227302" y="4588949"/>
            <a:ext cx="6637105" cy="26087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9237622-0145-80EA-0AEB-F503F00A088E}"/>
              </a:ext>
            </a:extLst>
          </p:cNvPr>
          <p:cNvSpPr/>
          <p:nvPr/>
        </p:nvSpPr>
        <p:spPr>
          <a:xfrm>
            <a:off x="7730211" y="5038784"/>
            <a:ext cx="2684800" cy="178565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solidFill>
                  <a:srgbClr val="D86613"/>
                </a:solidFill>
              </a:rPr>
              <a:t> Worker Node -2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189CE34-7006-3FC6-7424-3B28B2708739}"/>
              </a:ext>
            </a:extLst>
          </p:cNvPr>
          <p:cNvSpPr txBox="1"/>
          <p:nvPr/>
        </p:nvSpPr>
        <p:spPr>
          <a:xfrm>
            <a:off x="5975367" y="6901848"/>
            <a:ext cx="3000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Elastic Kubernetes Service</a:t>
            </a:r>
            <a:endParaRPr lang="en-US" sz="1600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6E4186B-C4F3-EA63-CA0A-2AD13AD6CBC5}"/>
              </a:ext>
            </a:extLst>
          </p:cNvPr>
          <p:cNvSpPr/>
          <p:nvPr/>
        </p:nvSpPr>
        <p:spPr>
          <a:xfrm>
            <a:off x="4713264" y="5054607"/>
            <a:ext cx="2684800" cy="178565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600" dirty="0">
                <a:solidFill>
                  <a:srgbClr val="D86613"/>
                </a:solidFill>
              </a:rPr>
              <a:t> Worker Node-1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CA450-E3B5-AF95-D1DC-CFD3B5847CE5}"/>
              </a:ext>
            </a:extLst>
          </p:cNvPr>
          <p:cNvSpPr/>
          <p:nvPr/>
        </p:nvSpPr>
        <p:spPr>
          <a:xfrm>
            <a:off x="2711203" y="496786"/>
            <a:ext cx="8253059" cy="3887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89651BF-56D1-D9F4-593D-EA0980C01B3E}"/>
              </a:ext>
            </a:extLst>
          </p:cNvPr>
          <p:cNvSpPr txBox="1"/>
          <p:nvPr/>
        </p:nvSpPr>
        <p:spPr>
          <a:xfrm>
            <a:off x="4624133" y="3435829"/>
            <a:ext cx="114734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 err="1"/>
              <a:t>CodeBuild</a:t>
            </a:r>
            <a:endParaRPr lang="en-US" sz="1680" dirty="0"/>
          </a:p>
        </p:txBody>
      </p:sp>
      <p:pic>
        <p:nvPicPr>
          <p:cNvPr id="77" name="Graphic 58">
            <a:extLst>
              <a:ext uri="{FF2B5EF4-FFF2-40B4-BE49-F238E27FC236}">
                <a16:creationId xmlns:a16="http://schemas.microsoft.com/office/drawing/2014/main" id="{7038AED8-5D3E-3D78-FAB3-6BB00DE50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6419" y="2638156"/>
            <a:ext cx="853440" cy="853440"/>
          </a:xfrm>
          <a:prstGeom prst="rect">
            <a:avLst/>
          </a:prstGeom>
        </p:spPr>
      </p:pic>
      <p:pic>
        <p:nvPicPr>
          <p:cNvPr id="78" name="Graphic 44">
            <a:extLst>
              <a:ext uri="{FF2B5EF4-FFF2-40B4-BE49-F238E27FC236}">
                <a16:creationId xmlns:a16="http://schemas.microsoft.com/office/drawing/2014/main" id="{E43757FB-1641-393F-F8F0-96EADFE9D9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7874" y="2086418"/>
            <a:ext cx="853440" cy="85344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7581176D-C0EE-04E3-8D8E-B1EADBA4D39E}"/>
              </a:ext>
            </a:extLst>
          </p:cNvPr>
          <p:cNvSpPr txBox="1"/>
          <p:nvPr/>
        </p:nvSpPr>
        <p:spPr>
          <a:xfrm>
            <a:off x="6254023" y="2862328"/>
            <a:ext cx="71310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S3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09FA6EA-EDA0-D77B-C07D-E6BA0FD565BE}"/>
              </a:ext>
            </a:extLst>
          </p:cNvPr>
          <p:cNvCxnSpPr>
            <a:stCxn id="77" idx="3"/>
            <a:endCxn id="78" idx="1"/>
          </p:cNvCxnSpPr>
          <p:nvPr/>
        </p:nvCxnSpPr>
        <p:spPr>
          <a:xfrm flipV="1">
            <a:off x="5609859" y="2513138"/>
            <a:ext cx="618015" cy="5517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5BB2D78-B617-D285-C020-5AAE3A1CCEA3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3974290" y="3064876"/>
            <a:ext cx="7821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22AD05C-7396-E902-CBF4-DED7364F1928}"/>
              </a:ext>
            </a:extLst>
          </p:cNvPr>
          <p:cNvSpPr txBox="1"/>
          <p:nvPr/>
        </p:nvSpPr>
        <p:spPr>
          <a:xfrm>
            <a:off x="2896113" y="860168"/>
            <a:ext cx="1284406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CloudWatch</a:t>
            </a:r>
          </a:p>
        </p:txBody>
      </p:sp>
      <p:pic>
        <p:nvPicPr>
          <p:cNvPr id="101" name="Graphic 33">
            <a:extLst>
              <a:ext uri="{FF2B5EF4-FFF2-40B4-BE49-F238E27FC236}">
                <a16:creationId xmlns:a16="http://schemas.microsoft.com/office/drawing/2014/main" id="{1FB12DFE-539F-10F6-2C82-DE49B09712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23556" y="1190778"/>
            <a:ext cx="853440" cy="853440"/>
          </a:xfrm>
          <a:prstGeom prst="rect">
            <a:avLst/>
          </a:prstGeom>
        </p:spPr>
      </p:pic>
      <p:pic>
        <p:nvPicPr>
          <p:cNvPr id="104" name="Graphic 24">
            <a:extLst>
              <a:ext uri="{FF2B5EF4-FFF2-40B4-BE49-F238E27FC236}">
                <a16:creationId xmlns:a16="http://schemas.microsoft.com/office/drawing/2014/main" id="{5F7879EE-A007-9F3B-01F1-642A1F2B97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97937" y="590136"/>
            <a:ext cx="853440" cy="853440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A45840AA-471D-1A0C-92C6-4C8DA3D7CB17}"/>
              </a:ext>
            </a:extLst>
          </p:cNvPr>
          <p:cNvSpPr txBox="1"/>
          <p:nvPr/>
        </p:nvSpPr>
        <p:spPr>
          <a:xfrm>
            <a:off x="7052862" y="824219"/>
            <a:ext cx="1402703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 err="1"/>
              <a:t>CodePipeline</a:t>
            </a:r>
            <a:endParaRPr lang="en-US" sz="168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B052AB-F0E8-97DD-2FF9-2BA80F33980D}"/>
              </a:ext>
            </a:extLst>
          </p:cNvPr>
          <p:cNvCxnSpPr>
            <a:cxnSpLocks/>
            <a:endCxn id="101" idx="2"/>
          </p:cNvCxnSpPr>
          <p:nvPr/>
        </p:nvCxnSpPr>
        <p:spPr>
          <a:xfrm flipV="1">
            <a:off x="3547570" y="2044218"/>
            <a:ext cx="2706" cy="5939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8A2784-4418-C5B4-0C20-C0BCC62D8AD6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 flipV="1">
            <a:off x="3976996" y="1016856"/>
            <a:ext cx="2220941" cy="6006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FD4D69A-3F03-AF2C-FF9B-9764A1BAF8C1}"/>
              </a:ext>
            </a:extLst>
          </p:cNvPr>
          <p:cNvCxnSpPr>
            <a:cxnSpLocks/>
            <a:stCxn id="104" idx="2"/>
          </p:cNvCxnSpPr>
          <p:nvPr/>
        </p:nvCxnSpPr>
        <p:spPr>
          <a:xfrm flipH="1">
            <a:off x="3547570" y="1443576"/>
            <a:ext cx="3077087" cy="1194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AA3D06E-FDCD-704F-A1C3-5571F011A803}"/>
              </a:ext>
            </a:extLst>
          </p:cNvPr>
          <p:cNvCxnSpPr>
            <a:cxnSpLocks/>
            <a:stCxn id="104" idx="2"/>
            <a:endCxn id="77" idx="0"/>
          </p:cNvCxnSpPr>
          <p:nvPr/>
        </p:nvCxnSpPr>
        <p:spPr>
          <a:xfrm flipH="1">
            <a:off x="5183139" y="1443576"/>
            <a:ext cx="1441518" cy="1194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CE8109F-9586-2190-D7F3-8D7EF35BFE27}"/>
              </a:ext>
            </a:extLst>
          </p:cNvPr>
          <p:cNvCxnSpPr>
            <a:cxnSpLocks/>
            <a:endCxn id="78" idx="0"/>
          </p:cNvCxnSpPr>
          <p:nvPr/>
        </p:nvCxnSpPr>
        <p:spPr>
          <a:xfrm flipH="1">
            <a:off x="6654594" y="1438169"/>
            <a:ext cx="9219" cy="6482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3D84C5C-56AF-5B93-C654-9EDF6B783682}"/>
              </a:ext>
            </a:extLst>
          </p:cNvPr>
          <p:cNvCxnSpPr>
            <a:cxnSpLocks/>
            <a:stCxn id="77" idx="3"/>
            <a:endCxn id="69" idx="1"/>
          </p:cNvCxnSpPr>
          <p:nvPr/>
        </p:nvCxnSpPr>
        <p:spPr>
          <a:xfrm>
            <a:off x="5609859" y="3064876"/>
            <a:ext cx="2388256" cy="22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FA71DA5D-21B4-B5F1-DDE9-B1075315659C}"/>
              </a:ext>
            </a:extLst>
          </p:cNvPr>
          <p:cNvSpPr txBox="1"/>
          <p:nvPr/>
        </p:nvSpPr>
        <p:spPr>
          <a:xfrm>
            <a:off x="9407306" y="464558"/>
            <a:ext cx="1447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CI CD Process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EA8A58C-0877-E9F4-16EE-3B1477AA306B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1255206" y="3064876"/>
            <a:ext cx="18656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3" name="Graphic 132">
            <a:extLst>
              <a:ext uri="{FF2B5EF4-FFF2-40B4-BE49-F238E27FC236}">
                <a16:creationId xmlns:a16="http://schemas.microsoft.com/office/drawing/2014/main" id="{E329671F-3A53-D01B-476F-E97571A8A2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38817" y="3264807"/>
            <a:ext cx="849993" cy="849993"/>
          </a:xfrm>
          <a:prstGeom prst="rect">
            <a:avLst/>
          </a:prstGeom>
        </p:spPr>
      </p:pic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CF65659-4BAD-8BDE-36AE-9CE1579855AA}"/>
              </a:ext>
            </a:extLst>
          </p:cNvPr>
          <p:cNvCxnSpPr>
            <a:cxnSpLocks/>
            <a:stCxn id="77" idx="3"/>
            <a:endCxn id="133" idx="1"/>
          </p:cNvCxnSpPr>
          <p:nvPr/>
        </p:nvCxnSpPr>
        <p:spPr>
          <a:xfrm>
            <a:off x="5609859" y="3064876"/>
            <a:ext cx="628958" cy="624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90A265AE-FBE7-B0B4-12A6-CA7B32525CF8}"/>
              </a:ext>
            </a:extLst>
          </p:cNvPr>
          <p:cNvSpPr txBox="1"/>
          <p:nvPr/>
        </p:nvSpPr>
        <p:spPr>
          <a:xfrm>
            <a:off x="6238816" y="4059052"/>
            <a:ext cx="90387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ECR</a:t>
            </a: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8A02DEDA-B2DA-363B-CE45-8C30B5ABB8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98115" y="2642750"/>
            <a:ext cx="848846" cy="84884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AEFBC88-A801-6D63-E3D5-C6731C4D86AF}"/>
              </a:ext>
            </a:extLst>
          </p:cNvPr>
          <p:cNvSpPr txBox="1"/>
          <p:nvPr/>
        </p:nvSpPr>
        <p:spPr>
          <a:xfrm>
            <a:off x="7717768" y="3488721"/>
            <a:ext cx="1457081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EKS Cluster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A33DC3BE-ABB9-FEFA-1CC0-95C68F92C6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713442" y="5054607"/>
            <a:ext cx="330200" cy="3302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FDB465FF-55AF-0408-C5E5-0FF242DF7F2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35169" y="5054607"/>
            <a:ext cx="330200" cy="33020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2BECAC44-5C94-6ECD-A74C-F36719932460}"/>
              </a:ext>
            </a:extLst>
          </p:cNvPr>
          <p:cNvSpPr/>
          <p:nvPr/>
        </p:nvSpPr>
        <p:spPr>
          <a:xfrm>
            <a:off x="5183139" y="5449886"/>
            <a:ext cx="455232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2786644-2307-DF2C-4F33-42AEBD079F83}"/>
              </a:ext>
            </a:extLst>
          </p:cNvPr>
          <p:cNvSpPr/>
          <p:nvPr/>
        </p:nvSpPr>
        <p:spPr>
          <a:xfrm>
            <a:off x="5277240" y="5560153"/>
            <a:ext cx="4209660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AB90532-7E11-FBDD-26FF-C307FF80EE64}"/>
              </a:ext>
            </a:extLst>
          </p:cNvPr>
          <p:cNvSpPr/>
          <p:nvPr/>
        </p:nvSpPr>
        <p:spPr>
          <a:xfrm>
            <a:off x="5411915" y="562416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C3E4BF1-E5F4-6585-121B-C96854DDA4C5}"/>
              </a:ext>
            </a:extLst>
          </p:cNvPr>
          <p:cNvSpPr txBox="1"/>
          <p:nvPr/>
        </p:nvSpPr>
        <p:spPr>
          <a:xfrm>
            <a:off x="6711373" y="6391654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BE4F7DA-6E41-02B8-522D-8CFE93751D2E}"/>
              </a:ext>
            </a:extLst>
          </p:cNvPr>
          <p:cNvSpPr txBox="1"/>
          <p:nvPr/>
        </p:nvSpPr>
        <p:spPr>
          <a:xfrm>
            <a:off x="6933265" y="5909816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BF38FFE-D811-98B4-7722-97BAF5F3ABD1}"/>
              </a:ext>
            </a:extLst>
          </p:cNvPr>
          <p:cNvGrpSpPr/>
          <p:nvPr/>
        </p:nvGrpSpPr>
        <p:grpSpPr>
          <a:xfrm>
            <a:off x="5538235" y="5739942"/>
            <a:ext cx="555550" cy="352840"/>
            <a:chOff x="853440" y="4579716"/>
            <a:chExt cx="1006998" cy="8275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A601CC6-7FFC-682B-0A9B-0D94630FEB2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3E72DB5-E0C9-137E-F126-8FC7A4CDF58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5F97857-BCDA-FD52-9752-E700E871926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C1F8A19-D7DF-5659-BB29-F991EC95F2F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980C667-A28C-C37C-981B-237FE1FB36A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6372CB-6A68-99B6-9568-2FF4A470DA2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70DA169-058A-98B8-F50F-D664BED6CF0F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39CE0D37-009C-35C8-85F6-03D7A2ABC836}"/>
              </a:ext>
            </a:extLst>
          </p:cNvPr>
          <p:cNvSpPr txBox="1"/>
          <p:nvPr/>
        </p:nvSpPr>
        <p:spPr>
          <a:xfrm>
            <a:off x="5588738" y="6049724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B8D223C-D0F4-AB47-263D-C5DF8FECB723}"/>
              </a:ext>
            </a:extLst>
          </p:cNvPr>
          <p:cNvSpPr/>
          <p:nvPr/>
        </p:nvSpPr>
        <p:spPr>
          <a:xfrm>
            <a:off x="8442866" y="568280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1D66461-94CB-0917-CFD6-DAFE617816B9}"/>
              </a:ext>
            </a:extLst>
          </p:cNvPr>
          <p:cNvGrpSpPr/>
          <p:nvPr/>
        </p:nvGrpSpPr>
        <p:grpSpPr>
          <a:xfrm>
            <a:off x="8569186" y="5798582"/>
            <a:ext cx="555550" cy="352840"/>
            <a:chOff x="853440" y="4579716"/>
            <a:chExt cx="1006998" cy="827590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14929EE-173D-FF93-B979-9FABF9ABF8C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051B604-AB23-B713-F4B2-4695E32FF7A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397DD74-A243-6B20-F958-54FBB1E02CE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76AD8B6C-D295-62F2-7349-14C9F8AE128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3B8D9FE-B884-4D28-F565-35EE8B6B75B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B1EF74-84E5-BFDB-132B-D7CFF31D8AE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1157E8E-D9A9-EA4A-C857-71C42422440B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9D290B25-A790-A56C-7A8A-7AAF1684B6D7}"/>
              </a:ext>
            </a:extLst>
          </p:cNvPr>
          <p:cNvSpPr txBox="1"/>
          <p:nvPr/>
        </p:nvSpPr>
        <p:spPr>
          <a:xfrm>
            <a:off x="8628658" y="611913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20821D26-44A3-4236-E2C6-F560C16EBDAB}"/>
              </a:ext>
            </a:extLst>
          </p:cNvPr>
          <p:cNvCxnSpPr>
            <a:cxnSpLocks/>
            <a:stCxn id="72" idx="0"/>
            <a:endCxn id="87" idx="0"/>
          </p:cNvCxnSpPr>
          <p:nvPr/>
        </p:nvCxnSpPr>
        <p:spPr>
          <a:xfrm flipH="1">
            <a:off x="7459302" y="3488721"/>
            <a:ext cx="987007" cy="1961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2" descr="GitHub Logomark">
            <a:extLst>
              <a:ext uri="{FF2B5EF4-FFF2-40B4-BE49-F238E27FC236}">
                <a16:creationId xmlns:a16="http://schemas.microsoft.com/office/drawing/2014/main" id="{D3C15C41-D988-CEAB-433D-00F781E5D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832" y="2655749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A82B65-6F29-7E49-2C68-2F1D9AC08B44}"/>
              </a:ext>
            </a:extLst>
          </p:cNvPr>
          <p:cNvSpPr txBox="1"/>
          <p:nvPr/>
        </p:nvSpPr>
        <p:spPr>
          <a:xfrm>
            <a:off x="2711203" y="3573558"/>
            <a:ext cx="170580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0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2897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6" grpId="0"/>
      <p:bldP spid="36" grpId="0"/>
      <p:bldP spid="3" grpId="0" animBg="1"/>
      <p:bldP spid="86" grpId="0" animBg="1"/>
      <p:bldP spid="93" grpId="0"/>
      <p:bldP spid="148" grpId="0" animBg="1"/>
      <p:bldP spid="4" grpId="0" animBg="1"/>
      <p:bldP spid="76" grpId="0"/>
      <p:bldP spid="79" grpId="0"/>
      <p:bldP spid="85" grpId="0"/>
      <p:bldP spid="109" grpId="0"/>
      <p:bldP spid="68" grpId="0"/>
      <p:bldP spid="135" grpId="0"/>
      <p:bldP spid="72" grpId="0"/>
      <p:bldP spid="87" grpId="0" animBg="1"/>
      <p:bldP spid="88" grpId="0" animBg="1"/>
      <p:bldP spid="89" grpId="0" animBg="1"/>
      <p:bldP spid="90" grpId="0"/>
      <p:bldP spid="91" grpId="0"/>
      <p:bldP spid="102" grpId="0"/>
      <p:bldP spid="106" grpId="0" animBg="1"/>
      <p:bldP spid="143" grpId="0"/>
      <p:bldP spid="9" grpId="0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4611" y="2679713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What are Microservices?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1635327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D7F672-0AC0-A64E-B850-7108B50B46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062975-948F-9342-9FE2-6BFD1063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– </a:t>
            </a:r>
            <a:r>
              <a:rPr lang="en-US" dirty="0">
                <a:solidFill>
                  <a:srgbClr val="00B050"/>
                </a:solidFill>
              </a:rPr>
              <a:t>Service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0F901-A36D-AF43-97DE-423686C77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165350"/>
            <a:ext cx="135255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8254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44EE2F-8BA8-2C49-A07E-6F998C291A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20059-1903-F84D-9946-08EF86679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Microservices</a:t>
            </a:r>
            <a:r>
              <a:rPr lang="en-IN" dirty="0"/>
              <a:t> - also known as the </a:t>
            </a:r>
            <a:r>
              <a:rPr lang="en-IN" dirty="0">
                <a:solidFill>
                  <a:srgbClr val="0070C0"/>
                </a:solidFill>
              </a:rPr>
              <a:t>microservice architecture </a:t>
            </a:r>
            <a:r>
              <a:rPr lang="en-IN" dirty="0"/>
              <a:t>- is an architectural style that structures an application as a </a:t>
            </a:r>
            <a:r>
              <a:rPr lang="en-IN" dirty="0">
                <a:solidFill>
                  <a:srgbClr val="0070C0"/>
                </a:solidFill>
              </a:rPr>
              <a:t>collection of services </a:t>
            </a:r>
            <a:r>
              <a:rPr lang="en-IN" dirty="0"/>
              <a:t>that are</a:t>
            </a:r>
          </a:p>
          <a:p>
            <a:pPr lvl="1"/>
            <a:r>
              <a:rPr lang="en-IN" dirty="0"/>
              <a:t>Highly maintainable and testable</a:t>
            </a:r>
          </a:p>
          <a:p>
            <a:pPr lvl="1"/>
            <a:r>
              <a:rPr lang="en-IN" dirty="0"/>
              <a:t>Loosely coupled</a:t>
            </a:r>
          </a:p>
          <a:p>
            <a:pPr lvl="1"/>
            <a:r>
              <a:rPr lang="en-IN" dirty="0"/>
              <a:t>Independently deployable</a:t>
            </a:r>
          </a:p>
          <a:p>
            <a:pPr lvl="1"/>
            <a:r>
              <a:rPr lang="en-IN" dirty="0"/>
              <a:t>Organized around business capabilities</a:t>
            </a:r>
          </a:p>
          <a:p>
            <a:pPr lvl="1"/>
            <a:r>
              <a:rPr lang="en-IN" dirty="0"/>
              <a:t>Owned by a small team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275275-B0FD-DC44-A883-CB756D63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Microservices?</a:t>
            </a:r>
          </a:p>
        </p:txBody>
      </p:sp>
    </p:spTree>
    <p:extLst>
      <p:ext uri="{BB962C8B-B14F-4D97-AF65-F5344CB8AC3E}">
        <p14:creationId xmlns:p14="http://schemas.microsoft.com/office/powerpoint/2010/main" val="259130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354BB1-3742-D14B-962D-3D1126035D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AD175-0C64-CC45-86C1-97364C563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Developer independence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Small teams work in parallel and can iterate </a:t>
            </a:r>
            <a:r>
              <a:rPr lang="en-IN" dirty="0">
                <a:solidFill>
                  <a:srgbClr val="0070C0"/>
                </a:solidFill>
              </a:rPr>
              <a:t>faster</a:t>
            </a:r>
            <a:r>
              <a:rPr lang="en-IN" dirty="0"/>
              <a:t> than large teams.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Isolation and resilience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If a </a:t>
            </a:r>
            <a:r>
              <a:rPr lang="en-IN" dirty="0">
                <a:solidFill>
                  <a:srgbClr val="0070C0"/>
                </a:solidFill>
              </a:rPr>
              <a:t>component dies</a:t>
            </a:r>
            <a:r>
              <a:rPr lang="en-IN" dirty="0"/>
              <a:t>, you spin up another while and the rest of the application continues to function.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Scalability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Smaller components take up fewer resources and can be scaled to meet </a:t>
            </a:r>
            <a:r>
              <a:rPr lang="en-IN" dirty="0">
                <a:solidFill>
                  <a:srgbClr val="0070C0"/>
                </a:solidFill>
              </a:rPr>
              <a:t>increasing demand </a:t>
            </a:r>
            <a:r>
              <a:rPr lang="en-IN" dirty="0"/>
              <a:t>of that component only.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Lifecycle automation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Individual components are easier to fit into </a:t>
            </a:r>
            <a:r>
              <a:rPr lang="en-IN" dirty="0">
                <a:solidFill>
                  <a:srgbClr val="0070C0"/>
                </a:solidFill>
              </a:rPr>
              <a:t>continuous delivery pipelines </a:t>
            </a:r>
            <a:r>
              <a:rPr lang="en-IN" dirty="0"/>
              <a:t>and complex deployment scenarios not possible with monoliths.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Relationship to the business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/>
              <a:t>Microservice architectures are split along business domain boundaries, </a:t>
            </a:r>
            <a:r>
              <a:rPr lang="en-IN" dirty="0">
                <a:solidFill>
                  <a:srgbClr val="0070C0"/>
                </a:solidFill>
              </a:rPr>
              <a:t>increasing independence </a:t>
            </a:r>
            <a:r>
              <a:rPr lang="en-IN" dirty="0"/>
              <a:t>and understanding across the organization.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6997B4-272B-9F45-8BA3-1FB3B0F40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- Benefits</a:t>
            </a:r>
          </a:p>
        </p:txBody>
      </p:sp>
    </p:spTree>
    <p:extLst>
      <p:ext uri="{BB962C8B-B14F-4D97-AF65-F5344CB8AC3E}">
        <p14:creationId xmlns:p14="http://schemas.microsoft.com/office/powerpoint/2010/main" val="153576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8786" y="2510743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Microservices Deployment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289075881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F3948B-1E1D-6148-B16A-D83862336E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361023-FC60-8048-9E75-C96BBFCF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6168D5-7CAF-3443-89BF-EA44CBEB7F70}"/>
              </a:ext>
            </a:extLst>
          </p:cNvPr>
          <p:cNvSpPr/>
          <p:nvPr/>
        </p:nvSpPr>
        <p:spPr>
          <a:xfrm>
            <a:off x="2763985" y="2052192"/>
            <a:ext cx="3009952" cy="3691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1A74C6-5880-D643-B21F-7C39EC153D4F}"/>
              </a:ext>
            </a:extLst>
          </p:cNvPr>
          <p:cNvSpPr/>
          <p:nvPr/>
        </p:nvSpPr>
        <p:spPr>
          <a:xfrm>
            <a:off x="3075712" y="2216725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User API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2DFCD1-DB6F-D04A-A365-E8172594D23B}"/>
              </a:ext>
            </a:extLst>
          </p:cNvPr>
          <p:cNvSpPr/>
          <p:nvPr/>
        </p:nvSpPr>
        <p:spPr>
          <a:xfrm>
            <a:off x="3075712" y="3027216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Users API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668171-CDA1-344C-8E9D-426121AD1FFA}"/>
              </a:ext>
            </a:extLst>
          </p:cNvPr>
          <p:cNvSpPr/>
          <p:nvPr/>
        </p:nvSpPr>
        <p:spPr>
          <a:xfrm>
            <a:off x="3075712" y="3832503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User API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8C26227-FA8B-2540-B23B-6FAB325B2042}"/>
              </a:ext>
            </a:extLst>
          </p:cNvPr>
          <p:cNvSpPr/>
          <p:nvPr/>
        </p:nvSpPr>
        <p:spPr>
          <a:xfrm>
            <a:off x="3061857" y="4618732"/>
            <a:ext cx="2438400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Status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FC52B7-D099-4A4E-A04B-722E32E91F2D}"/>
              </a:ext>
            </a:extLst>
          </p:cNvPr>
          <p:cNvSpPr txBox="1"/>
          <p:nvPr/>
        </p:nvSpPr>
        <p:spPr>
          <a:xfrm>
            <a:off x="2869810" y="5404961"/>
            <a:ext cx="2850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 Management Microservice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7C3939-F594-3D4C-8368-65FDFFCDE4CA}"/>
              </a:ext>
            </a:extLst>
          </p:cNvPr>
          <p:cNvSpPr/>
          <p:nvPr/>
        </p:nvSpPr>
        <p:spPr>
          <a:xfrm>
            <a:off x="7266712" y="2052192"/>
            <a:ext cx="3061854" cy="3691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322E3C-B78E-3D49-9581-E35FE977EE13}"/>
              </a:ext>
            </a:extLst>
          </p:cNvPr>
          <p:cNvSpPr/>
          <p:nvPr/>
        </p:nvSpPr>
        <p:spPr>
          <a:xfrm>
            <a:off x="7578439" y="2270403"/>
            <a:ext cx="2438400" cy="678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Notification API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9F8D191-799A-7241-A129-3164B982CB24}"/>
              </a:ext>
            </a:extLst>
          </p:cNvPr>
          <p:cNvSpPr/>
          <p:nvPr/>
        </p:nvSpPr>
        <p:spPr>
          <a:xfrm>
            <a:off x="7578439" y="3128593"/>
            <a:ext cx="2438400" cy="67887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Status 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C061CA-B042-7545-BF5B-6FB4EBF976AC}"/>
              </a:ext>
            </a:extLst>
          </p:cNvPr>
          <p:cNvSpPr txBox="1"/>
          <p:nvPr/>
        </p:nvSpPr>
        <p:spPr>
          <a:xfrm>
            <a:off x="7657070" y="5404961"/>
            <a:ext cx="2281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Notification Microservice</a:t>
            </a:r>
          </a:p>
        </p:txBody>
      </p:sp>
      <p:pic>
        <p:nvPicPr>
          <p:cNvPr id="17" name="Picture 16" descr="Image result for developer smiley">
            <a:extLst>
              <a:ext uri="{FF2B5EF4-FFF2-40B4-BE49-F238E27FC236}">
                <a16:creationId xmlns:a16="http://schemas.microsoft.com/office/drawing/2014/main" id="{CEA842D6-D728-A94D-85C2-633F7DB64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90" y="4916114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783D7-7ABF-7144-8CF3-0B4BC0E0D765}"/>
              </a:ext>
            </a:extLst>
          </p:cNvPr>
          <p:cNvSpPr txBox="1"/>
          <p:nvPr/>
        </p:nvSpPr>
        <p:spPr>
          <a:xfrm>
            <a:off x="12760410" y="3087074"/>
            <a:ext cx="12121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User</a:t>
            </a:r>
          </a:p>
        </p:txBody>
      </p:sp>
      <p:pic>
        <p:nvPicPr>
          <p:cNvPr id="19" name="Graphic 25">
            <a:extLst>
              <a:ext uri="{FF2B5EF4-FFF2-40B4-BE49-F238E27FC236}">
                <a16:creationId xmlns:a16="http://schemas.microsoft.com/office/drawing/2014/main" id="{438CDB86-9AB6-8145-9B12-9BBFDC1DC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6814" y="2226166"/>
            <a:ext cx="804465" cy="8044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81141F-4AFF-6F4C-81B1-07E5524F644F}"/>
              </a:ext>
            </a:extLst>
          </p:cNvPr>
          <p:cNvSpPr txBox="1"/>
          <p:nvPr/>
        </p:nvSpPr>
        <p:spPr>
          <a:xfrm>
            <a:off x="11249838" y="3062878"/>
            <a:ext cx="8114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F58C9D-6805-3B43-A52F-446C22425F1E}"/>
              </a:ext>
            </a:extLst>
          </p:cNvPr>
          <p:cNvSpPr/>
          <p:nvPr/>
        </p:nvSpPr>
        <p:spPr>
          <a:xfrm>
            <a:off x="368542" y="1915781"/>
            <a:ext cx="1923089" cy="1289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Postman</a:t>
            </a:r>
          </a:p>
          <a:p>
            <a:pPr algn="ctr"/>
            <a:r>
              <a:rPr lang="en-US" dirty="0"/>
              <a:t>Client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E5A101-51BE-734D-A3D1-E53DEEAE9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4900" y="2290980"/>
            <a:ext cx="1227701" cy="72069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28C49D-484F-5946-8969-C139B0BD2748}"/>
              </a:ext>
            </a:extLst>
          </p:cNvPr>
          <p:cNvCxnSpPr>
            <a:stCxn id="17" idx="0"/>
            <a:endCxn id="21" idx="4"/>
          </p:cNvCxnSpPr>
          <p:nvPr/>
        </p:nvCxnSpPr>
        <p:spPr>
          <a:xfrm flipV="1">
            <a:off x="1278185" y="3205098"/>
            <a:ext cx="51902" cy="1711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7A58DA-6559-2B4E-A8CC-B5EC59AB6DAB}"/>
              </a:ext>
            </a:extLst>
          </p:cNvPr>
          <p:cNvSpPr txBox="1"/>
          <p:nvPr/>
        </p:nvSpPr>
        <p:spPr>
          <a:xfrm>
            <a:off x="427084" y="5743515"/>
            <a:ext cx="18701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 Developer </a:t>
            </a:r>
          </a:p>
          <a:p>
            <a:r>
              <a:rPr lang="en-US" dirty="0"/>
              <a:t>       Or</a:t>
            </a:r>
          </a:p>
          <a:p>
            <a:r>
              <a:rPr lang="en-US" dirty="0"/>
              <a:t>API User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438A78-8FC9-804B-8D46-C86A49D507BB}"/>
              </a:ext>
            </a:extLst>
          </p:cNvPr>
          <p:cNvCxnSpPr>
            <a:stCxn id="21" idx="6"/>
            <a:endCxn id="6" idx="1"/>
          </p:cNvCxnSpPr>
          <p:nvPr/>
        </p:nvCxnSpPr>
        <p:spPr>
          <a:xfrm flipV="1">
            <a:off x="2291631" y="2556162"/>
            <a:ext cx="784081" cy="4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40A41C-6599-0D49-82D1-5EF3CF9A1EE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50375" y="2570946"/>
            <a:ext cx="2228064" cy="38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EEEB3B-764B-494C-988C-5831BF41A356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>
            <a:off x="10016839" y="2609840"/>
            <a:ext cx="1239975" cy="18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89DDB9A-0C67-9049-B5D5-C22C066E1EC5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12061279" y="2628399"/>
            <a:ext cx="683621" cy="2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Can 46">
            <a:extLst>
              <a:ext uri="{FF2B5EF4-FFF2-40B4-BE49-F238E27FC236}">
                <a16:creationId xmlns:a16="http://schemas.microsoft.com/office/drawing/2014/main" id="{3FEA73F2-D4A8-EC4E-A4E4-0DACFCE6D02E}"/>
              </a:ext>
            </a:extLst>
          </p:cNvPr>
          <p:cNvSpPr/>
          <p:nvPr/>
        </p:nvSpPr>
        <p:spPr>
          <a:xfrm>
            <a:off x="3560624" y="6306746"/>
            <a:ext cx="1432560" cy="869323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 DB</a:t>
            </a:r>
          </a:p>
        </p:txBody>
      </p:sp>
      <p:sp>
        <p:nvSpPr>
          <p:cNvPr id="48" name="Bevel 47">
            <a:extLst>
              <a:ext uri="{FF2B5EF4-FFF2-40B4-BE49-F238E27FC236}">
                <a16:creationId xmlns:a16="http://schemas.microsoft.com/office/drawing/2014/main" id="{9D32F073-5EF6-1D45-9E7B-B744166403F6}"/>
              </a:ext>
            </a:extLst>
          </p:cNvPr>
          <p:cNvSpPr/>
          <p:nvPr/>
        </p:nvSpPr>
        <p:spPr>
          <a:xfrm>
            <a:off x="8021789" y="6331495"/>
            <a:ext cx="1524000" cy="786229"/>
          </a:xfrm>
          <a:prstGeom prst="bevel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SMTP Server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CA35A0-5286-C84D-8632-93B992967745}"/>
              </a:ext>
            </a:extLst>
          </p:cNvPr>
          <p:cNvCxnSpPr>
            <a:stCxn id="10" idx="2"/>
            <a:endCxn id="47" idx="1"/>
          </p:cNvCxnSpPr>
          <p:nvPr/>
        </p:nvCxnSpPr>
        <p:spPr>
          <a:xfrm flipH="1">
            <a:off x="4276904" y="5743515"/>
            <a:ext cx="18008" cy="563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69663F-4C6C-764E-B1BD-4C023419B954}"/>
              </a:ext>
            </a:extLst>
          </p:cNvPr>
          <p:cNvCxnSpPr>
            <a:stCxn id="16" idx="2"/>
            <a:endCxn id="48" idx="6"/>
          </p:cNvCxnSpPr>
          <p:nvPr/>
        </p:nvCxnSpPr>
        <p:spPr>
          <a:xfrm flipH="1">
            <a:off x="8783789" y="5743515"/>
            <a:ext cx="13850" cy="587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62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2" grpId="1" animBg="1"/>
      <p:bldP spid="15" grpId="0" animBg="1"/>
      <p:bldP spid="16" grpId="0"/>
      <p:bldP spid="18" grpId="0"/>
      <p:bldP spid="20" grpId="0"/>
      <p:bldP spid="21" grpId="0" animBg="1"/>
      <p:bldP spid="28" grpId="0"/>
      <p:bldP spid="47" grpId="0" animBg="1"/>
      <p:bldP spid="48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Kalyan Reddy Daida</a:t>
            </a:r>
            <a:endParaRPr kumimoji="0" lang="en-GB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054001" y="726247"/>
            <a:ext cx="13278447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001" y="732082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1527713" y="1520583"/>
            <a:ext cx="11304637" cy="590201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586" y="1518631"/>
            <a:ext cx="3302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2130134" y="2244062"/>
            <a:ext cx="4273273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201" y="2244062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1972838" y="1850783"/>
            <a:ext cx="4644065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2130134" y="4053578"/>
            <a:ext cx="4267344" cy="31057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16665" y="4053212"/>
            <a:ext cx="274320" cy="2743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56623" y="76143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8708758" y="1213935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Cluster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2832350" y="1545785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85845" y="774784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8286140" y="207425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84124" y="-91977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11150630" y="779846"/>
            <a:ext cx="2117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ums.kubeoncloud.com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>
                <a:solidFill>
                  <a:srgbClr val="7030A0"/>
                </a:solidFill>
                <a:latin typeface="Calibri" panose="020F0502020204030204"/>
              </a:rPr>
              <a:t>services.kubeoncloud.com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2292" y="108157"/>
            <a:ext cx="6965933" cy="537428"/>
          </a:xfrm>
        </p:spPr>
        <p:txBody>
          <a:bodyPr>
            <a:normAutofit/>
          </a:bodyPr>
          <a:lstStyle/>
          <a:p>
            <a:r>
              <a:rPr lang="en-US" sz="2800" dirty="0"/>
              <a:t>Microservices Deployment on AWS EKS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02DA579E-479D-1E4C-BA2C-C2C4CB8BE43A}"/>
              </a:ext>
            </a:extLst>
          </p:cNvPr>
          <p:cNvSpPr/>
          <p:nvPr/>
        </p:nvSpPr>
        <p:spPr>
          <a:xfrm>
            <a:off x="8022430" y="2246392"/>
            <a:ext cx="4273273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             Public subnet</a:t>
            </a:r>
          </a:p>
        </p:txBody>
      </p:sp>
      <p:pic>
        <p:nvPicPr>
          <p:cNvPr id="257" name="Graphic 256">
            <a:extLst>
              <a:ext uri="{FF2B5EF4-FFF2-40B4-BE49-F238E27FC236}">
                <a16:creationId xmlns:a16="http://schemas.microsoft.com/office/drawing/2014/main" id="{948E1443-EFBB-E248-AAEB-BB63D7AC5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84065" y="2245637"/>
            <a:ext cx="274320" cy="274320"/>
          </a:xfrm>
          <a:prstGeom prst="rect">
            <a:avLst/>
          </a:prstGeom>
        </p:spPr>
      </p:pic>
      <p:sp>
        <p:nvSpPr>
          <p:cNvPr id="258" name="Rectangle 257">
            <a:extLst>
              <a:ext uri="{FF2B5EF4-FFF2-40B4-BE49-F238E27FC236}">
                <a16:creationId xmlns:a16="http://schemas.microsoft.com/office/drawing/2014/main" id="{33AB7B37-DB47-5042-BD20-3D52C40D45F7}"/>
              </a:ext>
            </a:extLst>
          </p:cNvPr>
          <p:cNvSpPr/>
          <p:nvPr/>
        </p:nvSpPr>
        <p:spPr>
          <a:xfrm>
            <a:off x="7865134" y="1853113"/>
            <a:ext cx="4644065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75E594DC-0F87-2A43-9124-043B6125E151}"/>
              </a:ext>
            </a:extLst>
          </p:cNvPr>
          <p:cNvSpPr/>
          <p:nvPr/>
        </p:nvSpPr>
        <p:spPr>
          <a:xfrm>
            <a:off x="8022430" y="4055908"/>
            <a:ext cx="4267344" cy="310575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                                Private subnet</a:t>
            </a:r>
          </a:p>
        </p:txBody>
      </p:sp>
      <p:pic>
        <p:nvPicPr>
          <p:cNvPr id="261" name="Graphic 260">
            <a:extLst>
              <a:ext uri="{FF2B5EF4-FFF2-40B4-BE49-F238E27FC236}">
                <a16:creationId xmlns:a16="http://schemas.microsoft.com/office/drawing/2014/main" id="{31F809C4-EA73-3746-94C3-04DF078E6F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88007" y="4063573"/>
            <a:ext cx="274320" cy="274320"/>
          </a:xfrm>
          <a:prstGeom prst="rect">
            <a:avLst/>
          </a:prstGeom>
        </p:spPr>
      </p:pic>
      <p:sp>
        <p:nvSpPr>
          <p:cNvPr id="294" name="TextBox 293">
            <a:extLst>
              <a:ext uri="{FF2B5EF4-FFF2-40B4-BE49-F238E27FC236}">
                <a16:creationId xmlns:a16="http://schemas.microsoft.com/office/drawing/2014/main" id="{62EF2785-26E5-8243-BE09-7D4FE65B3685}"/>
              </a:ext>
            </a:extLst>
          </p:cNvPr>
          <p:cNvSpPr txBox="1"/>
          <p:nvPr/>
        </p:nvSpPr>
        <p:spPr>
          <a:xfrm>
            <a:off x="12872429" y="6769344"/>
            <a:ext cx="136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Simple Email </a:t>
            </a:r>
          </a:p>
          <a:p>
            <a:pPr algn="ctr"/>
            <a:r>
              <a:rPr lang="en-US" sz="1400" dirty="0"/>
              <a:t>Service (SES)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9C158EB3-3972-7E4A-B297-25395925D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220799" y="6097658"/>
            <a:ext cx="711200" cy="711200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92AA6E24-A8AA-CF49-B7A1-3DDBA2A78268}"/>
              </a:ext>
            </a:extLst>
          </p:cNvPr>
          <p:cNvSpPr txBox="1"/>
          <p:nvPr/>
        </p:nvSpPr>
        <p:spPr>
          <a:xfrm>
            <a:off x="13017994" y="4046647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End User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D0B3946-52E2-854D-9A28-3F81DF0E21D2}"/>
              </a:ext>
            </a:extLst>
          </p:cNvPr>
          <p:cNvSpPr txBox="1"/>
          <p:nvPr/>
        </p:nvSpPr>
        <p:spPr>
          <a:xfrm>
            <a:off x="13165306" y="5234543"/>
            <a:ext cx="81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Email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55187864-70DF-D648-8076-F62164F5CBE5}"/>
              </a:ext>
            </a:extLst>
          </p:cNvPr>
          <p:cNvSpPr txBox="1"/>
          <p:nvPr/>
        </p:nvSpPr>
        <p:spPr>
          <a:xfrm>
            <a:off x="10877258" y="6488742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2" name="Graphic 351">
            <a:extLst>
              <a:ext uri="{FF2B5EF4-FFF2-40B4-BE49-F238E27FC236}">
                <a16:creationId xmlns:a16="http://schemas.microsoft.com/office/drawing/2014/main" id="{5453F30C-73F8-304F-8277-2D71A23B96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220494" y="5728476"/>
            <a:ext cx="711200" cy="711200"/>
          </a:xfrm>
          <a:prstGeom prst="rect">
            <a:avLst/>
          </a:prstGeom>
        </p:spPr>
      </p:pic>
      <p:sp>
        <p:nvSpPr>
          <p:cNvPr id="353" name="TextBox 352">
            <a:extLst>
              <a:ext uri="{FF2B5EF4-FFF2-40B4-BE49-F238E27FC236}">
                <a16:creationId xmlns:a16="http://schemas.microsoft.com/office/drawing/2014/main" id="{5ED22261-3D54-D643-B1D3-6B4A11E5B651}"/>
              </a:ext>
            </a:extLst>
          </p:cNvPr>
          <p:cNvSpPr txBox="1"/>
          <p:nvPr/>
        </p:nvSpPr>
        <p:spPr>
          <a:xfrm>
            <a:off x="2313742" y="640439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4" name="Graphic 353">
            <a:extLst>
              <a:ext uri="{FF2B5EF4-FFF2-40B4-BE49-F238E27FC236}">
                <a16:creationId xmlns:a16="http://schemas.microsoft.com/office/drawing/2014/main" id="{A78272C2-6CF7-0544-BF83-32036DC02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82794" y="5694740"/>
            <a:ext cx="711200" cy="711200"/>
          </a:xfrm>
          <a:prstGeom prst="rect">
            <a:avLst/>
          </a:prstGeom>
        </p:spPr>
      </p:pic>
      <p:pic>
        <p:nvPicPr>
          <p:cNvPr id="355" name="Graphic 354" descr="User">
            <a:extLst>
              <a:ext uri="{FF2B5EF4-FFF2-40B4-BE49-F238E27FC236}">
                <a16:creationId xmlns:a16="http://schemas.microsoft.com/office/drawing/2014/main" id="{84E90AA8-63F9-6C45-94C9-310007DC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078159" y="3253604"/>
            <a:ext cx="914400" cy="9144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E3354B6-3B81-B140-A5F3-9B33F72E77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65306" y="1979198"/>
            <a:ext cx="711200" cy="711200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CE97951B-DE27-0B47-BAFA-8F2CC395F717}"/>
              </a:ext>
            </a:extLst>
          </p:cNvPr>
          <p:cNvSpPr txBox="1"/>
          <p:nvPr/>
        </p:nvSpPr>
        <p:spPr>
          <a:xfrm>
            <a:off x="12390574" y="269039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Certificate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pic>
        <p:nvPicPr>
          <p:cNvPr id="359" name="Graphic 358">
            <a:extLst>
              <a:ext uri="{FF2B5EF4-FFF2-40B4-BE49-F238E27FC236}">
                <a16:creationId xmlns:a16="http://schemas.microsoft.com/office/drawing/2014/main" id="{44B5DA42-670C-9A4D-9CFB-F59FF6B9A1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221367" y="4529407"/>
            <a:ext cx="705866" cy="705866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6DC06169-FCD6-514A-AE3A-B80EC8D1C84C}"/>
              </a:ext>
            </a:extLst>
          </p:cNvPr>
          <p:cNvSpPr txBox="1"/>
          <p:nvPr/>
        </p:nvSpPr>
        <p:spPr>
          <a:xfrm>
            <a:off x="5991355" y="6998986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Managed Node Groups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BF957B8-98C7-B248-93F3-C728A749B987}"/>
              </a:ext>
            </a:extLst>
          </p:cNvPr>
          <p:cNvSpPr/>
          <p:nvPr/>
        </p:nvSpPr>
        <p:spPr>
          <a:xfrm>
            <a:off x="4089797" y="4172793"/>
            <a:ext cx="2216830" cy="2907757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28A9CF0-ABFA-E545-ACE6-49E7C155E4C4}"/>
              </a:ext>
            </a:extLst>
          </p:cNvPr>
          <p:cNvSpPr txBox="1"/>
          <p:nvPr/>
        </p:nvSpPr>
        <p:spPr>
          <a:xfrm>
            <a:off x="2154311" y="324711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363" name="Graphic 362">
            <a:extLst>
              <a:ext uri="{FF2B5EF4-FFF2-40B4-BE49-F238E27FC236}">
                <a16:creationId xmlns:a16="http://schemas.microsoft.com/office/drawing/2014/main" id="{A7B7BE35-4709-244F-B9A4-59213593A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37582" y="2760292"/>
            <a:ext cx="469900" cy="469900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797C17C7-CB40-DC42-9C99-BF40575CFC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945195" y="2482638"/>
            <a:ext cx="469900" cy="469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FD1ACB1-1851-484B-AF94-72221CB006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098706" y="4172793"/>
            <a:ext cx="330200" cy="33020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1AF71CFB-BA9A-A04E-B0A3-686FCC48031D}"/>
              </a:ext>
            </a:extLst>
          </p:cNvPr>
          <p:cNvSpPr/>
          <p:nvPr/>
        </p:nvSpPr>
        <p:spPr>
          <a:xfrm>
            <a:off x="8070887" y="4172793"/>
            <a:ext cx="2216830" cy="2907757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        EC2 Worker Node-2</a:t>
            </a:r>
          </a:p>
        </p:txBody>
      </p:sp>
      <p:pic>
        <p:nvPicPr>
          <p:cNvPr id="94" name="Graphic 93">
            <a:extLst>
              <a:ext uri="{FF2B5EF4-FFF2-40B4-BE49-F238E27FC236}">
                <a16:creationId xmlns:a16="http://schemas.microsoft.com/office/drawing/2014/main" id="{26BCE3E9-1633-1242-9A6F-1B4C48ED91E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953993" y="4176606"/>
            <a:ext cx="330200" cy="330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658C408-C025-4C4C-8811-81A4BC9A1962}"/>
              </a:ext>
            </a:extLst>
          </p:cNvPr>
          <p:cNvSpPr/>
          <p:nvPr/>
        </p:nvSpPr>
        <p:spPr>
          <a:xfrm>
            <a:off x="5648445" y="5649762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CF71619-566A-B84A-B48E-935474D31474}"/>
              </a:ext>
            </a:extLst>
          </p:cNvPr>
          <p:cNvSpPr/>
          <p:nvPr/>
        </p:nvSpPr>
        <p:spPr>
          <a:xfrm>
            <a:off x="4775901" y="5906391"/>
            <a:ext cx="4662480" cy="815341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8661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00D139B-8516-0246-9B28-3DD8A2007C0A}"/>
              </a:ext>
            </a:extLst>
          </p:cNvPr>
          <p:cNvSpPr txBox="1"/>
          <p:nvPr/>
        </p:nvSpPr>
        <p:spPr>
          <a:xfrm>
            <a:off x="5890313" y="5984544"/>
            <a:ext cx="2627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 Microservice Deployment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62CAF8-1760-F843-A32D-10E59981B125}"/>
              </a:ext>
            </a:extLst>
          </p:cNvPr>
          <p:cNvSpPr/>
          <p:nvPr/>
        </p:nvSpPr>
        <p:spPr>
          <a:xfrm>
            <a:off x="4953795" y="599868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7975D9-0D43-9040-B506-6A32CB875E4B}"/>
              </a:ext>
            </a:extLst>
          </p:cNvPr>
          <p:cNvGrpSpPr/>
          <p:nvPr/>
        </p:nvGrpSpPr>
        <p:grpSpPr>
          <a:xfrm>
            <a:off x="5080115" y="6114464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C81D1C-F5A6-8D4C-B4D6-441FBB5841D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011B50-00F7-8941-A322-F92A8C418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A475EE-2B5A-F14F-AD67-2B522F6F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000F2C-2534-7648-B860-901FE8C07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699311-6D4F-3140-BFF8-B3B639B8CF0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CF2ECD-F4EA-A149-9837-D7A690F146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9C8828-D32E-AD47-9D3B-F4C2FAB900B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88A3FA-3009-BF46-A10F-5A77D08D8194}"/>
              </a:ext>
            </a:extLst>
          </p:cNvPr>
          <p:cNvSpPr txBox="1"/>
          <p:nvPr/>
        </p:nvSpPr>
        <p:spPr>
          <a:xfrm>
            <a:off x="4971872" y="6439676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1166AA-EC31-2040-9772-C792711BED81}"/>
              </a:ext>
            </a:extLst>
          </p:cNvPr>
          <p:cNvSpPr/>
          <p:nvPr/>
        </p:nvSpPr>
        <p:spPr>
          <a:xfrm>
            <a:off x="5648445" y="6766895"/>
            <a:ext cx="3128879" cy="2346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SMTP – External Name Service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EC47A2E-6D3A-A949-A4AE-8682FFFB7864}"/>
              </a:ext>
            </a:extLst>
          </p:cNvPr>
          <p:cNvSpPr/>
          <p:nvPr/>
        </p:nvSpPr>
        <p:spPr>
          <a:xfrm>
            <a:off x="5648445" y="4243534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NodePort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F70D9D6-8D4E-2944-8B45-98E7B2230747}"/>
              </a:ext>
            </a:extLst>
          </p:cNvPr>
          <p:cNvSpPr/>
          <p:nvPr/>
        </p:nvSpPr>
        <p:spPr>
          <a:xfrm>
            <a:off x="4775901" y="4500163"/>
            <a:ext cx="4662480" cy="815341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D8661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758217-8E23-284B-A2E7-2D8132B813E0}"/>
              </a:ext>
            </a:extLst>
          </p:cNvPr>
          <p:cNvSpPr txBox="1"/>
          <p:nvPr/>
        </p:nvSpPr>
        <p:spPr>
          <a:xfrm>
            <a:off x="5859804" y="4559409"/>
            <a:ext cx="2627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Usermgmt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Microservice Deployment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8F4AE2E-DF6E-E74B-9DB7-081C5CE24A30}"/>
              </a:ext>
            </a:extLst>
          </p:cNvPr>
          <p:cNvSpPr/>
          <p:nvPr/>
        </p:nvSpPr>
        <p:spPr>
          <a:xfrm>
            <a:off x="8517719" y="457416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B6DB42F-2EEB-DD4A-B3D6-887C2D119D49}"/>
              </a:ext>
            </a:extLst>
          </p:cNvPr>
          <p:cNvGrpSpPr/>
          <p:nvPr/>
        </p:nvGrpSpPr>
        <p:grpSpPr>
          <a:xfrm>
            <a:off x="8644039" y="4689938"/>
            <a:ext cx="555550" cy="352840"/>
            <a:chOff x="853440" y="4579716"/>
            <a:chExt cx="1006998" cy="827590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65EBB72-C360-5749-9D4D-0982427E1FF7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1526C-A061-B446-964F-5DCA1253DC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A8158CB-D771-E944-BFEB-7474500E764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2EA8863-F98D-AD48-8DAC-C8D4CB1070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0097634-D3E5-2E46-95F8-545B0DC597D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8942ABC-97B7-F440-982D-9DA3747D81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68A05557-D37D-394A-A0F6-250588EA32E6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41B44171-AFA6-5449-BE8D-11B8F87382DC}"/>
              </a:ext>
            </a:extLst>
          </p:cNvPr>
          <p:cNvSpPr txBox="1"/>
          <p:nvPr/>
        </p:nvSpPr>
        <p:spPr>
          <a:xfrm>
            <a:off x="8535796" y="5015150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CF5055-6F9B-4F49-BF4E-04AD6A833575}"/>
              </a:ext>
            </a:extLst>
          </p:cNvPr>
          <p:cNvSpPr/>
          <p:nvPr/>
        </p:nvSpPr>
        <p:spPr>
          <a:xfrm>
            <a:off x="4953795" y="459246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181B0C-532A-494F-95DF-4F35A03BBD69}"/>
              </a:ext>
            </a:extLst>
          </p:cNvPr>
          <p:cNvGrpSpPr/>
          <p:nvPr/>
        </p:nvGrpSpPr>
        <p:grpSpPr>
          <a:xfrm>
            <a:off x="5080115" y="4708236"/>
            <a:ext cx="555550" cy="352840"/>
            <a:chOff x="853440" y="4579716"/>
            <a:chExt cx="1006998" cy="82759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4DFEED-2205-6B4F-BAC7-A74F8878B27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8EC2466-61D0-AC47-9839-025186372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18773F-A1D9-554F-A610-A54CA66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6137E8-01C7-2747-9FF1-089CF5D7B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7B6D57F-BD3F-6547-9A70-C63C0C66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EEE68E0-366C-B54B-B912-62EC52AA7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46FBE8-4748-4D44-B91E-838A8EE33F5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8383A02-AE17-6E4F-9E5F-C7F6B5A45DAA}"/>
              </a:ext>
            </a:extLst>
          </p:cNvPr>
          <p:cNvSpPr txBox="1"/>
          <p:nvPr/>
        </p:nvSpPr>
        <p:spPr>
          <a:xfrm>
            <a:off x="4971872" y="5033448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7B012B-BC4A-C44F-A405-17D1AF52F7B6}"/>
              </a:ext>
            </a:extLst>
          </p:cNvPr>
          <p:cNvSpPr/>
          <p:nvPr/>
        </p:nvSpPr>
        <p:spPr>
          <a:xfrm>
            <a:off x="5648445" y="5360667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MySQL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External Name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F502E-95A7-0A44-B621-83C1DE50BCFC}"/>
              </a:ext>
            </a:extLst>
          </p:cNvPr>
          <p:cNvSpPr/>
          <p:nvPr/>
        </p:nvSpPr>
        <p:spPr>
          <a:xfrm>
            <a:off x="3953585" y="4094008"/>
            <a:ext cx="6568753" cy="3151562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385FDF9F-D766-EA4F-BBD9-A91B466CCE79}"/>
              </a:ext>
            </a:extLst>
          </p:cNvPr>
          <p:cNvSpPr txBox="1"/>
          <p:nvPr/>
        </p:nvSpPr>
        <p:spPr>
          <a:xfrm>
            <a:off x="11043723" y="3258707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198" name="Graphic 197">
            <a:extLst>
              <a:ext uri="{FF2B5EF4-FFF2-40B4-BE49-F238E27FC236}">
                <a16:creationId xmlns:a16="http://schemas.microsoft.com/office/drawing/2014/main" id="{2C216E67-8421-3D4C-A29C-27DD09AF6CA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426994" y="2771889"/>
            <a:ext cx="469900" cy="469900"/>
          </a:xfrm>
          <a:prstGeom prst="rect">
            <a:avLst/>
          </a:prstGeom>
        </p:spPr>
      </p:pic>
      <p:pic>
        <p:nvPicPr>
          <p:cNvPr id="199" name="Graphic 198" descr="User">
            <a:extLst>
              <a:ext uri="{FF2B5EF4-FFF2-40B4-BE49-F238E27FC236}">
                <a16:creationId xmlns:a16="http://schemas.microsoft.com/office/drawing/2014/main" id="{413D5BB1-A407-324B-97AB-1E72068A17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34249" y="-93948"/>
            <a:ext cx="914400" cy="914400"/>
          </a:xfrm>
          <a:prstGeom prst="rect">
            <a:avLst/>
          </a:prstGeom>
        </p:spPr>
      </p:pic>
      <p:pic>
        <p:nvPicPr>
          <p:cNvPr id="200" name="Graphic 199" descr="User">
            <a:extLst>
              <a:ext uri="{FF2B5EF4-FFF2-40B4-BE49-F238E27FC236}">
                <a16:creationId xmlns:a16="http://schemas.microsoft.com/office/drawing/2014/main" id="{EC7F83E8-839B-F248-93AD-DEF26FF98E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84374" y="-105860"/>
            <a:ext cx="914400" cy="914400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B3202F4-862D-9943-A573-1BCFFF5B5908}"/>
              </a:ext>
            </a:extLst>
          </p:cNvPr>
          <p:cNvCxnSpPr>
            <a:stCxn id="363" idx="2"/>
            <a:endCxn id="361" idx="1"/>
          </p:cNvCxnSpPr>
          <p:nvPr/>
        </p:nvCxnSpPr>
        <p:spPr>
          <a:xfrm rot="16200000" flipH="1">
            <a:off x="2232924" y="3769799"/>
            <a:ext cx="2396480" cy="1317265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4AF7CEB2-AED8-B44A-9AAA-95A6AFEAD339}"/>
              </a:ext>
            </a:extLst>
          </p:cNvPr>
          <p:cNvCxnSpPr>
            <a:endCxn id="51" idx="1"/>
          </p:cNvCxnSpPr>
          <p:nvPr/>
        </p:nvCxnSpPr>
        <p:spPr>
          <a:xfrm flipV="1">
            <a:off x="2758855" y="1107283"/>
            <a:ext cx="5297768" cy="1636091"/>
          </a:xfrm>
          <a:prstGeom prst="bentConnector3">
            <a:avLst>
              <a:gd name="adj1" fmla="val 76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65043A4-8384-0F45-A1C5-7A8A686FC147}"/>
              </a:ext>
            </a:extLst>
          </p:cNvPr>
          <p:cNvCxnSpPr>
            <a:stCxn id="51" idx="3"/>
            <a:endCxn id="198" idx="0"/>
          </p:cNvCxnSpPr>
          <p:nvPr/>
        </p:nvCxnSpPr>
        <p:spPr>
          <a:xfrm>
            <a:off x="8748314" y="1107283"/>
            <a:ext cx="2913630" cy="1664606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C56B957-3ABB-B447-BBB2-AC03BD794AFC}"/>
              </a:ext>
            </a:extLst>
          </p:cNvPr>
          <p:cNvCxnSpPr>
            <a:stCxn id="198" idx="2"/>
            <a:endCxn id="93" idx="3"/>
          </p:cNvCxnSpPr>
          <p:nvPr/>
        </p:nvCxnSpPr>
        <p:spPr>
          <a:xfrm rot="5400000">
            <a:off x="9782390" y="3747117"/>
            <a:ext cx="2384883" cy="1374227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C1D3C0-E21C-1A4A-BC82-1B848117B371}"/>
              </a:ext>
            </a:extLst>
          </p:cNvPr>
          <p:cNvCxnSpPr>
            <a:stCxn id="108" idx="3"/>
            <a:endCxn id="118" idx="0"/>
          </p:cNvCxnSpPr>
          <p:nvPr/>
        </p:nvCxnSpPr>
        <p:spPr>
          <a:xfrm>
            <a:off x="5775728" y="6326527"/>
            <a:ext cx="1437157" cy="44036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B404704-AF18-5B4F-B930-AF6BE4CF7334}"/>
              </a:ext>
            </a:extLst>
          </p:cNvPr>
          <p:cNvSpPr/>
          <p:nvPr/>
        </p:nvSpPr>
        <p:spPr>
          <a:xfrm>
            <a:off x="8510847" y="600284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611B1CDF-8A1F-D746-A9A2-C6DA51137B9F}"/>
              </a:ext>
            </a:extLst>
          </p:cNvPr>
          <p:cNvGrpSpPr/>
          <p:nvPr/>
        </p:nvGrpSpPr>
        <p:grpSpPr>
          <a:xfrm>
            <a:off x="8637167" y="6118617"/>
            <a:ext cx="555550" cy="352840"/>
            <a:chOff x="853440" y="4579716"/>
            <a:chExt cx="1006998" cy="827590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C48B88A2-BAC8-1146-B619-6FEC3383F3C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4AA2E8A-D422-1141-9E0D-0480F5E5184A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494C916-6B47-604B-B727-53C80A1BA545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84CD3E2-2049-F54B-B807-32BAEA96968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FB1F9B9-D7AD-BF4B-AD33-F255892ED3F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3CD1915-2422-D147-8895-5CAAD2C087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CF6FCCE-DF1D-4A49-A3AD-CC2ED290F8C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228" name="TextBox 227">
            <a:extLst>
              <a:ext uri="{FF2B5EF4-FFF2-40B4-BE49-F238E27FC236}">
                <a16:creationId xmlns:a16="http://schemas.microsoft.com/office/drawing/2014/main" id="{E43933BB-2085-4C4C-BED3-05673AD84546}"/>
              </a:ext>
            </a:extLst>
          </p:cNvPr>
          <p:cNvSpPr txBox="1"/>
          <p:nvPr/>
        </p:nvSpPr>
        <p:spPr>
          <a:xfrm>
            <a:off x="8528924" y="6443829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EE3923-35B3-F14A-9E13-8618629B610A}"/>
              </a:ext>
            </a:extLst>
          </p:cNvPr>
          <p:cNvCxnSpPr>
            <a:cxnSpLocks/>
            <a:stCxn id="219" idx="1"/>
            <a:endCxn id="118" idx="0"/>
          </p:cNvCxnSpPr>
          <p:nvPr/>
        </p:nvCxnSpPr>
        <p:spPr>
          <a:xfrm flipH="1">
            <a:off x="7212885" y="6330680"/>
            <a:ext cx="1297962" cy="436215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76D5BC8-165F-A241-8898-502FABDF45CD}"/>
              </a:ext>
            </a:extLst>
          </p:cNvPr>
          <p:cNvCxnSpPr>
            <a:stCxn id="96" idx="2"/>
            <a:endCxn id="108" idx="3"/>
          </p:cNvCxnSpPr>
          <p:nvPr/>
        </p:nvCxnSpPr>
        <p:spPr>
          <a:xfrm rot="5400000">
            <a:off x="6273248" y="5386889"/>
            <a:ext cx="442119" cy="1437157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655AF5A6-82E5-124F-98AA-78059514FBAB}"/>
              </a:ext>
            </a:extLst>
          </p:cNvPr>
          <p:cNvCxnSpPr>
            <a:stCxn id="96" idx="2"/>
            <a:endCxn id="219" idx="1"/>
          </p:cNvCxnSpPr>
          <p:nvPr/>
        </p:nvCxnSpPr>
        <p:spPr>
          <a:xfrm rot="16200000" flipH="1">
            <a:off x="7638730" y="5458563"/>
            <a:ext cx="446272" cy="1297962"/>
          </a:xfrm>
          <a:prstGeom prst="bentConnector2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D79E5EF7-4E9C-6A4C-BE51-B6910362C3D0}"/>
              </a:ext>
            </a:extLst>
          </p:cNvPr>
          <p:cNvCxnSpPr>
            <a:cxnSpLocks/>
            <a:stCxn id="118" idx="3"/>
            <a:endCxn id="295" idx="1"/>
          </p:cNvCxnSpPr>
          <p:nvPr/>
        </p:nvCxnSpPr>
        <p:spPr>
          <a:xfrm flipV="1">
            <a:off x="8777324" y="6453258"/>
            <a:ext cx="4443475" cy="430960"/>
          </a:xfrm>
          <a:prstGeom prst="bentConnector3">
            <a:avLst>
              <a:gd name="adj1" fmla="val 94034"/>
            </a:avLst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5B8F5FE-7956-7947-9C62-27D84C60E4EA}"/>
              </a:ext>
            </a:extLst>
          </p:cNvPr>
          <p:cNvCxnSpPr>
            <a:cxnSpLocks/>
            <a:stCxn id="142" idx="1"/>
            <a:endCxn id="354" idx="3"/>
          </p:cNvCxnSpPr>
          <p:nvPr/>
        </p:nvCxnSpPr>
        <p:spPr>
          <a:xfrm rot="10800000" flipV="1">
            <a:off x="3293995" y="5477990"/>
            <a:ext cx="2354451" cy="572350"/>
          </a:xfrm>
          <a:prstGeom prst="bentConnector3">
            <a:avLst>
              <a:gd name="adj1" fmla="val 5948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A1821A4C-9AC1-5842-9E6C-5CD1C45FE877}"/>
              </a:ext>
            </a:extLst>
          </p:cNvPr>
          <p:cNvCxnSpPr>
            <a:stCxn id="142" idx="3"/>
            <a:endCxn id="352" idx="1"/>
          </p:cNvCxnSpPr>
          <p:nvPr/>
        </p:nvCxnSpPr>
        <p:spPr>
          <a:xfrm>
            <a:off x="8777324" y="5477990"/>
            <a:ext cx="2443170" cy="606086"/>
          </a:xfrm>
          <a:prstGeom prst="bentConnector3">
            <a:avLst>
              <a:gd name="adj1" fmla="val 56439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>
            <a:extLst>
              <a:ext uri="{FF2B5EF4-FFF2-40B4-BE49-F238E27FC236}">
                <a16:creationId xmlns:a16="http://schemas.microsoft.com/office/drawing/2014/main" id="{ECF67719-527A-F642-9527-675DCEC323EA}"/>
              </a:ext>
            </a:extLst>
          </p:cNvPr>
          <p:cNvSpPr/>
          <p:nvPr/>
        </p:nvSpPr>
        <p:spPr>
          <a:xfrm>
            <a:off x="5648445" y="2940399"/>
            <a:ext cx="3128879" cy="2346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Ingress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3F25-A094-4B4B-BED6-1706306D7217}"/>
              </a:ext>
            </a:extLst>
          </p:cNvPr>
          <p:cNvSpPr/>
          <p:nvPr/>
        </p:nvSpPr>
        <p:spPr>
          <a:xfrm>
            <a:off x="4098705" y="2381222"/>
            <a:ext cx="6185488" cy="1315811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6998D19-E71D-5E45-9DD8-85389561B2A2}"/>
              </a:ext>
            </a:extLst>
          </p:cNvPr>
          <p:cNvSpPr txBox="1"/>
          <p:nvPr/>
        </p:nvSpPr>
        <p:spPr>
          <a:xfrm>
            <a:off x="4083423" y="240232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19915B-B2B3-EA40-8C0A-765CAB7207CF}"/>
              </a:ext>
            </a:extLst>
          </p:cNvPr>
          <p:cNvSpPr txBox="1"/>
          <p:nvPr/>
        </p:nvSpPr>
        <p:spPr>
          <a:xfrm>
            <a:off x="7355141" y="2558419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47C7DE-B3F5-924D-88BC-10559E85CF78}"/>
              </a:ext>
            </a:extLst>
          </p:cNvPr>
          <p:cNvCxnSpPr>
            <a:stCxn id="199" idx="2"/>
            <a:endCxn id="364" idx="0"/>
          </p:cNvCxnSpPr>
          <p:nvPr/>
        </p:nvCxnSpPr>
        <p:spPr>
          <a:xfrm flipH="1">
            <a:off x="7180145" y="820452"/>
            <a:ext cx="11304" cy="16621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18A41D-5E0E-AA47-A96C-5F64CA8B375F}"/>
              </a:ext>
            </a:extLst>
          </p:cNvPr>
          <p:cNvCxnSpPr>
            <a:stCxn id="293" idx="2"/>
            <a:endCxn id="119" idx="0"/>
          </p:cNvCxnSpPr>
          <p:nvPr/>
        </p:nvCxnSpPr>
        <p:spPr>
          <a:xfrm>
            <a:off x="7212885" y="3175045"/>
            <a:ext cx="0" cy="10684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ABA003B-47A4-5D49-8F53-71BA6BDEB8C1}"/>
              </a:ext>
            </a:extLst>
          </p:cNvPr>
          <p:cNvCxnSpPr>
            <a:stCxn id="119" idx="2"/>
            <a:endCxn id="132" idx="3"/>
          </p:cNvCxnSpPr>
          <p:nvPr/>
        </p:nvCxnSpPr>
        <p:spPr>
          <a:xfrm flipH="1">
            <a:off x="5775728" y="4478180"/>
            <a:ext cx="1437157" cy="4421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725A88B-654D-5841-896C-FC2CFC0F14CD}"/>
              </a:ext>
            </a:extLst>
          </p:cNvPr>
          <p:cNvCxnSpPr>
            <a:stCxn id="119" idx="2"/>
            <a:endCxn id="122" idx="1"/>
          </p:cNvCxnSpPr>
          <p:nvPr/>
        </p:nvCxnSpPr>
        <p:spPr>
          <a:xfrm>
            <a:off x="7212885" y="4478180"/>
            <a:ext cx="1304834" cy="4238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EAF52586-3709-9845-90ED-9C1EF35810F2}"/>
              </a:ext>
            </a:extLst>
          </p:cNvPr>
          <p:cNvCxnSpPr>
            <a:stCxn id="132" idx="3"/>
            <a:endCxn id="142" idx="0"/>
          </p:cNvCxnSpPr>
          <p:nvPr/>
        </p:nvCxnSpPr>
        <p:spPr>
          <a:xfrm>
            <a:off x="5775728" y="4920299"/>
            <a:ext cx="1437157" cy="44036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8E4A658D-A0C0-8542-9612-781A69E027CE}"/>
              </a:ext>
            </a:extLst>
          </p:cNvPr>
          <p:cNvCxnSpPr>
            <a:cxnSpLocks/>
            <a:stCxn id="122" idx="1"/>
            <a:endCxn id="142" idx="0"/>
          </p:cNvCxnSpPr>
          <p:nvPr/>
        </p:nvCxnSpPr>
        <p:spPr>
          <a:xfrm rot="10800000" flipV="1">
            <a:off x="7212885" y="4902001"/>
            <a:ext cx="1304834" cy="4586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79FF8D-B7D0-784A-A2FA-D01D3386F3D6}"/>
              </a:ext>
            </a:extLst>
          </p:cNvPr>
          <p:cNvCxnSpPr>
            <a:stCxn id="295" idx="0"/>
            <a:endCxn id="359" idx="2"/>
          </p:cNvCxnSpPr>
          <p:nvPr/>
        </p:nvCxnSpPr>
        <p:spPr>
          <a:xfrm flipH="1" flipV="1">
            <a:off x="13574300" y="5235273"/>
            <a:ext cx="2099" cy="8623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E6443E-0C78-2D41-81E6-E3A45B380A41}"/>
              </a:ext>
            </a:extLst>
          </p:cNvPr>
          <p:cNvCxnSpPr>
            <a:stCxn id="359" idx="0"/>
          </p:cNvCxnSpPr>
          <p:nvPr/>
        </p:nvCxnSpPr>
        <p:spPr>
          <a:xfrm flipH="1" flipV="1">
            <a:off x="13572452" y="4017272"/>
            <a:ext cx="1848" cy="51213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5CC531E6-FD36-5F4C-8B6B-8302DE18894D}"/>
              </a:ext>
            </a:extLst>
          </p:cNvPr>
          <p:cNvCxnSpPr>
            <a:stCxn id="141" idx="2"/>
            <a:endCxn id="96" idx="1"/>
          </p:cNvCxnSpPr>
          <p:nvPr/>
        </p:nvCxnSpPr>
        <p:spPr>
          <a:xfrm rot="16200000" flipH="1">
            <a:off x="5271908" y="5390548"/>
            <a:ext cx="456638" cy="29643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0F913F5F-78FF-EC49-96DC-72C91AA385AD}"/>
              </a:ext>
            </a:extLst>
          </p:cNvPr>
          <p:cNvCxnSpPr>
            <a:stCxn id="131" idx="2"/>
            <a:endCxn id="96" idx="3"/>
          </p:cNvCxnSpPr>
          <p:nvPr/>
        </p:nvCxnSpPr>
        <p:spPr>
          <a:xfrm rot="5400000">
            <a:off x="8609161" y="5460313"/>
            <a:ext cx="474936" cy="138609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96F9537-1C07-5E49-A6D9-C54BD6575CF4}"/>
              </a:ext>
            </a:extLst>
          </p:cNvPr>
          <p:cNvSpPr txBox="1"/>
          <p:nvPr/>
        </p:nvSpPr>
        <p:spPr>
          <a:xfrm>
            <a:off x="3339080" y="666563"/>
            <a:ext cx="3606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https://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ums.kubeoncloud.com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usermgmt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/user</a:t>
            </a:r>
          </a:p>
        </p:txBody>
      </p:sp>
    </p:spTree>
    <p:extLst>
      <p:ext uri="{BB962C8B-B14F-4D97-AF65-F5344CB8AC3E}">
        <p14:creationId xmlns:p14="http://schemas.microsoft.com/office/powerpoint/2010/main" val="220965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0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3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8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1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8" grpId="0" animBg="1"/>
      <p:bldP spid="20" grpId="0" animBg="1"/>
      <p:bldP spid="26" grpId="0" animBg="1"/>
      <p:bldP spid="14" grpId="0"/>
      <p:bldP spid="194" grpId="0"/>
      <p:bldP spid="196" grpId="0"/>
      <p:bldP spid="317" grpId="0"/>
      <p:bldP spid="256" grpId="0" animBg="1"/>
      <p:bldP spid="258" grpId="0" animBg="1"/>
      <p:bldP spid="260" grpId="0" animBg="1"/>
      <p:bldP spid="294" grpId="0"/>
      <p:bldP spid="297" grpId="0"/>
      <p:bldP spid="301" grpId="0"/>
      <p:bldP spid="351" grpId="0"/>
      <p:bldP spid="353" grpId="0"/>
      <p:bldP spid="358" grpId="0"/>
      <p:bldP spid="360" grpId="0"/>
      <p:bldP spid="361" grpId="0" animBg="1"/>
      <p:bldP spid="362" grpId="0"/>
      <p:bldP spid="93" grpId="0" animBg="1"/>
      <p:bldP spid="96" grpId="0" animBg="1"/>
      <p:bldP spid="97" grpId="0" animBg="1"/>
      <p:bldP spid="98" grpId="0"/>
      <p:bldP spid="108" grpId="0" animBg="1"/>
      <p:bldP spid="117" grpId="0"/>
      <p:bldP spid="118" grpId="0" animBg="1"/>
      <p:bldP spid="119" grpId="0" animBg="1"/>
      <p:bldP spid="120" grpId="0" animBg="1"/>
      <p:bldP spid="121" grpId="0"/>
      <p:bldP spid="122" grpId="0" animBg="1"/>
      <p:bldP spid="131" grpId="0"/>
      <p:bldP spid="132" grpId="0" animBg="1"/>
      <p:bldP spid="141" grpId="0"/>
      <p:bldP spid="142" grpId="0" animBg="1"/>
      <p:bldP spid="3" grpId="0" animBg="1"/>
      <p:bldP spid="197" grpId="0"/>
      <p:bldP spid="219" grpId="0" animBg="1"/>
      <p:bldP spid="228" grpId="0"/>
      <p:bldP spid="293" grpId="0" animBg="1"/>
      <p:bldP spid="67" grpId="0" animBg="1"/>
      <p:bldP spid="296" grpId="0"/>
      <p:bldP spid="68" grpId="0"/>
      <p:bldP spid="298" grpId="0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389257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B050"/>
                </a:solidFill>
              </a:rPr>
              <a:t>Microservices Distributed Tracing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70C0"/>
                </a:solidFill>
              </a:rPr>
              <a:t>AWS X-Ray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8125C3C0-3065-6F48-A560-D800A36C5E5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07141" y="5601184"/>
            <a:ext cx="1337995" cy="13379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21E532E-C39E-9A49-B4A5-29D5E227DEAF}"/>
              </a:ext>
            </a:extLst>
          </p:cNvPr>
          <p:cNvSpPr txBox="1"/>
          <p:nvPr/>
        </p:nvSpPr>
        <p:spPr>
          <a:xfrm>
            <a:off x="9911407" y="6994466"/>
            <a:ext cx="7861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X-Ray</a:t>
            </a:r>
          </a:p>
        </p:txBody>
      </p:sp>
    </p:spTree>
    <p:extLst>
      <p:ext uri="{BB962C8B-B14F-4D97-AF65-F5344CB8AC3E}">
        <p14:creationId xmlns:p14="http://schemas.microsoft.com/office/powerpoint/2010/main" val="317918476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C04081-6B87-6F46-B119-162D5513D9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72ADD-4573-DC48-BE32-AAA575151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AWS X-Ray helps </a:t>
            </a:r>
            <a:r>
              <a:rPr lang="en-IN" dirty="0">
                <a:solidFill>
                  <a:srgbClr val="0070C0"/>
                </a:solidFill>
              </a:rPr>
              <a:t>analyse and debug </a:t>
            </a:r>
            <a:r>
              <a:rPr lang="en-IN" dirty="0"/>
              <a:t>distributed applications built using </a:t>
            </a:r>
            <a:r>
              <a:rPr lang="en-IN" dirty="0">
                <a:solidFill>
                  <a:srgbClr val="0070C0"/>
                </a:solidFill>
              </a:rPr>
              <a:t>microservices architecture.</a:t>
            </a:r>
          </a:p>
          <a:p>
            <a:r>
              <a:rPr lang="en-IN" dirty="0"/>
              <a:t>With X-Ray, we can </a:t>
            </a:r>
            <a:r>
              <a:rPr lang="en-IN" dirty="0">
                <a:solidFill>
                  <a:srgbClr val="0070C0"/>
                </a:solidFill>
              </a:rPr>
              <a:t>understand</a:t>
            </a:r>
            <a:r>
              <a:rPr lang="en-IN" dirty="0"/>
              <a:t> how our application and its underlying services are performing to </a:t>
            </a:r>
            <a:r>
              <a:rPr lang="en-IN" dirty="0">
                <a:solidFill>
                  <a:srgbClr val="0070C0"/>
                </a:solidFill>
              </a:rPr>
              <a:t>identify and troubleshoot </a:t>
            </a:r>
            <a:r>
              <a:rPr lang="en-IN" dirty="0"/>
              <a:t>the root cause of performance issues and errors.</a:t>
            </a:r>
          </a:p>
          <a:p>
            <a:r>
              <a:rPr lang="en-IN" dirty="0"/>
              <a:t> X-Ray provides an </a:t>
            </a:r>
            <a:r>
              <a:rPr lang="en-IN" dirty="0">
                <a:solidFill>
                  <a:srgbClr val="0070C0"/>
                </a:solidFill>
              </a:rPr>
              <a:t>end-to-end view </a:t>
            </a:r>
            <a:r>
              <a:rPr lang="en-IN" dirty="0"/>
              <a:t>of requests as they travel through our application and </a:t>
            </a:r>
            <a:r>
              <a:rPr lang="en-IN" dirty="0">
                <a:solidFill>
                  <a:srgbClr val="0070C0"/>
                </a:solidFill>
              </a:rPr>
              <a:t>shows a map </a:t>
            </a:r>
            <a:r>
              <a:rPr lang="en-IN" dirty="0"/>
              <a:t>of our application’s underlying components.</a:t>
            </a:r>
          </a:p>
          <a:p>
            <a:r>
              <a:rPr lang="en-IN" dirty="0"/>
              <a:t>We can also use X-Ray to analyse applications in </a:t>
            </a:r>
            <a:r>
              <a:rPr lang="en-IN" dirty="0">
                <a:solidFill>
                  <a:srgbClr val="0070C0"/>
                </a:solidFill>
              </a:rPr>
              <a:t>development and in production</a:t>
            </a:r>
            <a:r>
              <a:rPr lang="en-IN" dirty="0"/>
              <a:t>, from </a:t>
            </a:r>
            <a:r>
              <a:rPr lang="en-IN" dirty="0">
                <a:solidFill>
                  <a:srgbClr val="00B050"/>
                </a:solidFill>
              </a:rPr>
              <a:t>simple</a:t>
            </a:r>
            <a:r>
              <a:rPr lang="en-IN" dirty="0"/>
              <a:t> three-tier applications to </a:t>
            </a:r>
            <a:r>
              <a:rPr lang="en-IN" dirty="0">
                <a:solidFill>
                  <a:srgbClr val="C00000"/>
                </a:solidFill>
              </a:rPr>
              <a:t>complex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microservices applications consisting of thousands of services</a:t>
            </a:r>
            <a:r>
              <a:rPr lang="en-IN" dirty="0"/>
              <a:t>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41AFF3-2FFF-164E-A7C6-A39CCBF04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Introduction</a:t>
            </a:r>
          </a:p>
        </p:txBody>
      </p:sp>
    </p:spTree>
    <p:extLst>
      <p:ext uri="{BB962C8B-B14F-4D97-AF65-F5344CB8AC3E}">
        <p14:creationId xmlns:p14="http://schemas.microsoft.com/office/powerpoint/2010/main" val="63693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F9FCE4-ABA9-D74E-938A-6E6B3A48AE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44328-ADA7-1744-8640-43887229C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Review request </a:t>
            </a:r>
            <a:r>
              <a:rPr lang="en-IN" dirty="0" err="1"/>
              <a:t>behavior</a:t>
            </a:r>
            <a:endParaRPr lang="en-IN" dirty="0"/>
          </a:p>
          <a:p>
            <a:r>
              <a:rPr lang="en-IN" dirty="0"/>
              <a:t>Discover application issues</a:t>
            </a:r>
          </a:p>
          <a:p>
            <a:r>
              <a:rPr lang="en-IN" dirty="0"/>
              <a:t>Improve application performance</a:t>
            </a:r>
          </a:p>
          <a:p>
            <a:r>
              <a:rPr lang="en-IN" dirty="0"/>
              <a:t>Ready to use with AWS</a:t>
            </a:r>
          </a:p>
          <a:p>
            <a:r>
              <a:rPr lang="en-IN" dirty="0"/>
              <a:t>Designed for a variety of applications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CCEABA-62F2-3B43-9A6D-E349E1897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- Benefits</a:t>
            </a:r>
          </a:p>
        </p:txBody>
      </p:sp>
    </p:spTree>
    <p:extLst>
      <p:ext uri="{BB962C8B-B14F-4D97-AF65-F5344CB8AC3E}">
        <p14:creationId xmlns:p14="http://schemas.microsoft.com/office/powerpoint/2010/main" val="38599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5DA19B-02E1-7E47-A547-C74A8763F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A67C99-2B24-7545-B62D-BA207F38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– How it 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E1C76-9F3F-0747-AE5F-00D7C198F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68" y="1736023"/>
            <a:ext cx="14100464" cy="5364918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1340C23B-CE3B-8B45-83FC-D062E1DD2430}"/>
              </a:ext>
            </a:extLst>
          </p:cNvPr>
          <p:cNvSpPr txBox="1">
            <a:spLocks/>
          </p:cNvSpPr>
          <p:nvPr/>
        </p:nvSpPr>
        <p:spPr>
          <a:xfrm>
            <a:off x="11296884" y="7737718"/>
            <a:ext cx="1332113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1097280" rtl="0" eaLnBrk="1" latinLnBrk="0" hangingPunct="1">
              <a:defRPr sz="17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© Amazon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849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E42AA3-0E16-1E4E-A28D-159F5801D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34466-BF9F-0B4C-811D-BF0D1044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A </a:t>
            </a:r>
            <a:r>
              <a:rPr lang="en-IN" i="1" dirty="0" err="1">
                <a:solidFill>
                  <a:srgbClr val="0070C0"/>
                </a:solidFill>
              </a:rPr>
              <a:t>DaemonSet</a:t>
            </a:r>
            <a:r>
              <a:rPr lang="en-IN" dirty="0"/>
              <a:t> ensures that all (or some) Nodes run a copy of a Pod. </a:t>
            </a:r>
          </a:p>
          <a:p>
            <a:pPr lvl="1"/>
            <a:r>
              <a:rPr lang="en-IN" dirty="0"/>
              <a:t>As nodes are </a:t>
            </a:r>
            <a:r>
              <a:rPr lang="en-IN" dirty="0">
                <a:solidFill>
                  <a:srgbClr val="0070C0"/>
                </a:solidFill>
              </a:rPr>
              <a:t>added</a:t>
            </a:r>
            <a:r>
              <a:rPr lang="en-IN" dirty="0"/>
              <a:t> to the cluster, Pods are added to them. </a:t>
            </a:r>
          </a:p>
          <a:p>
            <a:pPr lvl="1"/>
            <a:r>
              <a:rPr lang="en-IN" dirty="0"/>
              <a:t>As nodes are </a:t>
            </a:r>
            <a:r>
              <a:rPr lang="en-IN" dirty="0">
                <a:solidFill>
                  <a:srgbClr val="0070C0"/>
                </a:solidFill>
              </a:rPr>
              <a:t>removed</a:t>
            </a:r>
            <a:r>
              <a:rPr lang="en-IN" dirty="0"/>
              <a:t> from the cluster, those Pods are garbage collected.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Deleting</a:t>
            </a:r>
            <a:r>
              <a:rPr lang="en-IN" dirty="0"/>
              <a:t> a </a:t>
            </a:r>
            <a:r>
              <a:rPr lang="en-IN" dirty="0" err="1"/>
              <a:t>DaemonSet</a:t>
            </a:r>
            <a:r>
              <a:rPr lang="en-IN" dirty="0"/>
              <a:t> will clean up the Pods it created.</a:t>
            </a:r>
          </a:p>
          <a:p>
            <a:r>
              <a:rPr lang="en-IN" dirty="0"/>
              <a:t>Some typical uses of a </a:t>
            </a:r>
            <a:r>
              <a:rPr lang="en-IN" dirty="0" err="1"/>
              <a:t>DaemonSet</a:t>
            </a:r>
            <a:r>
              <a:rPr lang="en-IN" dirty="0"/>
              <a:t> are:</a:t>
            </a:r>
          </a:p>
          <a:p>
            <a:pPr lvl="1"/>
            <a:r>
              <a:rPr lang="en-IN" dirty="0"/>
              <a:t>running a </a:t>
            </a:r>
            <a:r>
              <a:rPr lang="en-IN" dirty="0">
                <a:solidFill>
                  <a:srgbClr val="0070C0"/>
                </a:solidFill>
              </a:rPr>
              <a:t>logs collection daemon </a:t>
            </a:r>
            <a:r>
              <a:rPr lang="en-IN" dirty="0"/>
              <a:t>on every node (Example: </a:t>
            </a:r>
            <a:r>
              <a:rPr lang="en-IN" dirty="0" err="1">
                <a:solidFill>
                  <a:srgbClr val="0070C0"/>
                </a:solidFill>
              </a:rPr>
              <a:t>fluentd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running a </a:t>
            </a:r>
            <a:r>
              <a:rPr lang="en-IN" dirty="0">
                <a:solidFill>
                  <a:srgbClr val="0070C0"/>
                </a:solidFill>
              </a:rPr>
              <a:t>node monitoring daemon </a:t>
            </a:r>
            <a:r>
              <a:rPr lang="en-IN" dirty="0"/>
              <a:t>on every node (Example: </a:t>
            </a:r>
            <a:r>
              <a:rPr lang="en-IN" dirty="0" err="1">
                <a:solidFill>
                  <a:srgbClr val="0070C0"/>
                </a:solidFill>
              </a:rPr>
              <a:t>cloudwatchagent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running an </a:t>
            </a:r>
            <a:r>
              <a:rPr lang="en-IN" dirty="0">
                <a:solidFill>
                  <a:srgbClr val="0070C0"/>
                </a:solidFill>
              </a:rPr>
              <a:t>application trace collection daemon </a:t>
            </a:r>
            <a:r>
              <a:rPr lang="en-IN" dirty="0"/>
              <a:t>on every node (Example: </a:t>
            </a:r>
            <a:r>
              <a:rPr lang="en-IN" dirty="0">
                <a:solidFill>
                  <a:srgbClr val="0070C0"/>
                </a:solidFill>
              </a:rPr>
              <a:t>AWS X-Ray</a:t>
            </a:r>
            <a:r>
              <a:rPr lang="en-IN" dirty="0"/>
              <a:t>)</a:t>
            </a:r>
          </a:p>
          <a:p>
            <a:r>
              <a:rPr lang="en-IN" dirty="0"/>
              <a:t>In a </a:t>
            </a:r>
            <a:r>
              <a:rPr lang="en-IN" dirty="0">
                <a:solidFill>
                  <a:srgbClr val="00B050"/>
                </a:solidFill>
              </a:rPr>
              <a:t>simple case</a:t>
            </a:r>
            <a:r>
              <a:rPr lang="en-IN" dirty="0"/>
              <a:t>, one </a:t>
            </a:r>
            <a:r>
              <a:rPr lang="en-IN" dirty="0" err="1"/>
              <a:t>DaemonSet</a:t>
            </a:r>
            <a:r>
              <a:rPr lang="en-IN" dirty="0"/>
              <a:t>, covering all nodes, would be used for each type of daemon. </a:t>
            </a:r>
          </a:p>
          <a:p>
            <a:r>
              <a:rPr lang="en-IN" dirty="0"/>
              <a:t>A </a:t>
            </a:r>
            <a:r>
              <a:rPr lang="en-IN" dirty="0">
                <a:solidFill>
                  <a:srgbClr val="C00000"/>
                </a:solidFill>
              </a:rPr>
              <a:t>more complex setup </a:t>
            </a:r>
            <a:r>
              <a:rPr lang="en-IN" dirty="0"/>
              <a:t>might use </a:t>
            </a:r>
            <a:r>
              <a:rPr lang="en-IN" dirty="0">
                <a:solidFill>
                  <a:srgbClr val="0070C0"/>
                </a:solidFill>
              </a:rPr>
              <a:t>multiple </a:t>
            </a:r>
            <a:r>
              <a:rPr lang="en-IN" dirty="0" err="1">
                <a:solidFill>
                  <a:srgbClr val="0070C0"/>
                </a:solidFill>
              </a:rPr>
              <a:t>DaemonSets</a:t>
            </a:r>
            <a:r>
              <a:rPr lang="en-IN" dirty="0">
                <a:solidFill>
                  <a:srgbClr val="0070C0"/>
                </a:solidFill>
              </a:rPr>
              <a:t> for a single type of daemon</a:t>
            </a:r>
            <a:r>
              <a:rPr lang="en-IN" dirty="0"/>
              <a:t>, but with different flags and/or different memory and </a:t>
            </a:r>
            <a:r>
              <a:rPr lang="en-IN" dirty="0" err="1"/>
              <a:t>cpu</a:t>
            </a:r>
            <a:r>
              <a:rPr lang="en-IN" dirty="0"/>
              <a:t> requests for different hardware types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BB62CD-7913-F44D-8AF2-D06C484A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dirty="0" err="1"/>
              <a:t>DaemonSets</a:t>
            </a:r>
            <a:r>
              <a:rPr lang="en-US" dirty="0"/>
              <a:t>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31877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79D306-3AA4-2140-B205-CCFDC60BAF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C052EA-3A99-024E-9C1A-FCCE2325A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AWS X-Ray - </a:t>
            </a:r>
            <a:r>
              <a:rPr lang="en-US" dirty="0">
                <a:solidFill>
                  <a:srgbClr val="00B050"/>
                </a:solidFill>
              </a:rPr>
              <a:t>Traces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78A16-6FB2-784C-81C7-442EA8D00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36" y="1503516"/>
            <a:ext cx="12618720" cy="597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164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65432" y="-163937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DaemonSets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296229" y="930960"/>
            <a:ext cx="11065398" cy="668284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661302" y="1074754"/>
            <a:ext cx="4891743" cy="6144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518279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772591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9253201" y="1074754"/>
            <a:ext cx="4737265" cy="6144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037948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4132674" y="5264421"/>
            <a:ext cx="9421793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5255684" y="5436355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5480174" y="6353046"/>
            <a:ext cx="864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XRay</a:t>
            </a:r>
            <a:r>
              <a:rPr lang="en-IN" sz="1400" dirty="0"/>
              <a:t> 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5420328" y="5540706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X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8221379" y="5739588"/>
            <a:ext cx="15200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4152702" y="4444319"/>
            <a:ext cx="9421793" cy="4139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XRay</a:t>
            </a:r>
            <a:r>
              <a:rPr lang="en-US" dirty="0"/>
              <a:t> </a:t>
            </a:r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12912-4E4D-7143-B10D-A3A36EB1587E}"/>
              </a:ext>
            </a:extLst>
          </p:cNvPr>
          <p:cNvSpPr/>
          <p:nvPr/>
        </p:nvSpPr>
        <p:spPr>
          <a:xfrm>
            <a:off x="11215305" y="5425344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19E5A9-1F71-0E4E-BD60-16100CA7D0C8}"/>
              </a:ext>
            </a:extLst>
          </p:cNvPr>
          <p:cNvSpPr txBox="1"/>
          <p:nvPr/>
        </p:nvSpPr>
        <p:spPr>
          <a:xfrm>
            <a:off x="11439795" y="6342035"/>
            <a:ext cx="864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XRay</a:t>
            </a:r>
            <a:r>
              <a:rPr lang="en-IN" sz="1400" dirty="0"/>
              <a:t> pod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22F12-35CC-A74B-B21F-4887470D94CE}"/>
              </a:ext>
            </a:extLst>
          </p:cNvPr>
          <p:cNvGrpSpPr/>
          <p:nvPr/>
        </p:nvGrpSpPr>
        <p:grpSpPr>
          <a:xfrm>
            <a:off x="11379949" y="5529695"/>
            <a:ext cx="1006998" cy="827590"/>
            <a:chOff x="853440" y="4579716"/>
            <a:chExt cx="1006998" cy="82759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91DA45-3AEC-4143-8D5D-ECCAE3145F6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6ABDAF-A7A6-7146-B684-F04AABB65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209725-9899-8445-8D13-FAF05BAFC9E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FCFA780-61D9-0E46-9320-1E18239B3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CB0609A-2B0E-854A-A7DE-9C81450B56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588053-FE71-7042-9B02-1D0F06974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C6CF5CD-0DC2-F74E-8AC3-F8101220854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X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ED443F62-217C-684E-BFA5-AECC4506DFFA}"/>
              </a:ext>
            </a:extLst>
          </p:cNvPr>
          <p:cNvSpPr/>
          <p:nvPr/>
        </p:nvSpPr>
        <p:spPr>
          <a:xfrm>
            <a:off x="4171143" y="2020786"/>
            <a:ext cx="9421793" cy="21391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A36044D-EF9D-8E44-864D-EA81F65B5748}"/>
              </a:ext>
            </a:extLst>
          </p:cNvPr>
          <p:cNvSpPr/>
          <p:nvPr/>
        </p:nvSpPr>
        <p:spPr>
          <a:xfrm>
            <a:off x="4509723" y="2238996"/>
            <a:ext cx="8807669" cy="157255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15BB394-785F-234B-AFEB-A962261D1133}"/>
              </a:ext>
            </a:extLst>
          </p:cNvPr>
          <p:cNvSpPr/>
          <p:nvPr/>
        </p:nvSpPr>
        <p:spPr>
          <a:xfrm>
            <a:off x="4870840" y="2353296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45E39E-D541-C941-A638-3DE8E9240553}"/>
              </a:ext>
            </a:extLst>
          </p:cNvPr>
          <p:cNvSpPr txBox="1"/>
          <p:nvPr/>
        </p:nvSpPr>
        <p:spPr>
          <a:xfrm>
            <a:off x="5063434" y="333653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1F7CB4E-CA00-364B-A588-3407EFB495EB}"/>
              </a:ext>
            </a:extLst>
          </p:cNvPr>
          <p:cNvGrpSpPr/>
          <p:nvPr/>
        </p:nvGrpSpPr>
        <p:grpSpPr>
          <a:xfrm>
            <a:off x="5024496" y="2497557"/>
            <a:ext cx="1006998" cy="827590"/>
            <a:chOff x="853440" y="4579716"/>
            <a:chExt cx="1006998" cy="82759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1EA409F-C13A-9443-AFB6-FF75AE9BEC9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3CE8B4D-6FAD-214D-93AA-B9254B861E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1CAFD13-81C3-0540-8643-90B2778E21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3227729-F181-9D43-BCC3-B2C30B007C0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6DF2881-E6FE-444D-A791-FFE612C76E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156FE62-FC6D-704D-B17C-B643EBED814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10ADCDD-438B-8546-A35D-8443F3F16CB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9E65B53-D163-5B4B-ADDF-3EBE30BC4274}"/>
              </a:ext>
            </a:extLst>
          </p:cNvPr>
          <p:cNvSpPr txBox="1"/>
          <p:nvPr/>
        </p:nvSpPr>
        <p:spPr>
          <a:xfrm>
            <a:off x="8221379" y="2785558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7911DDA-CD07-9444-ACD0-8AC2CAD14D5F}"/>
              </a:ext>
            </a:extLst>
          </p:cNvPr>
          <p:cNvSpPr txBox="1"/>
          <p:nvPr/>
        </p:nvSpPr>
        <p:spPr>
          <a:xfrm>
            <a:off x="7990662" y="3750645"/>
            <a:ext cx="2208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UMS Deployment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775C050-0289-5F4C-BB72-7E6351B71445}"/>
              </a:ext>
            </a:extLst>
          </p:cNvPr>
          <p:cNvSpPr/>
          <p:nvPr/>
        </p:nvSpPr>
        <p:spPr>
          <a:xfrm>
            <a:off x="6667739" y="2360053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E1EE0FF-B834-A441-8BC7-A04EE5AF69C4}"/>
              </a:ext>
            </a:extLst>
          </p:cNvPr>
          <p:cNvSpPr txBox="1"/>
          <p:nvPr/>
        </p:nvSpPr>
        <p:spPr>
          <a:xfrm>
            <a:off x="6860333" y="3343293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87CB30D-38CE-8443-B228-7CA17E3D3E6F}"/>
              </a:ext>
            </a:extLst>
          </p:cNvPr>
          <p:cNvGrpSpPr/>
          <p:nvPr/>
        </p:nvGrpSpPr>
        <p:grpSpPr>
          <a:xfrm>
            <a:off x="6821395" y="2504314"/>
            <a:ext cx="1006998" cy="827590"/>
            <a:chOff x="853440" y="4579716"/>
            <a:chExt cx="1006998" cy="82759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2D4FFCF-6EA3-F24C-9FB6-73F0064B062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FEA1C0D-959E-8F4E-9C5B-056ADD1D05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BE1B609-E3AC-7142-9B70-7A4F17FFB50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5383AD1-5031-624F-BE56-A1DE5348D9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A3C556F-6411-4A4C-86FB-75BF8811209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1EAC022-5F43-4647-83FA-C6C7D72E0B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A83B40F-B4E8-454B-930A-66C05F1B4C5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643A5BE-7360-DA42-99D8-796DF858A85E}"/>
              </a:ext>
            </a:extLst>
          </p:cNvPr>
          <p:cNvSpPr/>
          <p:nvPr/>
        </p:nvSpPr>
        <p:spPr>
          <a:xfrm>
            <a:off x="9848533" y="2365835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5760F73-D44C-0D47-9897-048F91069380}"/>
              </a:ext>
            </a:extLst>
          </p:cNvPr>
          <p:cNvSpPr txBox="1"/>
          <p:nvPr/>
        </p:nvSpPr>
        <p:spPr>
          <a:xfrm>
            <a:off x="10041127" y="3349075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3B08283-8130-BA41-BB83-657E7BF3B0B2}"/>
              </a:ext>
            </a:extLst>
          </p:cNvPr>
          <p:cNvGrpSpPr/>
          <p:nvPr/>
        </p:nvGrpSpPr>
        <p:grpSpPr>
          <a:xfrm>
            <a:off x="10002189" y="2510096"/>
            <a:ext cx="1006998" cy="827590"/>
            <a:chOff x="853440" y="4579716"/>
            <a:chExt cx="1006998" cy="82759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FB0C536-F95B-484C-B7E7-9CF66907331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A7DE4B6-AABF-C147-86EF-7AF284E1D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F551C18-DCC8-EB42-B06A-461E30FF1E1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30788A-7BCF-BB44-A21E-479F708A73A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868643A-B20B-424D-BD60-CFBBE76C05F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BBC2A48-CA2A-4D41-B99E-30FFFF5CC73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9891703-7DEC-3540-A450-436F0DF4317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5A95745-E275-A842-9062-42EBBCD209CA}"/>
              </a:ext>
            </a:extLst>
          </p:cNvPr>
          <p:cNvSpPr/>
          <p:nvPr/>
        </p:nvSpPr>
        <p:spPr>
          <a:xfrm>
            <a:off x="11573339" y="2353296"/>
            <a:ext cx="1321599" cy="1290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106A7AF-5833-C742-8F88-01D8B0E2303F}"/>
              </a:ext>
            </a:extLst>
          </p:cNvPr>
          <p:cNvSpPr txBox="1"/>
          <p:nvPr/>
        </p:nvSpPr>
        <p:spPr>
          <a:xfrm>
            <a:off x="11765933" y="3336536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UMS POD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6A1B36B-782E-F040-8727-772817E99AA6}"/>
              </a:ext>
            </a:extLst>
          </p:cNvPr>
          <p:cNvGrpSpPr/>
          <p:nvPr/>
        </p:nvGrpSpPr>
        <p:grpSpPr>
          <a:xfrm>
            <a:off x="11726995" y="2497557"/>
            <a:ext cx="1006998" cy="827590"/>
            <a:chOff x="853440" y="4579716"/>
            <a:chExt cx="1006998" cy="82759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43B042D-6068-8444-9BBE-F3D03264285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F5EB3E3-1450-FD42-969C-48E3FA5F0F6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EE83432-2149-774C-8576-A9609A2F3A7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F2234A6-AA98-5E4A-82E7-5A7E60C6332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32C5691-4F90-C54F-B2F0-C59A6A66DE2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B4263F-9263-8040-BDEA-3DF913E8ECB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ED89556-B9FD-B649-A52B-2F49CE77B06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U</a:t>
              </a:r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C55E1FF-4BE1-7145-B853-075036EA2B44}"/>
              </a:ext>
            </a:extLst>
          </p:cNvPr>
          <p:cNvSpPr/>
          <p:nvPr/>
        </p:nvSpPr>
        <p:spPr>
          <a:xfrm>
            <a:off x="4192227" y="1223133"/>
            <a:ext cx="9421793" cy="4139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UMS 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pic>
        <p:nvPicPr>
          <p:cNvPr id="178" name="Graphic 177">
            <a:extLst>
              <a:ext uri="{FF2B5EF4-FFF2-40B4-BE49-F238E27FC236}">
                <a16:creationId xmlns:a16="http://schemas.microsoft.com/office/drawing/2014/main" id="{5269C1B9-0C4E-7C4E-9ABA-878D12351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934" y="3510713"/>
            <a:ext cx="711200" cy="7112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38F56B22-7D48-2E4C-9EF8-3674E549E44D}"/>
              </a:ext>
            </a:extLst>
          </p:cNvPr>
          <p:cNvSpPr txBox="1"/>
          <p:nvPr/>
        </p:nvSpPr>
        <p:spPr>
          <a:xfrm>
            <a:off x="482719" y="3189404"/>
            <a:ext cx="102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X-Ray</a:t>
            </a:r>
          </a:p>
        </p:txBody>
      </p:sp>
      <p:pic>
        <p:nvPicPr>
          <p:cNvPr id="181" name="Graphic 180" descr="User">
            <a:extLst>
              <a:ext uri="{FF2B5EF4-FFF2-40B4-BE49-F238E27FC236}">
                <a16:creationId xmlns:a16="http://schemas.microsoft.com/office/drawing/2014/main" id="{87490406-E7B4-284E-9DD6-BC02C99A6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6001" y="-93779"/>
            <a:ext cx="914400" cy="914400"/>
          </a:xfrm>
          <a:prstGeom prst="rect">
            <a:avLst/>
          </a:prstGeom>
        </p:spPr>
      </p:pic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80F0AAEC-4CBC-9A42-9063-063DA01AD28D}"/>
              </a:ext>
            </a:extLst>
          </p:cNvPr>
          <p:cNvCxnSpPr>
            <a:cxnSpLocks/>
          </p:cNvCxnSpPr>
          <p:nvPr/>
        </p:nvCxnSpPr>
        <p:spPr>
          <a:xfrm>
            <a:off x="9253201" y="630200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3" name="Graphic 182" descr="User">
            <a:extLst>
              <a:ext uri="{FF2B5EF4-FFF2-40B4-BE49-F238E27FC236}">
                <a16:creationId xmlns:a16="http://schemas.microsoft.com/office/drawing/2014/main" id="{71F43B26-1D20-FA49-B694-897F2D2CB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3579" y="-97197"/>
            <a:ext cx="914400" cy="914400"/>
          </a:xfrm>
          <a:prstGeom prst="rect">
            <a:avLst/>
          </a:prstGeom>
        </p:spPr>
      </p:pic>
      <p:pic>
        <p:nvPicPr>
          <p:cNvPr id="185" name="Graphic 184" descr="User">
            <a:extLst>
              <a:ext uri="{FF2B5EF4-FFF2-40B4-BE49-F238E27FC236}">
                <a16:creationId xmlns:a16="http://schemas.microsoft.com/office/drawing/2014/main" id="{CE81D982-BDBD-0E49-9D61-6F701B8D6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20955" y="-86257"/>
            <a:ext cx="914400" cy="914400"/>
          </a:xfrm>
          <a:prstGeom prst="rect">
            <a:avLst/>
          </a:prstGeom>
        </p:spPr>
      </p:pic>
      <p:pic>
        <p:nvPicPr>
          <p:cNvPr id="187" name="Graphic 186" descr="User">
            <a:extLst>
              <a:ext uri="{FF2B5EF4-FFF2-40B4-BE49-F238E27FC236}">
                <a16:creationId xmlns:a16="http://schemas.microsoft.com/office/drawing/2014/main" id="{7E777D7C-4959-4045-8A79-8E34E4D0B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8533" y="-89675"/>
            <a:ext cx="914400" cy="914400"/>
          </a:xfrm>
          <a:prstGeom prst="rect">
            <a:avLst/>
          </a:prstGeom>
        </p:spPr>
      </p:pic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400D2C90-DB9B-5B46-A770-CDAE4EDF8659}"/>
              </a:ext>
            </a:extLst>
          </p:cNvPr>
          <p:cNvCxnSpPr>
            <a:cxnSpLocks/>
          </p:cNvCxnSpPr>
          <p:nvPr/>
        </p:nvCxnSpPr>
        <p:spPr>
          <a:xfrm>
            <a:off x="10505688" y="637745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3E7DDC60-9895-6940-ABDC-E1C7527991F6}"/>
              </a:ext>
            </a:extLst>
          </p:cNvPr>
          <p:cNvCxnSpPr>
            <a:cxnSpLocks/>
          </p:cNvCxnSpPr>
          <p:nvPr/>
        </p:nvCxnSpPr>
        <p:spPr>
          <a:xfrm>
            <a:off x="11695554" y="670595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869AA4F6-F159-5E4E-80AE-C3DEFE679F24}"/>
              </a:ext>
            </a:extLst>
          </p:cNvPr>
          <p:cNvCxnSpPr>
            <a:cxnSpLocks/>
          </p:cNvCxnSpPr>
          <p:nvPr/>
        </p:nvCxnSpPr>
        <p:spPr>
          <a:xfrm>
            <a:off x="13011736" y="678117"/>
            <a:ext cx="0" cy="293215"/>
          </a:xfrm>
          <a:prstGeom prst="straightConnector1">
            <a:avLst/>
          </a:prstGeom>
          <a:ln w="476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73659F-181A-014F-909B-8F36A3D44285}"/>
              </a:ext>
            </a:extLst>
          </p:cNvPr>
          <p:cNvCxnSpPr>
            <a:stCxn id="135" idx="2"/>
            <a:endCxn id="93" idx="0"/>
          </p:cNvCxnSpPr>
          <p:nvPr/>
        </p:nvCxnSpPr>
        <p:spPr>
          <a:xfrm flipH="1">
            <a:off x="5531640" y="1637065"/>
            <a:ext cx="3371484" cy="7162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68DBFA-CEE5-C140-9402-230D92BD7DD2}"/>
              </a:ext>
            </a:extLst>
          </p:cNvPr>
          <p:cNvCxnSpPr>
            <a:stCxn id="135" idx="2"/>
            <a:endCxn id="105" idx="0"/>
          </p:cNvCxnSpPr>
          <p:nvPr/>
        </p:nvCxnSpPr>
        <p:spPr>
          <a:xfrm flipH="1">
            <a:off x="7328539" y="1637065"/>
            <a:ext cx="1574585" cy="7229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581203-553A-504F-8A00-56CC3DE4B7BC}"/>
              </a:ext>
            </a:extLst>
          </p:cNvPr>
          <p:cNvCxnSpPr>
            <a:stCxn id="135" idx="2"/>
            <a:endCxn id="115" idx="0"/>
          </p:cNvCxnSpPr>
          <p:nvPr/>
        </p:nvCxnSpPr>
        <p:spPr>
          <a:xfrm>
            <a:off x="8903124" y="1637065"/>
            <a:ext cx="1606209" cy="7287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18268F-A6BE-B04F-9FFC-86CFE9F3125A}"/>
              </a:ext>
            </a:extLst>
          </p:cNvPr>
          <p:cNvCxnSpPr>
            <a:cxnSpLocks/>
            <a:stCxn id="135" idx="2"/>
          </p:cNvCxnSpPr>
          <p:nvPr/>
        </p:nvCxnSpPr>
        <p:spPr>
          <a:xfrm>
            <a:off x="8903124" y="1637065"/>
            <a:ext cx="3327370" cy="6931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EA5A5D-7D12-EF47-8731-BABE1BAF4765}"/>
              </a:ext>
            </a:extLst>
          </p:cNvPr>
          <p:cNvCxnSpPr>
            <a:stCxn id="94" idx="2"/>
            <a:endCxn id="3" idx="0"/>
          </p:cNvCxnSpPr>
          <p:nvPr/>
        </p:nvCxnSpPr>
        <p:spPr>
          <a:xfrm>
            <a:off x="5512436" y="3644313"/>
            <a:ext cx="3351163" cy="800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0AB772-D956-6D46-A047-5D74F9D50B6F}"/>
              </a:ext>
            </a:extLst>
          </p:cNvPr>
          <p:cNvCxnSpPr>
            <a:stCxn id="106" idx="2"/>
            <a:endCxn id="3" idx="0"/>
          </p:cNvCxnSpPr>
          <p:nvPr/>
        </p:nvCxnSpPr>
        <p:spPr>
          <a:xfrm>
            <a:off x="7309335" y="3651070"/>
            <a:ext cx="1554264" cy="79324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40CF00-AEC1-404A-AD42-EBD194966539}"/>
              </a:ext>
            </a:extLst>
          </p:cNvPr>
          <p:cNvCxnSpPr>
            <a:stCxn id="116" idx="2"/>
            <a:endCxn id="3" idx="0"/>
          </p:cNvCxnSpPr>
          <p:nvPr/>
        </p:nvCxnSpPr>
        <p:spPr>
          <a:xfrm flipH="1">
            <a:off x="8863599" y="3656852"/>
            <a:ext cx="1626530" cy="7874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DBBDEB-8469-3E45-B184-41B9E526BC78}"/>
              </a:ext>
            </a:extLst>
          </p:cNvPr>
          <p:cNvCxnSpPr>
            <a:stCxn id="126" idx="2"/>
            <a:endCxn id="3" idx="0"/>
          </p:cNvCxnSpPr>
          <p:nvPr/>
        </p:nvCxnSpPr>
        <p:spPr>
          <a:xfrm flipH="1">
            <a:off x="8863599" y="3644313"/>
            <a:ext cx="3351336" cy="80000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1551B7-882D-024E-A97F-06274821D6A4}"/>
              </a:ext>
            </a:extLst>
          </p:cNvPr>
          <p:cNvCxnSpPr>
            <a:stCxn id="3" idx="2"/>
            <a:endCxn id="137" idx="0"/>
          </p:cNvCxnSpPr>
          <p:nvPr/>
        </p:nvCxnSpPr>
        <p:spPr>
          <a:xfrm flipH="1">
            <a:off x="5938307" y="4858251"/>
            <a:ext cx="2925292" cy="57810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160CF7-68E4-BB47-ACF0-F210F332857B}"/>
              </a:ext>
            </a:extLst>
          </p:cNvPr>
          <p:cNvCxnSpPr>
            <a:stCxn id="3" idx="2"/>
            <a:endCxn id="81" idx="0"/>
          </p:cNvCxnSpPr>
          <p:nvPr/>
        </p:nvCxnSpPr>
        <p:spPr>
          <a:xfrm>
            <a:off x="8863599" y="4858251"/>
            <a:ext cx="3034329" cy="56709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4BA44AB4-8659-8C48-B6B6-12B3A65ABB4F}"/>
              </a:ext>
            </a:extLst>
          </p:cNvPr>
          <p:cNvCxnSpPr>
            <a:stCxn id="137" idx="1"/>
            <a:endCxn id="178" idx="3"/>
          </p:cNvCxnSpPr>
          <p:nvPr/>
        </p:nvCxnSpPr>
        <p:spPr>
          <a:xfrm rot="10800000">
            <a:off x="1351134" y="3866314"/>
            <a:ext cx="3904550" cy="2199933"/>
          </a:xfrm>
          <a:prstGeom prst="bentConnector3">
            <a:avLst>
              <a:gd name="adj1" fmla="val 5825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0C6CA3D-3DC0-F34E-9D84-7AB1FEC2C11C}"/>
              </a:ext>
            </a:extLst>
          </p:cNvPr>
          <p:cNvCxnSpPr>
            <a:stCxn id="81" idx="2"/>
            <a:endCxn id="178" idx="2"/>
          </p:cNvCxnSpPr>
          <p:nvPr/>
        </p:nvCxnSpPr>
        <p:spPr>
          <a:xfrm rot="5400000" flipH="1">
            <a:off x="5215125" y="2322"/>
            <a:ext cx="2463212" cy="10902394"/>
          </a:xfrm>
          <a:prstGeom prst="bentConnector3">
            <a:avLst>
              <a:gd name="adj1" fmla="val -3332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91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7" grpId="0" animBg="1"/>
      <p:bldP spid="138" grpId="0"/>
      <p:bldP spid="8" grpId="0"/>
      <p:bldP spid="3" grpId="0" animBg="1"/>
      <p:bldP spid="81" grpId="0" animBg="1"/>
      <p:bldP spid="82" grpId="0"/>
      <p:bldP spid="91" grpId="0" animBg="1"/>
      <p:bldP spid="92" grpId="0" animBg="1"/>
      <p:bldP spid="93" grpId="0" animBg="1"/>
      <p:bldP spid="94" grpId="0"/>
      <p:bldP spid="103" grpId="0"/>
      <p:bldP spid="104" grpId="0"/>
      <p:bldP spid="105" grpId="0" animBg="1"/>
      <p:bldP spid="106" grpId="0"/>
      <p:bldP spid="115" grpId="0" animBg="1"/>
      <p:bldP spid="116" grpId="0"/>
      <p:bldP spid="125" grpId="0" animBg="1"/>
      <p:bldP spid="126" grpId="0"/>
      <p:bldP spid="135" grpId="0" animBg="1"/>
      <p:bldP spid="179" grpId="0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Kalyan Reddy Daida</a:t>
            </a:r>
            <a:endParaRPr kumimoji="0" lang="en-GB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486065" y="726247"/>
            <a:ext cx="13846384" cy="68209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065" y="732764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1527713" y="1520583"/>
            <a:ext cx="11304637" cy="590201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1586" y="1518631"/>
            <a:ext cx="330200" cy="330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2130134" y="2244061"/>
            <a:ext cx="4273273" cy="4692957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B5D3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1201" y="2244062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1972838" y="1850783"/>
            <a:ext cx="10663970" cy="542439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6939846" y="2240575"/>
            <a:ext cx="4905789" cy="469644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A04D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6378" y="2240208"/>
            <a:ext cx="274320" cy="2743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7265" y="5176419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446407" y="5890952"/>
            <a:ext cx="1114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Cluster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60828-7428-9A4F-AA30-3517F989419E}"/>
              </a:ext>
            </a:extLst>
          </p:cNvPr>
          <p:cNvSpPr txBox="1"/>
          <p:nvPr/>
        </p:nvSpPr>
        <p:spPr>
          <a:xfrm>
            <a:off x="12832350" y="1545785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Route 53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48727D8-E759-7F46-AB39-79492AC7CE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32621" y="771767"/>
            <a:ext cx="711200" cy="711200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E7709B94-360F-5448-A248-BCE97FD6407D}"/>
              </a:ext>
            </a:extLst>
          </p:cNvPr>
          <p:cNvSpPr txBox="1"/>
          <p:nvPr/>
        </p:nvSpPr>
        <p:spPr>
          <a:xfrm>
            <a:off x="5632239" y="187120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pic>
        <p:nvPicPr>
          <p:cNvPr id="230" name="Graphic 229" descr="User">
            <a:extLst>
              <a:ext uri="{FF2B5EF4-FFF2-40B4-BE49-F238E27FC236}">
                <a16:creationId xmlns:a16="http://schemas.microsoft.com/office/drawing/2014/main" id="{B26B73C8-879B-5449-9192-29B2690816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30223" y="-112282"/>
            <a:ext cx="914400" cy="914400"/>
          </a:xfrm>
          <a:prstGeom prst="rect">
            <a:avLst/>
          </a:prstGeom>
        </p:spPr>
      </p:pic>
      <p:sp>
        <p:nvSpPr>
          <p:cNvPr id="317" name="TextBox 316">
            <a:extLst>
              <a:ext uri="{FF2B5EF4-FFF2-40B4-BE49-F238E27FC236}">
                <a16:creationId xmlns:a16="http://schemas.microsoft.com/office/drawing/2014/main" id="{726C48ED-3293-5441-BB9E-BF32D291A2EB}"/>
              </a:ext>
            </a:extLst>
          </p:cNvPr>
          <p:cNvSpPr txBox="1"/>
          <p:nvPr/>
        </p:nvSpPr>
        <p:spPr>
          <a:xfrm>
            <a:off x="10930821" y="779516"/>
            <a:ext cx="2459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xraydemo.kubeoncloud.com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7030A0"/>
                </a:solidFill>
                <a:latin typeface="Calibri" panose="020F0502020204030204"/>
              </a:rPr>
              <a:t>services-</a:t>
            </a:r>
            <a:r>
              <a:rPr lang="en-US" sz="1400" dirty="0" err="1">
                <a:solidFill>
                  <a:srgbClr val="7030A0"/>
                </a:solidFill>
                <a:latin typeface="Calibri" panose="020F0502020204030204"/>
              </a:rPr>
              <a:t>xray.kubeoncloud.com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sp>
        <p:nvSpPr>
          <p:cNvPr id="164" name="Title 3">
            <a:extLst>
              <a:ext uri="{FF2B5EF4-FFF2-40B4-BE49-F238E27FC236}">
                <a16:creationId xmlns:a16="http://schemas.microsoft.com/office/drawing/2014/main" id="{6E485FC9-FA4E-9146-AE25-A5748594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12" y="69184"/>
            <a:ext cx="7611500" cy="537428"/>
          </a:xfrm>
        </p:spPr>
        <p:txBody>
          <a:bodyPr>
            <a:normAutofit/>
          </a:bodyPr>
          <a:lstStyle/>
          <a:p>
            <a:r>
              <a:rPr lang="en-US" sz="2800" dirty="0"/>
              <a:t>Microservices Distributed Tracing with </a:t>
            </a:r>
            <a:r>
              <a:rPr lang="en-US" sz="2800" dirty="0">
                <a:solidFill>
                  <a:srgbClr val="C00000"/>
                </a:solidFill>
              </a:rPr>
              <a:t>AWS X-Ray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62EF2785-26E5-8243-BE09-7D4FE65B3685}"/>
              </a:ext>
            </a:extLst>
          </p:cNvPr>
          <p:cNvSpPr txBox="1"/>
          <p:nvPr/>
        </p:nvSpPr>
        <p:spPr>
          <a:xfrm>
            <a:off x="340745" y="4577171"/>
            <a:ext cx="136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Simple Email 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Service (SES)</a:t>
            </a:r>
          </a:p>
        </p:txBody>
      </p:sp>
      <p:pic>
        <p:nvPicPr>
          <p:cNvPr id="295" name="Graphic 294">
            <a:extLst>
              <a:ext uri="{FF2B5EF4-FFF2-40B4-BE49-F238E27FC236}">
                <a16:creationId xmlns:a16="http://schemas.microsoft.com/office/drawing/2014/main" id="{9C158EB3-3972-7E4A-B297-25395925D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9115" y="3905485"/>
            <a:ext cx="711200" cy="711200"/>
          </a:xfrm>
          <a:prstGeom prst="rect">
            <a:avLst/>
          </a:prstGeom>
        </p:spPr>
      </p:pic>
      <p:sp>
        <p:nvSpPr>
          <p:cNvPr id="297" name="TextBox 296">
            <a:extLst>
              <a:ext uri="{FF2B5EF4-FFF2-40B4-BE49-F238E27FC236}">
                <a16:creationId xmlns:a16="http://schemas.microsoft.com/office/drawing/2014/main" id="{92AA6E24-A8AA-CF49-B7A1-3DDBA2A78268}"/>
              </a:ext>
            </a:extLst>
          </p:cNvPr>
          <p:cNvSpPr txBox="1"/>
          <p:nvPr/>
        </p:nvSpPr>
        <p:spPr>
          <a:xfrm>
            <a:off x="486310" y="1854474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End User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ED0B3946-52E2-854D-9A28-3F81DF0E21D2}"/>
              </a:ext>
            </a:extLst>
          </p:cNvPr>
          <p:cNvSpPr txBox="1"/>
          <p:nvPr/>
        </p:nvSpPr>
        <p:spPr>
          <a:xfrm>
            <a:off x="633622" y="3042370"/>
            <a:ext cx="811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Email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5ED22261-3D54-D643-B1D3-6B4A11E5B651}"/>
              </a:ext>
            </a:extLst>
          </p:cNvPr>
          <p:cNvSpPr txBox="1"/>
          <p:nvPr/>
        </p:nvSpPr>
        <p:spPr>
          <a:xfrm>
            <a:off x="6753077" y="3480623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 RDS DB</a:t>
            </a:r>
          </a:p>
        </p:txBody>
      </p:sp>
      <p:pic>
        <p:nvPicPr>
          <p:cNvPr id="354" name="Graphic 353">
            <a:extLst>
              <a:ext uri="{FF2B5EF4-FFF2-40B4-BE49-F238E27FC236}">
                <a16:creationId xmlns:a16="http://schemas.microsoft.com/office/drawing/2014/main" id="{A78272C2-6CF7-0544-BF83-32036DC027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94274" y="3723433"/>
            <a:ext cx="711200" cy="711200"/>
          </a:xfrm>
          <a:prstGeom prst="rect">
            <a:avLst/>
          </a:prstGeom>
        </p:spPr>
      </p:pic>
      <p:pic>
        <p:nvPicPr>
          <p:cNvPr id="355" name="Graphic 354" descr="User">
            <a:extLst>
              <a:ext uri="{FF2B5EF4-FFF2-40B4-BE49-F238E27FC236}">
                <a16:creationId xmlns:a16="http://schemas.microsoft.com/office/drawing/2014/main" id="{84E90AA8-63F9-6C45-94C9-310007DC88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6475" y="1061431"/>
            <a:ext cx="914400" cy="914400"/>
          </a:xfrm>
          <a:prstGeom prst="rect">
            <a:avLst/>
          </a:prstGeom>
        </p:spPr>
      </p:pic>
      <p:pic>
        <p:nvPicPr>
          <p:cNvPr id="356" name="Graphic 355">
            <a:extLst>
              <a:ext uri="{FF2B5EF4-FFF2-40B4-BE49-F238E27FC236}">
                <a16:creationId xmlns:a16="http://schemas.microsoft.com/office/drawing/2014/main" id="{BE3354B6-3B81-B140-A5F3-9B33F72E77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65306" y="1979198"/>
            <a:ext cx="711200" cy="711200"/>
          </a:xfrm>
          <a:prstGeom prst="rect">
            <a:avLst/>
          </a:prstGeom>
        </p:spPr>
      </p:pic>
      <p:sp>
        <p:nvSpPr>
          <p:cNvPr id="358" name="TextBox 357">
            <a:extLst>
              <a:ext uri="{FF2B5EF4-FFF2-40B4-BE49-F238E27FC236}">
                <a16:creationId xmlns:a16="http://schemas.microsoft.com/office/drawing/2014/main" id="{CE97951B-DE27-0B47-BAFA-8F2CC395F717}"/>
              </a:ext>
            </a:extLst>
          </p:cNvPr>
          <p:cNvSpPr txBox="1"/>
          <p:nvPr/>
        </p:nvSpPr>
        <p:spPr>
          <a:xfrm>
            <a:off x="12390574" y="269039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Certificate </a:t>
            </a:r>
          </a:p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pic>
        <p:nvPicPr>
          <p:cNvPr id="359" name="Graphic 358">
            <a:extLst>
              <a:ext uri="{FF2B5EF4-FFF2-40B4-BE49-F238E27FC236}">
                <a16:creationId xmlns:a16="http://schemas.microsoft.com/office/drawing/2014/main" id="{44B5DA42-670C-9A4D-9CFB-F59FF6B9A1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89683" y="2337234"/>
            <a:ext cx="705866" cy="705866"/>
          </a:xfrm>
          <a:prstGeom prst="rect">
            <a:avLst/>
          </a:prstGeom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6DC06169-FCD6-514A-AE3A-B80EC8D1C84C}"/>
              </a:ext>
            </a:extLst>
          </p:cNvPr>
          <p:cNvSpPr txBox="1"/>
          <p:nvPr/>
        </p:nvSpPr>
        <p:spPr>
          <a:xfrm>
            <a:off x="8589791" y="6907045"/>
            <a:ext cx="2176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EKS Managed Node Groups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BF957B8-98C7-B248-93F3-C728A749B987}"/>
              </a:ext>
            </a:extLst>
          </p:cNvPr>
          <p:cNvSpPr/>
          <p:nvPr/>
        </p:nvSpPr>
        <p:spPr>
          <a:xfrm>
            <a:off x="8085515" y="2359789"/>
            <a:ext cx="3417221" cy="4547256"/>
          </a:xfrm>
          <a:prstGeom prst="rect">
            <a:avLst/>
          </a:prstGeom>
          <a:gradFill flip="none" rotWithShape="1">
            <a:gsLst>
              <a:gs pos="67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45000"/>
                  <a:lumOff val="55000"/>
                </a:schemeClr>
              </a:gs>
              <a:gs pos="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tx1"/>
                </a:solidFill>
              </a:rPr>
              <a:t>EC2 Worker Node-1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728A9CF0-ABFA-E545-ACE6-49E7C155E4C4}"/>
              </a:ext>
            </a:extLst>
          </p:cNvPr>
          <p:cNvSpPr txBox="1"/>
          <p:nvPr/>
        </p:nvSpPr>
        <p:spPr>
          <a:xfrm>
            <a:off x="3762524" y="549307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363" name="Graphic 362">
            <a:extLst>
              <a:ext uri="{FF2B5EF4-FFF2-40B4-BE49-F238E27FC236}">
                <a16:creationId xmlns:a16="http://schemas.microsoft.com/office/drawing/2014/main" id="{A7B7BE35-4709-244F-B9A4-59213593A81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027812" y="5035975"/>
            <a:ext cx="469900" cy="469900"/>
          </a:xfrm>
          <a:prstGeom prst="rect">
            <a:avLst/>
          </a:prstGeom>
        </p:spPr>
      </p:pic>
      <p:pic>
        <p:nvPicPr>
          <p:cNvPr id="364" name="Graphic 363">
            <a:extLst>
              <a:ext uri="{FF2B5EF4-FFF2-40B4-BE49-F238E27FC236}">
                <a16:creationId xmlns:a16="http://schemas.microsoft.com/office/drawing/2014/main" id="{797C17C7-CB40-DC42-9C99-BF40575CFC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84107" y="2866666"/>
            <a:ext cx="469900" cy="4699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EFD1ACB1-1851-484B-AF94-72221CB0061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096882" y="2359789"/>
            <a:ext cx="330200" cy="3302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C658C408-C025-4C4C-8811-81A4BC9A1962}"/>
              </a:ext>
            </a:extLst>
          </p:cNvPr>
          <p:cNvSpPr/>
          <p:nvPr/>
        </p:nvSpPr>
        <p:spPr>
          <a:xfrm>
            <a:off x="8604962" y="4251869"/>
            <a:ext cx="2171348" cy="2330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C62CAF8-1760-F843-A32D-10E59981B125}"/>
              </a:ext>
            </a:extLst>
          </p:cNvPr>
          <p:cNvSpPr/>
          <p:nvPr/>
        </p:nvSpPr>
        <p:spPr>
          <a:xfrm>
            <a:off x="9272798" y="4615249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7975D9-0D43-9040-B506-6A32CB875E4B}"/>
              </a:ext>
            </a:extLst>
          </p:cNvPr>
          <p:cNvGrpSpPr/>
          <p:nvPr/>
        </p:nvGrpSpPr>
        <p:grpSpPr>
          <a:xfrm>
            <a:off x="9399118" y="4731024"/>
            <a:ext cx="555550" cy="352840"/>
            <a:chOff x="853440" y="4579716"/>
            <a:chExt cx="1006998" cy="82759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C81D1C-F5A6-8D4C-B4D6-441FBB5841D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011B50-00F7-8941-A322-F92A8C41869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CA475EE-2B5A-F14F-AD67-2B522F6FEF6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000F2C-2534-7648-B860-901FE8C072E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699311-6D4F-3140-BFF8-B3B639B8CF0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CF2ECD-F4EA-A149-9837-D7A690F1465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09C8828-D32E-AD47-9D3B-F4C2FAB900B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88A3FA-3009-BF46-A10F-5A77D08D8194}"/>
              </a:ext>
            </a:extLst>
          </p:cNvPr>
          <p:cNvSpPr txBox="1"/>
          <p:nvPr/>
        </p:nvSpPr>
        <p:spPr>
          <a:xfrm>
            <a:off x="9290875" y="5056236"/>
            <a:ext cx="628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Pod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91166AA-EC31-2040-9772-C792711BED81}"/>
              </a:ext>
            </a:extLst>
          </p:cNvPr>
          <p:cNvSpPr/>
          <p:nvPr/>
        </p:nvSpPr>
        <p:spPr>
          <a:xfrm>
            <a:off x="8640751" y="5461083"/>
            <a:ext cx="2171348" cy="2330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SMTP – External Name Service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EC47A2E-6D3A-A949-A4AE-8682FFFB7864}"/>
              </a:ext>
            </a:extLst>
          </p:cNvPr>
          <p:cNvSpPr/>
          <p:nvPr/>
        </p:nvSpPr>
        <p:spPr>
          <a:xfrm>
            <a:off x="8640751" y="2673109"/>
            <a:ext cx="2171348" cy="233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NodePort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6CF5055-6F9B-4F49-BF4E-04AD6A833575}"/>
              </a:ext>
            </a:extLst>
          </p:cNvPr>
          <p:cNvSpPr/>
          <p:nvPr/>
        </p:nvSpPr>
        <p:spPr>
          <a:xfrm>
            <a:off x="9265926" y="3067757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181B0C-532A-494F-95DF-4F35A03BBD69}"/>
              </a:ext>
            </a:extLst>
          </p:cNvPr>
          <p:cNvGrpSpPr/>
          <p:nvPr/>
        </p:nvGrpSpPr>
        <p:grpSpPr>
          <a:xfrm>
            <a:off x="9392246" y="3183532"/>
            <a:ext cx="555550" cy="352840"/>
            <a:chOff x="853440" y="4579716"/>
            <a:chExt cx="1006998" cy="82759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34DFEED-2205-6B4F-BAC7-A74F8878B27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8EC2466-61D0-AC47-9839-02518637280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318773F-A1D9-554F-A610-A54CA66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D6137E8-01C7-2747-9FF1-089CF5D7B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7B6D57F-BD3F-6547-9A70-C63C0C669BD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EEE68E0-366C-B54B-B912-62EC52AA747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846FBE8-4748-4D44-B91E-838A8EE33F5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C8383A02-AE17-6E4F-9E5F-C7F6B5A45DAA}"/>
              </a:ext>
            </a:extLst>
          </p:cNvPr>
          <p:cNvSpPr txBox="1"/>
          <p:nvPr/>
        </p:nvSpPr>
        <p:spPr>
          <a:xfrm>
            <a:off x="9284003" y="3508744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Pod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97B012B-BC4A-C44F-A405-17D1AF52F7B6}"/>
              </a:ext>
            </a:extLst>
          </p:cNvPr>
          <p:cNvSpPr/>
          <p:nvPr/>
        </p:nvSpPr>
        <p:spPr>
          <a:xfrm>
            <a:off x="8623739" y="3961486"/>
            <a:ext cx="2171348" cy="23308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MySQL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External Name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F502E-95A7-0A44-B621-83C1DE50BCFC}"/>
              </a:ext>
            </a:extLst>
          </p:cNvPr>
          <p:cNvSpPr/>
          <p:nvPr/>
        </p:nvSpPr>
        <p:spPr>
          <a:xfrm>
            <a:off x="7907135" y="2281003"/>
            <a:ext cx="3741489" cy="488872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9" name="Graphic 198" descr="User">
            <a:extLst>
              <a:ext uri="{FF2B5EF4-FFF2-40B4-BE49-F238E27FC236}">
                <a16:creationId xmlns:a16="http://schemas.microsoft.com/office/drawing/2014/main" id="{413D5BB1-A407-324B-97AB-1E72068A17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80348" y="-114253"/>
            <a:ext cx="914400" cy="914400"/>
          </a:xfrm>
          <a:prstGeom prst="rect">
            <a:avLst/>
          </a:prstGeom>
        </p:spPr>
      </p:pic>
      <p:pic>
        <p:nvPicPr>
          <p:cNvPr id="200" name="Graphic 199" descr="User">
            <a:extLst>
              <a:ext uri="{FF2B5EF4-FFF2-40B4-BE49-F238E27FC236}">
                <a16:creationId xmlns:a16="http://schemas.microsoft.com/office/drawing/2014/main" id="{EC7F83E8-839B-F248-93AD-DEF26FF98E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30473" y="-126165"/>
            <a:ext cx="914400" cy="914400"/>
          </a:xfrm>
          <a:prstGeom prst="rect">
            <a:avLst/>
          </a:prstGeom>
        </p:spPr>
      </p:pic>
      <p:sp>
        <p:nvSpPr>
          <p:cNvPr id="293" name="Rectangle 292">
            <a:extLst>
              <a:ext uri="{FF2B5EF4-FFF2-40B4-BE49-F238E27FC236}">
                <a16:creationId xmlns:a16="http://schemas.microsoft.com/office/drawing/2014/main" id="{ECF67719-527A-F642-9527-675DCEC323EA}"/>
              </a:ext>
            </a:extLst>
          </p:cNvPr>
          <p:cNvSpPr/>
          <p:nvPr/>
        </p:nvSpPr>
        <p:spPr>
          <a:xfrm>
            <a:off x="3413664" y="3353351"/>
            <a:ext cx="2281963" cy="24423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Ingress Service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E383F25-A094-4B4B-BED6-1706306D7217}"/>
              </a:ext>
            </a:extLst>
          </p:cNvPr>
          <p:cNvSpPr/>
          <p:nvPr/>
        </p:nvSpPr>
        <p:spPr>
          <a:xfrm>
            <a:off x="2861358" y="2629041"/>
            <a:ext cx="2958336" cy="1156488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26998D19-E71D-5E45-9DD8-85389561B2A2}"/>
              </a:ext>
            </a:extLst>
          </p:cNvPr>
          <p:cNvSpPr txBox="1"/>
          <p:nvPr/>
        </p:nvSpPr>
        <p:spPr>
          <a:xfrm>
            <a:off x="2893037" y="2625493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19915B-B2B3-EA40-8C0A-765CAB7207CF}"/>
              </a:ext>
            </a:extLst>
          </p:cNvPr>
          <p:cNvSpPr txBox="1"/>
          <p:nvPr/>
        </p:nvSpPr>
        <p:spPr>
          <a:xfrm>
            <a:off x="3689593" y="2629192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979FF8D-B7D0-784A-A2FA-D01D3386F3D6}"/>
              </a:ext>
            </a:extLst>
          </p:cNvPr>
          <p:cNvCxnSpPr>
            <a:stCxn id="295" idx="0"/>
            <a:endCxn id="359" idx="2"/>
          </p:cNvCxnSpPr>
          <p:nvPr/>
        </p:nvCxnSpPr>
        <p:spPr>
          <a:xfrm flipH="1" flipV="1">
            <a:off x="1042616" y="3043100"/>
            <a:ext cx="2099" cy="86238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E6443E-0C78-2D41-81E6-E3A45B380A41}"/>
              </a:ext>
            </a:extLst>
          </p:cNvPr>
          <p:cNvCxnSpPr>
            <a:stCxn id="359" idx="0"/>
          </p:cNvCxnSpPr>
          <p:nvPr/>
        </p:nvCxnSpPr>
        <p:spPr>
          <a:xfrm flipH="1" flipV="1">
            <a:off x="1040768" y="1825099"/>
            <a:ext cx="1848" cy="51213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>
            <a:extLst>
              <a:ext uri="{FF2B5EF4-FFF2-40B4-BE49-F238E27FC236}">
                <a16:creationId xmlns:a16="http://schemas.microsoft.com/office/drawing/2014/main" id="{596F9537-1C07-5E49-A6D9-C54BD6575CF4}"/>
              </a:ext>
            </a:extLst>
          </p:cNvPr>
          <p:cNvSpPr txBox="1"/>
          <p:nvPr/>
        </p:nvSpPr>
        <p:spPr>
          <a:xfrm>
            <a:off x="2534914" y="748822"/>
            <a:ext cx="4934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https</a:t>
            </a:r>
            <a:r>
              <a:rPr lang="en-US" sz="1400" dirty="0">
                <a:solidFill>
                  <a:srgbClr val="7030A0"/>
                </a:solidFill>
              </a:rPr>
              <a:t>:// </a:t>
            </a:r>
            <a:r>
              <a:rPr lang="en-US" sz="1400" dirty="0" err="1">
                <a:solidFill>
                  <a:srgbClr val="7030A0"/>
                </a:solidFill>
              </a:rPr>
              <a:t>xraydemo</a:t>
            </a:r>
            <a:r>
              <a:rPr lang="en-US" sz="1400" dirty="0">
                <a:solidFill>
                  <a:srgbClr val="7030A0"/>
                </a:solidFill>
              </a:rPr>
              <a:t>.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kubeoncloud.com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usermgmt</a:t>
            </a:r>
            <a:r>
              <a:rPr lang="en-US" sz="1400" noProof="0" dirty="0">
                <a:solidFill>
                  <a:srgbClr val="7030A0"/>
                </a:solidFill>
                <a:latin typeface="Calibri" panose="020F0502020204030204"/>
              </a:rPr>
              <a:t>/notification-</a:t>
            </a:r>
            <a:r>
              <a:rPr lang="en-US" sz="1400" noProof="0" dirty="0" err="1">
                <a:solidFill>
                  <a:srgbClr val="7030A0"/>
                </a:solidFill>
                <a:latin typeface="Calibri" panose="020F0502020204030204"/>
              </a:rPr>
              <a:t>xray</a:t>
            </a:r>
            <a:endParaRPr lang="en-US" sz="1400" noProof="0" dirty="0">
              <a:solidFill>
                <a:srgbClr val="7030A0"/>
              </a:solidFill>
              <a:latin typeface="Calibri" panose="020F0502020204030204"/>
            </a:endParaRP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2B86BDBF-AB4F-3046-B79B-8CFF8FA50FA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82442" y="6432316"/>
            <a:ext cx="711200" cy="711200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F9C71C02-B7F8-F140-81C4-DBC578F8F748}"/>
              </a:ext>
            </a:extLst>
          </p:cNvPr>
          <p:cNvSpPr txBox="1"/>
          <p:nvPr/>
        </p:nvSpPr>
        <p:spPr>
          <a:xfrm>
            <a:off x="460788" y="7158034"/>
            <a:ext cx="102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AWS X-Ray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B211F4B-8E1F-C44A-8064-DCE3BB1DC7DC}"/>
              </a:ext>
            </a:extLst>
          </p:cNvPr>
          <p:cNvSpPr/>
          <p:nvPr/>
        </p:nvSpPr>
        <p:spPr>
          <a:xfrm>
            <a:off x="9279670" y="612334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13A42F9-37B8-4346-B9DA-91A88A747173}"/>
              </a:ext>
            </a:extLst>
          </p:cNvPr>
          <p:cNvGrpSpPr/>
          <p:nvPr/>
        </p:nvGrpSpPr>
        <p:grpSpPr>
          <a:xfrm>
            <a:off x="9405990" y="6239116"/>
            <a:ext cx="555550" cy="352840"/>
            <a:chOff x="853440" y="4579716"/>
            <a:chExt cx="1006998" cy="827590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79440C7-26F5-6F48-AF8A-5CFA1E8B2DF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85D8D89-3D6D-3742-AA8A-209485D347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E7771E2-E60B-7B4C-BA88-8320A375367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57610CE-9E46-DC48-ADFD-0BFED32D59D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35AC88C-3B54-F44A-9A94-18A20180D9D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5FE2CA7-5212-6641-95F6-96BF5BD3FB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95B6753-5614-D744-8307-F4950B150DE7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+mn-ea"/>
                  <a:cs typeface="Aharoni" panose="02010803020104030203" pitchFamily="2" charset="-79"/>
                </a:rPr>
                <a:t>X</a:t>
              </a: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A26FA27C-9856-4E48-AE93-E691DBC23286}"/>
              </a:ext>
            </a:extLst>
          </p:cNvPr>
          <p:cNvSpPr txBox="1"/>
          <p:nvPr/>
        </p:nvSpPr>
        <p:spPr>
          <a:xfrm>
            <a:off x="9297747" y="6564328"/>
            <a:ext cx="802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Pod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6A9144E0-AA28-C14B-9CD1-08D84DCA098F}"/>
              </a:ext>
            </a:extLst>
          </p:cNvPr>
          <p:cNvSpPr/>
          <p:nvPr/>
        </p:nvSpPr>
        <p:spPr>
          <a:xfrm>
            <a:off x="8286139" y="5766310"/>
            <a:ext cx="3084275" cy="2036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ClusterIP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6CED26-F8F7-3F4B-9AA9-C11A6A62B2EB}"/>
              </a:ext>
            </a:extLst>
          </p:cNvPr>
          <p:cNvSpPr/>
          <p:nvPr/>
        </p:nvSpPr>
        <p:spPr>
          <a:xfrm>
            <a:off x="9164782" y="2973646"/>
            <a:ext cx="1059873" cy="911422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090657F-E16A-8946-B320-03ECDC1F5DAA}"/>
              </a:ext>
            </a:extLst>
          </p:cNvPr>
          <p:cNvSpPr txBox="1"/>
          <p:nvPr/>
        </p:nvSpPr>
        <p:spPr>
          <a:xfrm>
            <a:off x="9101764" y="3659448"/>
            <a:ext cx="1194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UMS Deployment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4D9E951-4486-914C-B47D-F10EDFAE2C0B}"/>
              </a:ext>
            </a:extLst>
          </p:cNvPr>
          <p:cNvSpPr/>
          <p:nvPr/>
        </p:nvSpPr>
        <p:spPr>
          <a:xfrm>
            <a:off x="9150475" y="4547253"/>
            <a:ext cx="1059873" cy="861767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7A1DD04D-B6CB-DD4B-B712-BF0357B72990}"/>
              </a:ext>
            </a:extLst>
          </p:cNvPr>
          <p:cNvSpPr txBox="1"/>
          <p:nvPr/>
        </p:nvSpPr>
        <p:spPr>
          <a:xfrm>
            <a:off x="9149606" y="5203767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 Deployment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1A46C753-4ADA-8548-8BD5-83D19A11C790}"/>
              </a:ext>
            </a:extLst>
          </p:cNvPr>
          <p:cNvSpPr/>
          <p:nvPr/>
        </p:nvSpPr>
        <p:spPr>
          <a:xfrm>
            <a:off x="9190359" y="6049652"/>
            <a:ext cx="1059873" cy="861767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CE3AB85-48F8-5C4D-A77B-CA7AA1ED68C7}"/>
              </a:ext>
            </a:extLst>
          </p:cNvPr>
          <p:cNvSpPr txBox="1"/>
          <p:nvPr/>
        </p:nvSpPr>
        <p:spPr>
          <a:xfrm>
            <a:off x="9146543" y="6706973"/>
            <a:ext cx="1164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XRay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DaemonSet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E3CC090C-E417-5B47-82BF-6DBB3E95337B}"/>
              </a:ext>
            </a:extLst>
          </p:cNvPr>
          <p:cNvCxnSpPr>
            <a:stCxn id="293" idx="3"/>
            <a:endCxn id="119" idx="1"/>
          </p:cNvCxnSpPr>
          <p:nvPr/>
        </p:nvCxnSpPr>
        <p:spPr>
          <a:xfrm flipV="1">
            <a:off x="5695627" y="2789650"/>
            <a:ext cx="2945124" cy="685816"/>
          </a:xfrm>
          <a:prstGeom prst="bentConnector3">
            <a:avLst>
              <a:gd name="adj1" fmla="val 28478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8F1566E-3304-BF4B-9A61-E5DC7AF8304B}"/>
              </a:ext>
            </a:extLst>
          </p:cNvPr>
          <p:cNvCxnSpPr>
            <a:endCxn id="132" idx="3"/>
          </p:cNvCxnSpPr>
          <p:nvPr/>
        </p:nvCxnSpPr>
        <p:spPr>
          <a:xfrm rot="5400000">
            <a:off x="10051832" y="2942218"/>
            <a:ext cx="489404" cy="417350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531E8CF-FF6A-4246-86A5-F6017690BB92}"/>
              </a:ext>
            </a:extLst>
          </p:cNvPr>
          <p:cNvCxnSpPr>
            <a:stCxn id="132" idx="1"/>
          </p:cNvCxnSpPr>
          <p:nvPr/>
        </p:nvCxnSpPr>
        <p:spPr>
          <a:xfrm rot="10800000" flipV="1">
            <a:off x="8874488" y="3395595"/>
            <a:ext cx="391438" cy="597608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BB9D8A-CB94-234D-AA4D-703EC7380CC7}"/>
              </a:ext>
            </a:extLst>
          </p:cNvPr>
          <p:cNvCxnSpPr>
            <a:endCxn id="354" idx="3"/>
          </p:cNvCxnSpPr>
          <p:nvPr/>
        </p:nvCxnSpPr>
        <p:spPr>
          <a:xfrm flipH="1">
            <a:off x="7805474" y="4074330"/>
            <a:ext cx="799166" cy="4703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3D01E6F-9E98-A746-89F7-9A520F3E251B}"/>
              </a:ext>
            </a:extLst>
          </p:cNvPr>
          <p:cNvCxnSpPr>
            <a:endCxn id="96" idx="3"/>
          </p:cNvCxnSpPr>
          <p:nvPr/>
        </p:nvCxnSpPr>
        <p:spPr>
          <a:xfrm rot="16200000" flipH="1">
            <a:off x="10042315" y="3634414"/>
            <a:ext cx="793283" cy="674707"/>
          </a:xfrm>
          <a:prstGeom prst="bentConnector4">
            <a:avLst>
              <a:gd name="adj1" fmla="val 2049"/>
              <a:gd name="adj2" fmla="val 133881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0E88B8B2-F421-B54C-B9D0-B095E9993A10}"/>
              </a:ext>
            </a:extLst>
          </p:cNvPr>
          <p:cNvCxnSpPr>
            <a:cxnSpLocks/>
            <a:endCxn id="108" idx="1"/>
          </p:cNvCxnSpPr>
          <p:nvPr/>
        </p:nvCxnSpPr>
        <p:spPr>
          <a:xfrm>
            <a:off x="8748313" y="4484951"/>
            <a:ext cx="524485" cy="458136"/>
          </a:xfrm>
          <a:prstGeom prst="bentConnector3">
            <a:avLst>
              <a:gd name="adj1" fmla="val 4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00B0C9B-A7CB-4640-BBE3-489C16E7676E}"/>
              </a:ext>
            </a:extLst>
          </p:cNvPr>
          <p:cNvCxnSpPr>
            <a:stCxn id="108" idx="3"/>
          </p:cNvCxnSpPr>
          <p:nvPr/>
        </p:nvCxnSpPr>
        <p:spPr>
          <a:xfrm>
            <a:off x="10094731" y="4943087"/>
            <a:ext cx="474146" cy="534810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32573BEB-B8AF-5248-B974-54126362F7D6}"/>
              </a:ext>
            </a:extLst>
          </p:cNvPr>
          <p:cNvCxnSpPr/>
          <p:nvPr/>
        </p:nvCxnSpPr>
        <p:spPr>
          <a:xfrm rot="5400000">
            <a:off x="7555115" y="4055499"/>
            <a:ext cx="2582778" cy="838844"/>
          </a:xfrm>
          <a:prstGeom prst="bentConnector3">
            <a:avLst>
              <a:gd name="adj1" fmla="val 132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7CC52F6F-2A07-7345-8261-B38858F88195}"/>
              </a:ext>
            </a:extLst>
          </p:cNvPr>
          <p:cNvCxnSpPr/>
          <p:nvPr/>
        </p:nvCxnSpPr>
        <p:spPr>
          <a:xfrm>
            <a:off x="10087859" y="4777905"/>
            <a:ext cx="1062771" cy="988405"/>
          </a:xfrm>
          <a:prstGeom prst="bentConnector3">
            <a:avLst>
              <a:gd name="adj1" fmla="val 9888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3F06072F-CC5F-B546-9FD1-B8F6F88EE7B2}"/>
              </a:ext>
            </a:extLst>
          </p:cNvPr>
          <p:cNvCxnSpPr/>
          <p:nvPr/>
        </p:nvCxnSpPr>
        <p:spPr>
          <a:xfrm>
            <a:off x="8427082" y="5969911"/>
            <a:ext cx="870665" cy="279163"/>
          </a:xfrm>
          <a:prstGeom prst="bentConnector3">
            <a:avLst>
              <a:gd name="adj1" fmla="val 1069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4CC27E14-E1CC-4546-8A0F-86BE9C4627E5}"/>
              </a:ext>
            </a:extLst>
          </p:cNvPr>
          <p:cNvCxnSpPr/>
          <p:nvPr/>
        </p:nvCxnSpPr>
        <p:spPr>
          <a:xfrm rot="10800000" flipV="1">
            <a:off x="10087860" y="5975923"/>
            <a:ext cx="1062771" cy="283789"/>
          </a:xfrm>
          <a:prstGeom prst="bentConnector3">
            <a:avLst>
              <a:gd name="adj1" fmla="val 111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B3185108-0F64-D145-A364-17452F4CBD51}"/>
              </a:ext>
            </a:extLst>
          </p:cNvPr>
          <p:cNvCxnSpPr>
            <a:cxnSpLocks/>
            <a:stCxn id="145" idx="1"/>
            <a:endCxn id="363" idx="2"/>
          </p:cNvCxnSpPr>
          <p:nvPr/>
        </p:nvCxnSpPr>
        <p:spPr>
          <a:xfrm rot="10800000">
            <a:off x="4262762" y="5505875"/>
            <a:ext cx="5016908" cy="94530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792EFC53-5753-354C-8499-184D45B8F31C}"/>
              </a:ext>
            </a:extLst>
          </p:cNvPr>
          <p:cNvCxnSpPr>
            <a:cxnSpLocks/>
            <a:stCxn id="363" idx="1"/>
            <a:endCxn id="143" idx="3"/>
          </p:cNvCxnSpPr>
          <p:nvPr/>
        </p:nvCxnSpPr>
        <p:spPr>
          <a:xfrm rot="10800000" flipV="1">
            <a:off x="1293642" y="5270924"/>
            <a:ext cx="2734170" cy="1516991"/>
          </a:xfrm>
          <a:prstGeom prst="bentConnector3">
            <a:avLst>
              <a:gd name="adj1" fmla="val 2149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D3A97632-B605-F644-B9E2-BEDD79FF7743}"/>
              </a:ext>
            </a:extLst>
          </p:cNvPr>
          <p:cNvCxnSpPr>
            <a:cxnSpLocks/>
            <a:endCxn id="363" idx="3"/>
          </p:cNvCxnSpPr>
          <p:nvPr/>
        </p:nvCxnSpPr>
        <p:spPr>
          <a:xfrm rot="10800000">
            <a:off x="4497713" y="5270925"/>
            <a:ext cx="4126031" cy="322480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C0BF3F6F-1799-D14D-B639-E12988B62EF6}"/>
              </a:ext>
            </a:extLst>
          </p:cNvPr>
          <p:cNvCxnSpPr>
            <a:stCxn id="363" idx="0"/>
            <a:endCxn id="295" idx="3"/>
          </p:cNvCxnSpPr>
          <p:nvPr/>
        </p:nvCxnSpPr>
        <p:spPr>
          <a:xfrm rot="16200000" flipV="1">
            <a:off x="2444094" y="3217306"/>
            <a:ext cx="774890" cy="2862447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DB1B145-7590-5B45-922C-7C7521C9ED9C}"/>
              </a:ext>
            </a:extLst>
          </p:cNvPr>
          <p:cNvCxnSpPr>
            <a:endCxn id="364" idx="0"/>
          </p:cNvCxnSpPr>
          <p:nvPr/>
        </p:nvCxnSpPr>
        <p:spPr>
          <a:xfrm>
            <a:off x="4519057" y="644895"/>
            <a:ext cx="0" cy="222177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>
            <a:extLst>
              <a:ext uri="{FF2B5EF4-FFF2-40B4-BE49-F238E27FC236}">
                <a16:creationId xmlns:a16="http://schemas.microsoft.com/office/drawing/2014/main" id="{6BC083C6-97EC-4D4E-A852-28FDE874CB80}"/>
              </a:ext>
            </a:extLst>
          </p:cNvPr>
          <p:cNvCxnSpPr>
            <a:cxnSpLocks/>
            <a:endCxn id="51" idx="3"/>
          </p:cNvCxnSpPr>
          <p:nvPr/>
        </p:nvCxnSpPr>
        <p:spPr>
          <a:xfrm rot="10800000" flipV="1">
            <a:off x="1318956" y="5183261"/>
            <a:ext cx="2700584" cy="33900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FF2B5EF4-FFF2-40B4-BE49-F238E27FC236}">
                <a16:creationId xmlns:a16="http://schemas.microsoft.com/office/drawing/2014/main" id="{07E71535-8B38-FB47-8F80-1E934F898EB6}"/>
              </a:ext>
            </a:extLst>
          </p:cNvPr>
          <p:cNvCxnSpPr/>
          <p:nvPr/>
        </p:nvCxnSpPr>
        <p:spPr>
          <a:xfrm rot="10800000" flipV="1">
            <a:off x="4448041" y="4615249"/>
            <a:ext cx="3607671" cy="550222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8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1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7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0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8" grpId="0" animBg="1"/>
      <p:bldP spid="20" grpId="0" animBg="1"/>
      <p:bldP spid="26" grpId="0" animBg="1"/>
      <p:bldP spid="14" grpId="0"/>
      <p:bldP spid="194" grpId="0"/>
      <p:bldP spid="196" grpId="0"/>
      <p:bldP spid="317" grpId="0"/>
      <p:bldP spid="294" grpId="0"/>
      <p:bldP spid="297" grpId="0"/>
      <p:bldP spid="301" grpId="0"/>
      <p:bldP spid="353" grpId="0"/>
      <p:bldP spid="358" grpId="0"/>
      <p:bldP spid="360" grpId="0"/>
      <p:bldP spid="361" grpId="0" animBg="1"/>
      <p:bldP spid="362" grpId="0"/>
      <p:bldP spid="96" grpId="0" animBg="1"/>
      <p:bldP spid="108" grpId="0" animBg="1"/>
      <p:bldP spid="117" grpId="0"/>
      <p:bldP spid="118" grpId="0" animBg="1"/>
      <p:bldP spid="119" grpId="0" animBg="1"/>
      <p:bldP spid="132" grpId="0" animBg="1"/>
      <p:bldP spid="141" grpId="0"/>
      <p:bldP spid="142" grpId="0" animBg="1"/>
      <p:bldP spid="3" grpId="0" animBg="1"/>
      <p:bldP spid="293" grpId="0" animBg="1"/>
      <p:bldP spid="67" grpId="0" animBg="1"/>
      <p:bldP spid="296" grpId="0"/>
      <p:bldP spid="68" grpId="0"/>
      <p:bldP spid="298" grpId="0"/>
      <p:bldP spid="144" grpId="0"/>
      <p:bldP spid="145" grpId="0" animBg="1"/>
      <p:bldP spid="154" grpId="0"/>
      <p:bldP spid="166" grpId="0" animBg="1"/>
      <p:bldP spid="4" grpId="0" animBg="1"/>
      <p:bldP spid="167" grpId="0"/>
      <p:bldP spid="168" grpId="0" animBg="1"/>
      <p:bldP spid="169" grpId="0"/>
      <p:bldP spid="170" grpId="0" animBg="1"/>
      <p:bldP spid="171" grpId="0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D7F672-0AC0-A64E-B850-7108B50B46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062975-948F-9342-9FE2-6BFD1063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X-Ray – </a:t>
            </a:r>
            <a:r>
              <a:rPr lang="en-US" dirty="0">
                <a:solidFill>
                  <a:srgbClr val="00B050"/>
                </a:solidFill>
              </a:rPr>
              <a:t>Service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0F901-A36D-AF43-97DE-423686C77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165350"/>
            <a:ext cx="135255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6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79D306-3AA4-2140-B205-CCFDC60BAF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C052EA-3A99-024E-9C1A-FCCE2325A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AWS X-Ray - </a:t>
            </a:r>
            <a:r>
              <a:rPr lang="en-US" dirty="0">
                <a:solidFill>
                  <a:srgbClr val="00B050"/>
                </a:solidFill>
              </a:rPr>
              <a:t>Traces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78A16-6FB2-784C-81C7-442EA8D00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36" y="1503516"/>
            <a:ext cx="12618720" cy="597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2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D7FB40-8CD0-A347-B273-1E3223992C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EF265F-8263-B543-BCE6-93360FF8B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64812"/>
            <a:ext cx="12618720" cy="1188851"/>
          </a:xfrm>
        </p:spPr>
        <p:txBody>
          <a:bodyPr/>
          <a:lstStyle/>
          <a:p>
            <a:r>
              <a:rPr lang="en-US" dirty="0"/>
              <a:t>AWS X-Ray - </a:t>
            </a:r>
            <a:r>
              <a:rPr lang="en-US" dirty="0">
                <a:solidFill>
                  <a:srgbClr val="00B050"/>
                </a:solidFill>
              </a:rPr>
              <a:t>Traces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A87C4-45C6-6E47-97E2-487E399A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25" y="1253663"/>
            <a:ext cx="6659876" cy="6341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D74A9A-79AD-C443-A242-68004A304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918" y="1253663"/>
            <a:ext cx="7419857" cy="625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3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602441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Microservices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Canary Deployments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8125C3C0-3065-6F48-A560-D800A36C5E5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07141" y="5601184"/>
            <a:ext cx="1337995" cy="13379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21E532E-C39E-9A49-B4A5-29D5E227DEAF}"/>
              </a:ext>
            </a:extLst>
          </p:cNvPr>
          <p:cNvSpPr txBox="1"/>
          <p:nvPr/>
        </p:nvSpPr>
        <p:spPr>
          <a:xfrm>
            <a:off x="9911407" y="6994466"/>
            <a:ext cx="7861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X-Ray</a:t>
            </a:r>
          </a:p>
        </p:txBody>
      </p:sp>
    </p:spTree>
    <p:extLst>
      <p:ext uri="{BB962C8B-B14F-4D97-AF65-F5344CB8AC3E}">
        <p14:creationId xmlns:p14="http://schemas.microsoft.com/office/powerpoint/2010/main" val="108811160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39F7AA-66B5-8D40-8ADC-44E2E62FB1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A558F-C8CA-1847-A46D-C47FD0FF6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15" y="1009567"/>
            <a:ext cx="7087639" cy="659657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Canaries means </a:t>
            </a:r>
            <a:r>
              <a:rPr lang="en-US" dirty="0">
                <a:solidFill>
                  <a:srgbClr val="0070C0"/>
                </a:solidFill>
              </a:rPr>
              <a:t>incremental</a:t>
            </a:r>
            <a:r>
              <a:rPr lang="en-US" dirty="0"/>
              <a:t> rollouts</a:t>
            </a:r>
          </a:p>
          <a:p>
            <a:r>
              <a:rPr lang="en-IN" dirty="0"/>
              <a:t>With canaries, the </a:t>
            </a:r>
            <a:r>
              <a:rPr lang="en-IN" dirty="0">
                <a:solidFill>
                  <a:srgbClr val="0070C0"/>
                </a:solidFill>
              </a:rPr>
              <a:t>new version </a:t>
            </a:r>
            <a:r>
              <a:rPr lang="en-IN" dirty="0"/>
              <a:t>of the application is slowly deployed to the Kubernetes cluster while getting a very small amount of </a:t>
            </a:r>
            <a:r>
              <a:rPr lang="en-IN" dirty="0">
                <a:solidFill>
                  <a:srgbClr val="0070C0"/>
                </a:solidFill>
              </a:rPr>
              <a:t>live traffic </a:t>
            </a:r>
          </a:p>
          <a:p>
            <a:r>
              <a:rPr lang="en-IN" dirty="0"/>
              <a:t>In short, </a:t>
            </a:r>
            <a:r>
              <a:rPr lang="en-IN" dirty="0">
                <a:solidFill>
                  <a:srgbClr val="0070C0"/>
                </a:solidFill>
              </a:rPr>
              <a:t>a subset of live users </a:t>
            </a:r>
            <a:r>
              <a:rPr lang="en-IN" dirty="0"/>
              <a:t>are connecting to the </a:t>
            </a:r>
            <a:r>
              <a:rPr lang="en-IN" dirty="0">
                <a:solidFill>
                  <a:srgbClr val="0070C0"/>
                </a:solidFill>
              </a:rPr>
              <a:t>new version </a:t>
            </a:r>
            <a:r>
              <a:rPr lang="en-IN" dirty="0"/>
              <a:t>while the rest are still using the </a:t>
            </a:r>
            <a:r>
              <a:rPr lang="en-IN" dirty="0">
                <a:solidFill>
                  <a:srgbClr val="0070C0"/>
                </a:solidFill>
              </a:rPr>
              <a:t>previous version</a:t>
            </a:r>
          </a:p>
          <a:p>
            <a:r>
              <a:rPr lang="en-IN" dirty="0"/>
              <a:t>Using canaries, we can detect  </a:t>
            </a:r>
            <a:r>
              <a:rPr lang="en-IN" dirty="0">
                <a:solidFill>
                  <a:srgbClr val="0070C0"/>
                </a:solidFill>
              </a:rPr>
              <a:t>deployment issues very early </a:t>
            </a:r>
            <a:r>
              <a:rPr lang="en-IN" dirty="0"/>
              <a:t>while they effect only a small subset of users</a:t>
            </a:r>
          </a:p>
          <a:p>
            <a:r>
              <a:rPr lang="en-IN" dirty="0"/>
              <a:t>If we </a:t>
            </a:r>
            <a:r>
              <a:rPr lang="en-IN" dirty="0">
                <a:solidFill>
                  <a:srgbClr val="C00000"/>
                </a:solidFill>
              </a:rPr>
              <a:t>encounter any issues with a canary</a:t>
            </a:r>
            <a:r>
              <a:rPr lang="en-IN" dirty="0"/>
              <a:t>, the production version is still present, and </a:t>
            </a:r>
            <a:r>
              <a:rPr lang="en-IN" dirty="0">
                <a:solidFill>
                  <a:srgbClr val="00B050"/>
                </a:solidFill>
              </a:rPr>
              <a:t>all traffic can simply be reverted to it.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C64C78-A934-5B47-A7AF-1A6F510F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79285"/>
            <a:ext cx="12618720" cy="1188851"/>
          </a:xfrm>
        </p:spPr>
        <p:txBody>
          <a:bodyPr/>
          <a:lstStyle/>
          <a:p>
            <a:r>
              <a:rPr lang="en-US" dirty="0"/>
              <a:t>What are Canary Deployments?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9CDBFA-8B66-C642-8755-65B27A38CD32}"/>
              </a:ext>
            </a:extLst>
          </p:cNvPr>
          <p:cNvSpPr/>
          <p:nvPr/>
        </p:nvSpPr>
        <p:spPr>
          <a:xfrm>
            <a:off x="9788237" y="2964877"/>
            <a:ext cx="2556163" cy="9455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Management Microservice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0B252-EE93-7C45-9501-3245212B64E6}"/>
              </a:ext>
            </a:extLst>
          </p:cNvPr>
          <p:cNvSpPr/>
          <p:nvPr/>
        </p:nvSpPr>
        <p:spPr>
          <a:xfrm>
            <a:off x="7624848" y="6334992"/>
            <a:ext cx="2556163" cy="9455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Notification Microservice - V1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F7B984-4364-B34A-90DD-A8BAA79319A6}"/>
              </a:ext>
            </a:extLst>
          </p:cNvPr>
          <p:cNvSpPr/>
          <p:nvPr/>
        </p:nvSpPr>
        <p:spPr>
          <a:xfrm>
            <a:off x="11951625" y="6334992"/>
            <a:ext cx="2556163" cy="9455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Notification Microservice – V2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6AF008-A7FF-CE46-A140-AA56D6E5D521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8902930" y="3910449"/>
            <a:ext cx="2163388" cy="2424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DDEB86-2877-CA43-A925-23BD77522013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11066319" y="3910449"/>
            <a:ext cx="2163388" cy="24245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358B8C-CDE9-5041-8ED7-4E545B7E6D1F}"/>
              </a:ext>
            </a:extLst>
          </p:cNvPr>
          <p:cNvGrpSpPr/>
          <p:nvPr/>
        </p:nvGrpSpPr>
        <p:grpSpPr>
          <a:xfrm>
            <a:off x="9656791" y="1119190"/>
            <a:ext cx="2819053" cy="1038225"/>
            <a:chOff x="9431828" y="1081519"/>
            <a:chExt cx="2819053" cy="1038225"/>
          </a:xfrm>
        </p:grpSpPr>
        <p:pic>
          <p:nvPicPr>
            <p:cNvPr id="8" name="Graphic 7" descr="User">
              <a:extLst>
                <a:ext uri="{FF2B5EF4-FFF2-40B4-BE49-F238E27FC236}">
                  <a16:creationId xmlns:a16="http://schemas.microsoft.com/office/drawing/2014/main" id="{48DA0CA9-3FE5-E649-A3BA-A168E947C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31828" y="1112692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User">
              <a:extLst>
                <a:ext uri="{FF2B5EF4-FFF2-40B4-BE49-F238E27FC236}">
                  <a16:creationId xmlns:a16="http://schemas.microsoft.com/office/drawing/2014/main" id="{F6770DC1-A9E0-1D46-A5F6-F825B7F2B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346228" y="1112692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User">
              <a:extLst>
                <a:ext uri="{FF2B5EF4-FFF2-40B4-BE49-F238E27FC236}">
                  <a16:creationId xmlns:a16="http://schemas.microsoft.com/office/drawing/2014/main" id="{37F10510-FF25-8F42-89A6-4DC41E91F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36481" y="1083252"/>
              <a:ext cx="914400" cy="9144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E96403-7DBA-E846-85DA-B6A525FE15B2}"/>
                </a:ext>
              </a:extLst>
            </p:cNvPr>
            <p:cNvSpPr/>
            <p:nvPr/>
          </p:nvSpPr>
          <p:spPr>
            <a:xfrm>
              <a:off x="9431828" y="1081519"/>
              <a:ext cx="2819053" cy="1038225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651DFC-E1AB-7240-A1B4-77557048113F}"/>
              </a:ext>
            </a:extLst>
          </p:cNvPr>
          <p:cNvCxnSpPr>
            <a:cxnSpLocks/>
            <a:stCxn id="18" idx="2"/>
            <a:endCxn id="5" idx="0"/>
          </p:cNvCxnSpPr>
          <p:nvPr/>
        </p:nvCxnSpPr>
        <p:spPr>
          <a:xfrm>
            <a:off x="11066318" y="2157415"/>
            <a:ext cx="1" cy="8074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6F8AD1A-59B8-FC4A-808D-19746C57F1E2}"/>
              </a:ext>
            </a:extLst>
          </p:cNvPr>
          <p:cNvSpPr/>
          <p:nvPr/>
        </p:nvSpPr>
        <p:spPr>
          <a:xfrm>
            <a:off x="9107629" y="5070764"/>
            <a:ext cx="753861" cy="3013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75%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967439-D269-C241-B0A1-BFEAEA12487D}"/>
              </a:ext>
            </a:extLst>
          </p:cNvPr>
          <p:cNvSpPr/>
          <p:nvPr/>
        </p:nvSpPr>
        <p:spPr>
          <a:xfrm>
            <a:off x="12344400" y="5017297"/>
            <a:ext cx="753861" cy="301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25%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7E71A6-E5F5-0C4E-A249-0E5C91AFA5DC}"/>
              </a:ext>
            </a:extLst>
          </p:cNvPr>
          <p:cNvSpPr/>
          <p:nvPr/>
        </p:nvSpPr>
        <p:spPr>
          <a:xfrm>
            <a:off x="12612228" y="5389420"/>
            <a:ext cx="895954" cy="3013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244795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6" grpId="0" animBg="1"/>
      <p:bldP spid="26" grpId="1" animBg="1"/>
      <p:bldP spid="26" grpId="2" animBg="1"/>
      <p:bldP spid="27" grpId="0" animBg="1"/>
      <p:bldP spid="27" grpId="1" animBg="1"/>
      <p:bldP spid="29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984628-6377-1F43-ABFA-0AE64431E4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EECD66-01DA-3946-9D33-F732B2AB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Microservices – Canary Deployments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1D189-2B91-7A48-AAAC-9BD9C7772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64" y="946901"/>
            <a:ext cx="11541991" cy="679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1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B97999-4620-1B4F-B55A-4F011A4442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672FE0-5B0E-0443-B91D-8C1EB542A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6819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Canary Deployments </a:t>
            </a:r>
            <a:r>
              <a:rPr lang="en-US" dirty="0">
                <a:solidFill>
                  <a:srgbClr val="00B050"/>
                </a:solidFill>
              </a:rPr>
              <a:t>out of box </a:t>
            </a:r>
            <a:r>
              <a:rPr lang="en-US" dirty="0"/>
              <a:t>on Kubernetes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357973-B043-734F-BB0C-C7EAFF1FBC55}"/>
              </a:ext>
            </a:extLst>
          </p:cNvPr>
          <p:cNvCxnSpPr>
            <a:cxnSpLocks/>
          </p:cNvCxnSpPr>
          <p:nvPr/>
        </p:nvCxnSpPr>
        <p:spPr>
          <a:xfrm>
            <a:off x="4916978" y="1461658"/>
            <a:ext cx="0" cy="583969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4F9807-1685-484B-B356-4FEF764F662F}"/>
              </a:ext>
            </a:extLst>
          </p:cNvPr>
          <p:cNvCxnSpPr>
            <a:cxnSpLocks/>
          </p:cNvCxnSpPr>
          <p:nvPr/>
        </p:nvCxnSpPr>
        <p:spPr>
          <a:xfrm>
            <a:off x="9784773" y="1461658"/>
            <a:ext cx="0" cy="583969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682BF51-9CBE-454E-A351-30A4DA845FC7}"/>
              </a:ext>
            </a:extLst>
          </p:cNvPr>
          <p:cNvSpPr/>
          <p:nvPr/>
        </p:nvSpPr>
        <p:spPr>
          <a:xfrm>
            <a:off x="3020291" y="177942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B6BC0A0-6D2A-3047-B0C3-35C72243E0C2}"/>
              </a:ext>
            </a:extLst>
          </p:cNvPr>
          <p:cNvSpPr/>
          <p:nvPr/>
        </p:nvSpPr>
        <p:spPr>
          <a:xfrm>
            <a:off x="3020291" y="3137174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435F1E2-2F1E-994A-B9ED-5F9A302020D3}"/>
              </a:ext>
            </a:extLst>
          </p:cNvPr>
          <p:cNvSpPr/>
          <p:nvPr/>
        </p:nvSpPr>
        <p:spPr>
          <a:xfrm>
            <a:off x="8163791" y="177942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14AB5EB-9BFF-8045-950F-FDB6A6E2DCD8}"/>
              </a:ext>
            </a:extLst>
          </p:cNvPr>
          <p:cNvSpPr/>
          <p:nvPr/>
        </p:nvSpPr>
        <p:spPr>
          <a:xfrm>
            <a:off x="8163791" y="3137174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3CA8227-B0F5-604C-A846-8CD2CD2985A8}"/>
              </a:ext>
            </a:extLst>
          </p:cNvPr>
          <p:cNvSpPr/>
          <p:nvPr/>
        </p:nvSpPr>
        <p:spPr>
          <a:xfrm>
            <a:off x="8163791" y="4494920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DF394C-C052-8E4A-8D62-142E8F89C96D}"/>
              </a:ext>
            </a:extLst>
          </p:cNvPr>
          <p:cNvSpPr/>
          <p:nvPr/>
        </p:nvSpPr>
        <p:spPr>
          <a:xfrm>
            <a:off x="8163791" y="5852666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9DFD8CB-C412-8944-B864-42656622EFEA}"/>
              </a:ext>
            </a:extLst>
          </p:cNvPr>
          <p:cNvSpPr/>
          <p:nvPr/>
        </p:nvSpPr>
        <p:spPr>
          <a:xfrm>
            <a:off x="11858799" y="146165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6F37A2C-2A49-DD48-9518-E30846FB9E87}"/>
              </a:ext>
            </a:extLst>
          </p:cNvPr>
          <p:cNvSpPr/>
          <p:nvPr/>
        </p:nvSpPr>
        <p:spPr>
          <a:xfrm>
            <a:off x="11858799" y="265915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C1223B8-7DA9-C840-BE0D-DEC6086CD89E}"/>
              </a:ext>
            </a:extLst>
          </p:cNvPr>
          <p:cNvSpPr/>
          <p:nvPr/>
        </p:nvSpPr>
        <p:spPr>
          <a:xfrm>
            <a:off x="11858799" y="3865307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644A9B4-5F4D-5A48-AA7D-636C426BABFD}"/>
              </a:ext>
            </a:extLst>
          </p:cNvPr>
          <p:cNvSpPr/>
          <p:nvPr/>
        </p:nvSpPr>
        <p:spPr>
          <a:xfrm>
            <a:off x="11858799" y="5080105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2730E84-C529-1845-96DF-F39F6098F5C1}"/>
              </a:ext>
            </a:extLst>
          </p:cNvPr>
          <p:cNvSpPr/>
          <p:nvPr/>
        </p:nvSpPr>
        <p:spPr>
          <a:xfrm>
            <a:off x="13299672" y="1453009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AC564D5-F36F-7748-9D26-D99FAF2854C1}"/>
              </a:ext>
            </a:extLst>
          </p:cNvPr>
          <p:cNvSpPr/>
          <p:nvPr/>
        </p:nvSpPr>
        <p:spPr>
          <a:xfrm>
            <a:off x="13299672" y="2650509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BAA894A-7F5E-5940-A7AF-48E4B094D091}"/>
              </a:ext>
            </a:extLst>
          </p:cNvPr>
          <p:cNvSpPr/>
          <p:nvPr/>
        </p:nvSpPr>
        <p:spPr>
          <a:xfrm>
            <a:off x="13299672" y="385665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A74F0F7-3FDF-D94F-A7D3-A21D0F9C7DD1}"/>
              </a:ext>
            </a:extLst>
          </p:cNvPr>
          <p:cNvSpPr/>
          <p:nvPr/>
        </p:nvSpPr>
        <p:spPr>
          <a:xfrm>
            <a:off x="13299672" y="5071456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81D8503-C267-AF4D-968E-C6B115C82AD8}"/>
              </a:ext>
            </a:extLst>
          </p:cNvPr>
          <p:cNvSpPr/>
          <p:nvPr/>
        </p:nvSpPr>
        <p:spPr>
          <a:xfrm>
            <a:off x="11858799" y="6303552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76B1A91-15ED-634B-828B-AB0E4CC387CA}"/>
              </a:ext>
            </a:extLst>
          </p:cNvPr>
          <p:cNvSpPr/>
          <p:nvPr/>
        </p:nvSpPr>
        <p:spPr>
          <a:xfrm>
            <a:off x="13299672" y="6294903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7D7E03-C058-944D-9696-3D32BDDC2F40}"/>
              </a:ext>
            </a:extLst>
          </p:cNvPr>
          <p:cNvSpPr txBox="1"/>
          <p:nvPr/>
        </p:nvSpPr>
        <p:spPr>
          <a:xfrm>
            <a:off x="8198850" y="1135676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D47094-BBBB-6B43-86CE-05F2C9C82A9E}"/>
              </a:ext>
            </a:extLst>
          </p:cNvPr>
          <p:cNvSpPr txBox="1"/>
          <p:nvPr/>
        </p:nvSpPr>
        <p:spPr>
          <a:xfrm>
            <a:off x="800100" y="3199897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50%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3C8C02-7E95-D94D-B729-8AAC5132A38C}"/>
              </a:ext>
            </a:extLst>
          </p:cNvPr>
          <p:cNvSpPr txBox="1"/>
          <p:nvPr/>
        </p:nvSpPr>
        <p:spPr>
          <a:xfrm>
            <a:off x="5721927" y="1884826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75%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946BFC-5E8D-094D-9FA7-3FB2681E966C}"/>
              </a:ext>
            </a:extLst>
          </p:cNvPr>
          <p:cNvSpPr txBox="1"/>
          <p:nvPr/>
        </p:nvSpPr>
        <p:spPr>
          <a:xfrm>
            <a:off x="5826734" y="5913888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25%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E4A6C9-1D52-5549-BEBA-DB8610930588}"/>
              </a:ext>
            </a:extLst>
          </p:cNvPr>
          <p:cNvSpPr txBox="1"/>
          <p:nvPr/>
        </p:nvSpPr>
        <p:spPr>
          <a:xfrm>
            <a:off x="10133166" y="1779428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90%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F99BBF-AD18-034A-8249-53DE8FA376C7}"/>
              </a:ext>
            </a:extLst>
          </p:cNvPr>
          <p:cNvSpPr txBox="1"/>
          <p:nvPr/>
        </p:nvSpPr>
        <p:spPr>
          <a:xfrm>
            <a:off x="10101832" y="6504711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10%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7CB4F-1FBA-FB46-BF1A-6E747945A0F7}"/>
              </a:ext>
            </a:extLst>
          </p:cNvPr>
          <p:cNvSpPr txBox="1"/>
          <p:nvPr/>
        </p:nvSpPr>
        <p:spPr>
          <a:xfrm>
            <a:off x="952500" y="2043545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50%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6F3A89-69F1-7D4C-8585-0E0F130ECDD5}"/>
              </a:ext>
            </a:extLst>
          </p:cNvPr>
          <p:cNvSpPr txBox="1"/>
          <p:nvPr/>
        </p:nvSpPr>
        <p:spPr>
          <a:xfrm>
            <a:off x="3172691" y="1135677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86E58-CF23-4A4C-8A5D-8FE2BFDE52CB}"/>
              </a:ext>
            </a:extLst>
          </p:cNvPr>
          <p:cNvSpPr txBox="1"/>
          <p:nvPr/>
        </p:nvSpPr>
        <p:spPr>
          <a:xfrm>
            <a:off x="12583122" y="988678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B223AC-3887-064E-BF11-7253567A24A0}"/>
              </a:ext>
            </a:extLst>
          </p:cNvPr>
          <p:cNvSpPr txBox="1"/>
          <p:nvPr/>
        </p:nvSpPr>
        <p:spPr>
          <a:xfrm>
            <a:off x="155158" y="5676987"/>
            <a:ext cx="4647747" cy="144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u="sng" dirty="0"/>
              <a:t>Downside</a:t>
            </a:r>
          </a:p>
          <a:p>
            <a:r>
              <a:rPr lang="en-US" dirty="0"/>
              <a:t>We need to incrementally increase </a:t>
            </a:r>
          </a:p>
          <a:p>
            <a:r>
              <a:rPr lang="en-US" dirty="0"/>
              <a:t>pods based on percentage distribution </a:t>
            </a:r>
          </a:p>
          <a:p>
            <a:r>
              <a:rPr lang="en-US" dirty="0"/>
              <a:t>we need for canary</a:t>
            </a:r>
          </a:p>
        </p:txBody>
      </p:sp>
    </p:spTree>
    <p:extLst>
      <p:ext uri="{BB962C8B-B14F-4D97-AF65-F5344CB8AC3E}">
        <p14:creationId xmlns:p14="http://schemas.microsoft.com/office/powerpoint/2010/main" val="321391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B97999-4620-1B4F-B55A-4F011A4442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672FE0-5B0E-0443-B91D-8C1EB542A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6819"/>
            <a:ext cx="1427710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Canary Deployments on Kubernetes with </a:t>
            </a:r>
            <a:r>
              <a:rPr lang="en-US" dirty="0">
                <a:solidFill>
                  <a:srgbClr val="00B050"/>
                </a:solidFill>
              </a:rPr>
              <a:t>AWS App Mesh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357973-B043-734F-BB0C-C7EAFF1FBC55}"/>
              </a:ext>
            </a:extLst>
          </p:cNvPr>
          <p:cNvCxnSpPr>
            <a:cxnSpLocks/>
          </p:cNvCxnSpPr>
          <p:nvPr/>
        </p:nvCxnSpPr>
        <p:spPr>
          <a:xfrm>
            <a:off x="4916978" y="1461658"/>
            <a:ext cx="0" cy="583969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4F9807-1685-484B-B356-4FEF764F662F}"/>
              </a:ext>
            </a:extLst>
          </p:cNvPr>
          <p:cNvCxnSpPr>
            <a:cxnSpLocks/>
          </p:cNvCxnSpPr>
          <p:nvPr/>
        </p:nvCxnSpPr>
        <p:spPr>
          <a:xfrm>
            <a:off x="9784773" y="1461658"/>
            <a:ext cx="0" cy="583969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435F1E2-2F1E-994A-B9ED-5F9A302020D3}"/>
              </a:ext>
            </a:extLst>
          </p:cNvPr>
          <p:cNvSpPr/>
          <p:nvPr/>
        </p:nvSpPr>
        <p:spPr>
          <a:xfrm>
            <a:off x="8163791" y="177942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14AB5EB-9BFF-8045-950F-FDB6A6E2DCD8}"/>
              </a:ext>
            </a:extLst>
          </p:cNvPr>
          <p:cNvSpPr/>
          <p:nvPr/>
        </p:nvSpPr>
        <p:spPr>
          <a:xfrm>
            <a:off x="8163791" y="3137174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3CA8227-B0F5-604C-A846-8CD2CD2985A8}"/>
              </a:ext>
            </a:extLst>
          </p:cNvPr>
          <p:cNvSpPr/>
          <p:nvPr/>
        </p:nvSpPr>
        <p:spPr>
          <a:xfrm>
            <a:off x="8163791" y="4494920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DF394C-C052-8E4A-8D62-142E8F89C96D}"/>
              </a:ext>
            </a:extLst>
          </p:cNvPr>
          <p:cNvSpPr/>
          <p:nvPr/>
        </p:nvSpPr>
        <p:spPr>
          <a:xfrm>
            <a:off x="8163791" y="5852666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7D7E03-C058-944D-9696-3D32BDDC2F40}"/>
              </a:ext>
            </a:extLst>
          </p:cNvPr>
          <p:cNvSpPr txBox="1"/>
          <p:nvPr/>
        </p:nvSpPr>
        <p:spPr>
          <a:xfrm>
            <a:off x="8198850" y="1135676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D47094-BBBB-6B43-86CE-05F2C9C82A9E}"/>
              </a:ext>
            </a:extLst>
          </p:cNvPr>
          <p:cNvSpPr txBox="1"/>
          <p:nvPr/>
        </p:nvSpPr>
        <p:spPr>
          <a:xfrm>
            <a:off x="822913" y="5960313"/>
            <a:ext cx="15934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5%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3C8C02-7E95-D94D-B729-8AAC5132A38C}"/>
              </a:ext>
            </a:extLst>
          </p:cNvPr>
          <p:cNvSpPr txBox="1"/>
          <p:nvPr/>
        </p:nvSpPr>
        <p:spPr>
          <a:xfrm>
            <a:off x="5721927" y="1884826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70%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946BFC-5E8D-094D-9FA7-3FB2681E966C}"/>
              </a:ext>
            </a:extLst>
          </p:cNvPr>
          <p:cNvSpPr txBox="1"/>
          <p:nvPr/>
        </p:nvSpPr>
        <p:spPr>
          <a:xfrm>
            <a:off x="5826734" y="5913888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30%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E4A6C9-1D52-5549-BEBA-DB8610930588}"/>
              </a:ext>
            </a:extLst>
          </p:cNvPr>
          <p:cNvSpPr txBox="1"/>
          <p:nvPr/>
        </p:nvSpPr>
        <p:spPr>
          <a:xfrm>
            <a:off x="10133166" y="1779428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20%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F99BBF-AD18-034A-8249-53DE8FA376C7}"/>
              </a:ext>
            </a:extLst>
          </p:cNvPr>
          <p:cNvSpPr txBox="1"/>
          <p:nvPr/>
        </p:nvSpPr>
        <p:spPr>
          <a:xfrm>
            <a:off x="10158799" y="6095576"/>
            <a:ext cx="1736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Canary – 80%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37CB4F-1FBA-FB46-BF1A-6E747945A0F7}"/>
              </a:ext>
            </a:extLst>
          </p:cNvPr>
          <p:cNvSpPr txBox="1"/>
          <p:nvPr/>
        </p:nvSpPr>
        <p:spPr>
          <a:xfrm>
            <a:off x="952500" y="2043545"/>
            <a:ext cx="1476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 – 95%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6F3A89-69F1-7D4C-8585-0E0F130ECDD5}"/>
              </a:ext>
            </a:extLst>
          </p:cNvPr>
          <p:cNvSpPr txBox="1"/>
          <p:nvPr/>
        </p:nvSpPr>
        <p:spPr>
          <a:xfrm>
            <a:off x="3172691" y="1135677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86E58-CF23-4A4C-8A5D-8FE2BFDE52CB}"/>
              </a:ext>
            </a:extLst>
          </p:cNvPr>
          <p:cNvSpPr txBox="1"/>
          <p:nvPr/>
        </p:nvSpPr>
        <p:spPr>
          <a:xfrm>
            <a:off x="12430644" y="1135675"/>
            <a:ext cx="745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9796FF3-85D1-194B-B1C2-C619291D8B54}"/>
              </a:ext>
            </a:extLst>
          </p:cNvPr>
          <p:cNvSpPr/>
          <p:nvPr/>
        </p:nvSpPr>
        <p:spPr>
          <a:xfrm>
            <a:off x="3116486" y="177596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DFFA5FA-91A1-5342-AD5E-B33FD6C35253}"/>
              </a:ext>
            </a:extLst>
          </p:cNvPr>
          <p:cNvSpPr/>
          <p:nvPr/>
        </p:nvSpPr>
        <p:spPr>
          <a:xfrm>
            <a:off x="3116486" y="3133714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5DA1DF4-CA0D-A148-810F-8025BC0203D8}"/>
              </a:ext>
            </a:extLst>
          </p:cNvPr>
          <p:cNvSpPr/>
          <p:nvPr/>
        </p:nvSpPr>
        <p:spPr>
          <a:xfrm>
            <a:off x="3116486" y="4491460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AAFF859-40B0-F541-BB65-CDCFF99010C9}"/>
              </a:ext>
            </a:extLst>
          </p:cNvPr>
          <p:cNvSpPr/>
          <p:nvPr/>
        </p:nvSpPr>
        <p:spPr>
          <a:xfrm>
            <a:off x="3116486" y="5849206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941A0D1-A92A-7840-A00C-53DCD91A42BF}"/>
              </a:ext>
            </a:extLst>
          </p:cNvPr>
          <p:cNvSpPr/>
          <p:nvPr/>
        </p:nvSpPr>
        <p:spPr>
          <a:xfrm>
            <a:off x="12430644" y="1884826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B0744E3-3295-4B4E-A2F4-C42FD6A86810}"/>
              </a:ext>
            </a:extLst>
          </p:cNvPr>
          <p:cNvSpPr/>
          <p:nvPr/>
        </p:nvSpPr>
        <p:spPr>
          <a:xfrm>
            <a:off x="12430644" y="3242572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CA02A29-26C7-294D-8C57-6D316AB8C6C4}"/>
              </a:ext>
            </a:extLst>
          </p:cNvPr>
          <p:cNvSpPr/>
          <p:nvPr/>
        </p:nvSpPr>
        <p:spPr>
          <a:xfrm>
            <a:off x="12430644" y="4600318"/>
            <a:ext cx="802178" cy="7897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D9C6F85-EC58-6143-8E48-ED5B0ED6F2A4}"/>
              </a:ext>
            </a:extLst>
          </p:cNvPr>
          <p:cNvSpPr/>
          <p:nvPr/>
        </p:nvSpPr>
        <p:spPr>
          <a:xfrm>
            <a:off x="12430644" y="5958064"/>
            <a:ext cx="802178" cy="789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7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984628-6377-1F43-ABFA-0AE64431E4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EECD66-01DA-3946-9D33-F732B2AB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Microservices – Canary Deployments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1D189-2B91-7A48-AAAC-9BD9C7772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64" y="946901"/>
            <a:ext cx="11541991" cy="679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7849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488247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Horizontal Pod Autoscaler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5215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16992C-342D-6D4A-A396-26D3F67F2A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196F1-1CE1-FB4F-A786-5A300F8A9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558636"/>
            <a:ext cx="12618720" cy="5853719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16191F"/>
                </a:solidFill>
                <a:latin typeface="Amazon Ember"/>
              </a:rPr>
              <a:t>In a very simple note Horizontal Scaling means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increasing and decreasing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Replicas (Pods)</a:t>
            </a:r>
          </a:p>
          <a:p>
            <a:r>
              <a:rPr lang="en-IN" dirty="0">
                <a:solidFill>
                  <a:srgbClr val="16191F"/>
                </a:solidFill>
                <a:latin typeface="Amazon Ember"/>
              </a:rPr>
              <a:t>HPA 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automatically scales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pods in a deployment, replication controller, or replica set, stateful set based on that resource's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CPU utilization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. </a:t>
            </a:r>
          </a:p>
          <a:p>
            <a:r>
              <a:rPr lang="en-IN" dirty="0"/>
              <a:t>This can help our applications </a:t>
            </a:r>
            <a:r>
              <a:rPr lang="en-IN" dirty="0">
                <a:solidFill>
                  <a:srgbClr val="0070C0"/>
                </a:solidFill>
              </a:rPr>
              <a:t>scale out to meet increased demand </a:t>
            </a:r>
            <a:r>
              <a:rPr lang="en-IN" dirty="0"/>
              <a:t>or </a:t>
            </a:r>
            <a:r>
              <a:rPr lang="en-IN" dirty="0">
                <a:solidFill>
                  <a:srgbClr val="0070C0"/>
                </a:solidFill>
              </a:rPr>
              <a:t>scale in when resources are not needed</a:t>
            </a:r>
            <a:r>
              <a:rPr lang="en-IN" dirty="0"/>
              <a:t>, thus freeing up your worker nodes for other applications. </a:t>
            </a:r>
          </a:p>
          <a:p>
            <a:r>
              <a:rPr lang="en-IN" dirty="0"/>
              <a:t>When we set a </a:t>
            </a:r>
            <a:r>
              <a:rPr lang="en-IN" dirty="0">
                <a:solidFill>
                  <a:srgbClr val="0070C0"/>
                </a:solidFill>
              </a:rPr>
              <a:t>target CPU utilization percentage</a:t>
            </a:r>
            <a:r>
              <a:rPr lang="en-IN" dirty="0"/>
              <a:t>, the HPA scales our application in or out to try to meet that </a:t>
            </a:r>
            <a:r>
              <a:rPr lang="en-IN" dirty="0">
                <a:solidFill>
                  <a:srgbClr val="0070C0"/>
                </a:solidFill>
              </a:rPr>
              <a:t>target</a:t>
            </a:r>
            <a:r>
              <a:rPr lang="en-IN" dirty="0"/>
              <a:t>.</a:t>
            </a:r>
          </a:p>
          <a:p>
            <a:r>
              <a:rPr lang="en-IN" dirty="0"/>
              <a:t>HPA needs </a:t>
            </a:r>
            <a:r>
              <a:rPr lang="en-IN" dirty="0">
                <a:solidFill>
                  <a:srgbClr val="0070C0"/>
                </a:solidFill>
              </a:rPr>
              <a:t>Kubernetes metrics server </a:t>
            </a:r>
            <a:r>
              <a:rPr lang="en-IN" dirty="0"/>
              <a:t>to verify CPU metrics of a pod. </a:t>
            </a:r>
          </a:p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 not need </a:t>
            </a:r>
            <a:r>
              <a:rPr lang="en-IN" dirty="0"/>
              <a:t>to </a:t>
            </a:r>
            <a:r>
              <a:rPr lang="en-IN" dirty="0">
                <a:solidFill>
                  <a:srgbClr val="0070C0"/>
                </a:solidFill>
              </a:rPr>
              <a:t>deploy or install the HPA </a:t>
            </a:r>
            <a:r>
              <a:rPr lang="en-IN" dirty="0"/>
              <a:t>on our cluster to begin scaling our applications, its out of the box available as a </a:t>
            </a:r>
            <a:r>
              <a:rPr lang="en-IN" dirty="0">
                <a:solidFill>
                  <a:srgbClr val="0070C0"/>
                </a:solidFill>
              </a:rPr>
              <a:t>default</a:t>
            </a:r>
            <a:r>
              <a:rPr lang="en-IN" dirty="0"/>
              <a:t> Kubernetes API resource.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68DC96-0EA8-814E-9370-84F47ACF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Horizontal Pod Autoscaler – HPA - </a:t>
            </a:r>
            <a:r>
              <a:rPr lang="en-US" dirty="0" err="1"/>
              <a:t>Intoduction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4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462" y="154446"/>
            <a:ext cx="12618720" cy="1188851"/>
          </a:xfrm>
        </p:spPr>
        <p:txBody>
          <a:bodyPr/>
          <a:lstStyle/>
          <a:p>
            <a:r>
              <a:rPr lang="en-US" dirty="0"/>
              <a:t>How HPA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9EB9F-7E04-F043-AAD9-E09CA10FA733}"/>
              </a:ext>
            </a:extLst>
          </p:cNvPr>
          <p:cNvSpPr/>
          <p:nvPr/>
        </p:nvSpPr>
        <p:spPr>
          <a:xfrm>
            <a:off x="592282" y="2535386"/>
            <a:ext cx="5403273" cy="4644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3BDE9-1887-AA42-801F-BBE1D0315263}"/>
              </a:ext>
            </a:extLst>
          </p:cNvPr>
          <p:cNvSpPr/>
          <p:nvPr/>
        </p:nvSpPr>
        <p:spPr>
          <a:xfrm>
            <a:off x="893618" y="5101935"/>
            <a:ext cx="4748646" cy="1610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37634-BBC7-B641-A2C8-157074057099}"/>
              </a:ext>
            </a:extLst>
          </p:cNvPr>
          <p:cNvSpPr/>
          <p:nvPr/>
        </p:nvSpPr>
        <p:spPr>
          <a:xfrm>
            <a:off x="100584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236CE3-00BE-D84D-8BCA-FAA5003F9A2C}"/>
              </a:ext>
            </a:extLst>
          </p:cNvPr>
          <p:cNvSpPr/>
          <p:nvPr/>
        </p:nvSpPr>
        <p:spPr>
          <a:xfrm>
            <a:off x="2398222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09AB3-E2BA-0C44-8684-42819FF01CCD}"/>
              </a:ext>
            </a:extLst>
          </p:cNvPr>
          <p:cNvSpPr/>
          <p:nvPr/>
        </p:nvSpPr>
        <p:spPr>
          <a:xfrm>
            <a:off x="446809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06606-F40B-154D-8D23-B6FCED3F2EA2}"/>
              </a:ext>
            </a:extLst>
          </p:cNvPr>
          <p:cNvSpPr/>
          <p:nvPr/>
        </p:nvSpPr>
        <p:spPr>
          <a:xfrm>
            <a:off x="4010891" y="5756563"/>
            <a:ext cx="1070263" cy="3584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Scale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3D22F8-FECF-9147-AF62-24F8E955B672}"/>
              </a:ext>
            </a:extLst>
          </p:cNvPr>
          <p:cNvSpPr/>
          <p:nvPr/>
        </p:nvSpPr>
        <p:spPr>
          <a:xfrm>
            <a:off x="1132609" y="5237018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Deployment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C7F8E-B68C-3D4B-9AC6-866B81A54B86}"/>
              </a:ext>
            </a:extLst>
          </p:cNvPr>
          <p:cNvSpPr/>
          <p:nvPr/>
        </p:nvSpPr>
        <p:spPr>
          <a:xfrm>
            <a:off x="1132609" y="5595504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A872A-5D41-F640-AFF3-50551624D937}"/>
              </a:ext>
            </a:extLst>
          </p:cNvPr>
          <p:cNvSpPr/>
          <p:nvPr/>
        </p:nvSpPr>
        <p:spPr>
          <a:xfrm>
            <a:off x="1132609" y="5982565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Replication 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9A08C-19EB-2843-BE38-1DEEFEC18C13}"/>
              </a:ext>
            </a:extLst>
          </p:cNvPr>
          <p:cNvSpPr/>
          <p:nvPr/>
        </p:nvSpPr>
        <p:spPr>
          <a:xfrm>
            <a:off x="1132609" y="6343649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StatefulSet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B5C2F-C2F2-8342-BB3F-EF5C9A47596C}"/>
              </a:ext>
            </a:extLst>
          </p:cNvPr>
          <p:cNvSpPr txBox="1"/>
          <p:nvPr/>
        </p:nvSpPr>
        <p:spPr>
          <a:xfrm>
            <a:off x="2398222" y="6749210"/>
            <a:ext cx="14748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BE145-8BA8-284B-B579-32FBF39C0008}"/>
              </a:ext>
            </a:extLst>
          </p:cNvPr>
          <p:cNvSpPr/>
          <p:nvPr/>
        </p:nvSpPr>
        <p:spPr>
          <a:xfrm>
            <a:off x="9550284" y="4023528"/>
            <a:ext cx="3171306" cy="14131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Pod Autoscaler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B37ADF-5055-944B-A7AA-DA289DC45854}"/>
              </a:ext>
            </a:extLst>
          </p:cNvPr>
          <p:cNvSpPr txBox="1"/>
          <p:nvPr/>
        </p:nvSpPr>
        <p:spPr>
          <a:xfrm>
            <a:off x="3530479" y="2965300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73799-A0EE-C442-B8E6-6202182ADA90}"/>
              </a:ext>
            </a:extLst>
          </p:cNvPr>
          <p:cNvSpPr txBox="1"/>
          <p:nvPr/>
        </p:nvSpPr>
        <p:spPr>
          <a:xfrm>
            <a:off x="3743140" y="297447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77F72C-979B-BB47-8458-12FD71349E81}"/>
              </a:ext>
            </a:extLst>
          </p:cNvPr>
          <p:cNvSpPr txBox="1"/>
          <p:nvPr/>
        </p:nvSpPr>
        <p:spPr>
          <a:xfrm>
            <a:off x="4000490" y="2977142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235291-6D74-9D43-A430-9DBD4475ACBF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1531620" y="3657600"/>
            <a:ext cx="1736321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1EEE7C-46C9-9342-A0CF-5BF22F9EE4E0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 flipV="1">
            <a:off x="2924002" y="3657600"/>
            <a:ext cx="34393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2C283F-B1AC-864B-8C53-416EBE00F8FF}"/>
              </a:ext>
            </a:extLst>
          </p:cNvPr>
          <p:cNvCxnSpPr>
            <a:stCxn id="6" idx="0"/>
            <a:endCxn id="9" idx="2"/>
          </p:cNvCxnSpPr>
          <p:nvPr/>
        </p:nvCxnSpPr>
        <p:spPr>
          <a:xfrm flipV="1">
            <a:off x="3267941" y="3657600"/>
            <a:ext cx="172592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615CBA-3EED-1248-87BE-D4D2163B7B90}"/>
              </a:ext>
            </a:extLst>
          </p:cNvPr>
          <p:cNvSpPr txBox="1"/>
          <p:nvPr/>
        </p:nvSpPr>
        <p:spPr>
          <a:xfrm>
            <a:off x="6560940" y="4303115"/>
            <a:ext cx="2488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Query for Metrics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132159-8AC8-2F47-B8DB-CD20AD4E6726}"/>
              </a:ext>
            </a:extLst>
          </p:cNvPr>
          <p:cNvCxnSpPr>
            <a:cxnSpLocks/>
          </p:cNvCxnSpPr>
          <p:nvPr/>
        </p:nvCxnSpPr>
        <p:spPr>
          <a:xfrm flipV="1">
            <a:off x="9923318" y="3190010"/>
            <a:ext cx="0" cy="862444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CC2322-7657-1D4E-BDDE-4C475A0EFF1E}"/>
              </a:ext>
            </a:extLst>
          </p:cNvPr>
          <p:cNvCxnSpPr>
            <a:cxnSpLocks/>
          </p:cNvCxnSpPr>
          <p:nvPr/>
        </p:nvCxnSpPr>
        <p:spPr>
          <a:xfrm>
            <a:off x="9912927" y="3190009"/>
            <a:ext cx="2317173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EAADBE-1D6D-484D-9BC5-C469B0EB12C5}"/>
              </a:ext>
            </a:extLst>
          </p:cNvPr>
          <p:cNvCxnSpPr>
            <a:cxnSpLocks/>
          </p:cNvCxnSpPr>
          <p:nvPr/>
        </p:nvCxnSpPr>
        <p:spPr>
          <a:xfrm>
            <a:off x="12230100" y="3190009"/>
            <a:ext cx="31173" cy="86244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CA1335A-532E-4C4B-82B7-4D57F326F646}"/>
              </a:ext>
            </a:extLst>
          </p:cNvPr>
          <p:cNvSpPr txBox="1"/>
          <p:nvPr/>
        </p:nvSpPr>
        <p:spPr>
          <a:xfrm>
            <a:off x="9855670" y="2644304"/>
            <a:ext cx="2998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Calculate the Replica’s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981B2DD8-4798-1246-A1AB-EC07077E2F28}"/>
              </a:ext>
            </a:extLst>
          </p:cNvPr>
          <p:cNvCxnSpPr>
            <a:stCxn id="16" idx="2"/>
            <a:endCxn id="10" idx="3"/>
          </p:cNvCxnSpPr>
          <p:nvPr/>
        </p:nvCxnSpPr>
        <p:spPr>
          <a:xfrm rot="5400000">
            <a:off x="7858989" y="2658858"/>
            <a:ext cx="499114" cy="6054783"/>
          </a:xfrm>
          <a:prstGeom prst="bentConnector2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B0A2B4-8C37-9A4C-BB83-342505A827DC}"/>
              </a:ext>
            </a:extLst>
          </p:cNvPr>
          <p:cNvSpPr txBox="1"/>
          <p:nvPr/>
        </p:nvSpPr>
        <p:spPr>
          <a:xfrm>
            <a:off x="6296891" y="5541119"/>
            <a:ext cx="4140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Scale the app to desired replicas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D8D17-A4BD-C941-AED9-A1A416D3E175}"/>
              </a:ext>
            </a:extLst>
          </p:cNvPr>
          <p:cNvSpPr/>
          <p:nvPr/>
        </p:nvSpPr>
        <p:spPr>
          <a:xfrm>
            <a:off x="592282" y="1620982"/>
            <a:ext cx="5403273" cy="4675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D90865-0E87-AD41-94A6-FA9DE4C2BD4B}"/>
              </a:ext>
            </a:extLst>
          </p:cNvPr>
          <p:cNvSpPr/>
          <p:nvPr/>
        </p:nvSpPr>
        <p:spPr>
          <a:xfrm>
            <a:off x="363682" y="1352468"/>
            <a:ext cx="12847320" cy="607182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489E4-7AE7-B54A-BC45-028BCF468D6E}"/>
              </a:ext>
            </a:extLst>
          </p:cNvPr>
          <p:cNvSpPr txBox="1"/>
          <p:nvPr/>
        </p:nvSpPr>
        <p:spPr>
          <a:xfrm>
            <a:off x="10757289" y="694187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3A9D09-2650-E543-96F8-5EC7D970046C}"/>
              </a:ext>
            </a:extLst>
          </p:cNvPr>
          <p:cNvCxnSpPr>
            <a:endCxn id="7" idx="0"/>
          </p:cNvCxnSpPr>
          <p:nvPr/>
        </p:nvCxnSpPr>
        <p:spPr>
          <a:xfrm>
            <a:off x="1531620" y="2107189"/>
            <a:ext cx="0" cy="615229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59B54D-E932-524A-ADD0-ADA474CB8E23}"/>
              </a:ext>
            </a:extLst>
          </p:cNvPr>
          <p:cNvCxnSpPr>
            <a:stCxn id="8" idx="0"/>
          </p:cNvCxnSpPr>
          <p:nvPr/>
        </p:nvCxnSpPr>
        <p:spPr>
          <a:xfrm flipV="1">
            <a:off x="2924002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997553-B0D7-5F48-9A06-95BC6934A59A}"/>
              </a:ext>
            </a:extLst>
          </p:cNvPr>
          <p:cNvCxnSpPr>
            <a:stCxn id="9" idx="0"/>
          </p:cNvCxnSpPr>
          <p:nvPr/>
        </p:nvCxnSpPr>
        <p:spPr>
          <a:xfrm flipV="1">
            <a:off x="4993870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520E074-42EA-2C47-A91D-82D52F2741BD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5995556" y="1854778"/>
            <a:ext cx="3554729" cy="2875332"/>
          </a:xfrm>
          <a:prstGeom prst="bentConnector3">
            <a:avLst>
              <a:gd name="adj1" fmla="val 85662"/>
            </a:avLst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80308722-0AC1-5A43-98B6-C59E05687C65}"/>
              </a:ext>
            </a:extLst>
          </p:cNvPr>
          <p:cNvSpPr/>
          <p:nvPr/>
        </p:nvSpPr>
        <p:spPr>
          <a:xfrm>
            <a:off x="7013863" y="3541493"/>
            <a:ext cx="1506681" cy="68856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04DEBB-BBB5-ED4C-8253-EF327CD1C240}"/>
              </a:ext>
            </a:extLst>
          </p:cNvPr>
          <p:cNvSpPr txBox="1"/>
          <p:nvPr/>
        </p:nvSpPr>
        <p:spPr>
          <a:xfrm>
            <a:off x="6618191" y="3219396"/>
            <a:ext cx="5467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control loop is executed every 15 seconds</a:t>
            </a:r>
          </a:p>
        </p:txBody>
      </p:sp>
    </p:spTree>
    <p:extLst>
      <p:ext uri="{BB962C8B-B14F-4D97-AF65-F5344CB8AC3E}">
        <p14:creationId xmlns:p14="http://schemas.microsoft.com/office/powerpoint/2010/main" val="170568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8" grpId="0"/>
      <p:bldP spid="19" grpId="0"/>
      <p:bldP spid="20" grpId="0"/>
      <p:bldP spid="29" grpId="0"/>
      <p:bldP spid="46" grpId="0"/>
      <p:bldP spid="49" grpId="0"/>
      <p:bldP spid="21" grpId="0" animBg="1"/>
      <p:bldP spid="23" grpId="0" animBg="1"/>
      <p:bldP spid="24" grpId="0"/>
      <p:bldP spid="55" grpId="0" animBg="1"/>
      <p:bldP spid="56" grpId="0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45" y="256901"/>
            <a:ext cx="12618720" cy="1188851"/>
          </a:xfrm>
        </p:spPr>
        <p:txBody>
          <a:bodyPr/>
          <a:lstStyle/>
          <a:p>
            <a:r>
              <a:rPr lang="en-US" dirty="0"/>
              <a:t>How is HPA configured?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4A14DE-7323-6444-939F-78D4847DCF95}"/>
              </a:ext>
            </a:extLst>
          </p:cNvPr>
          <p:cNvSpPr/>
          <p:nvPr/>
        </p:nvSpPr>
        <p:spPr>
          <a:xfrm>
            <a:off x="8480637" y="2228921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 Metric: CPU Utilization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73E962-5C84-A840-8D77-42D82FAE12CE}"/>
              </a:ext>
            </a:extLst>
          </p:cNvPr>
          <p:cNvSpPr/>
          <p:nvPr/>
        </p:nvSpPr>
        <p:spPr>
          <a:xfrm>
            <a:off x="8480637" y="3391009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Value -  CPU = 50%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A98E00-50B2-C74E-9C2F-B7142D35786C}"/>
              </a:ext>
            </a:extLst>
          </p:cNvPr>
          <p:cNvSpPr/>
          <p:nvPr/>
        </p:nvSpPr>
        <p:spPr>
          <a:xfrm>
            <a:off x="8480637" y="448032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 Replicas = 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DD4322-9A7F-414D-8FE0-09C723D81B55}"/>
              </a:ext>
            </a:extLst>
          </p:cNvPr>
          <p:cNvSpPr/>
          <p:nvPr/>
        </p:nvSpPr>
        <p:spPr>
          <a:xfrm>
            <a:off x="8480637" y="556208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Replicas = 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C98B8F-506F-B445-BC98-4C12807EEC4E}"/>
              </a:ext>
            </a:extLst>
          </p:cNvPr>
          <p:cNvSpPr/>
          <p:nvPr/>
        </p:nvSpPr>
        <p:spPr>
          <a:xfrm>
            <a:off x="1570683" y="6580377"/>
            <a:ext cx="11937499" cy="68286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kubectl</a:t>
            </a:r>
            <a:r>
              <a:rPr lang="en-IN" sz="2400" dirty="0"/>
              <a:t> </a:t>
            </a:r>
            <a:r>
              <a:rPr lang="en-IN" sz="2400" dirty="0" err="1"/>
              <a:t>autoscale</a:t>
            </a:r>
            <a:r>
              <a:rPr lang="en-IN" sz="2400" dirty="0"/>
              <a:t> deployment demo-deployment  --</a:t>
            </a:r>
            <a:r>
              <a:rPr lang="en-IN" sz="2400" dirty="0" err="1"/>
              <a:t>cpu</a:t>
            </a:r>
            <a:r>
              <a:rPr lang="en-IN" sz="2400" dirty="0"/>
              <a:t>-percent=50 --min=1 --max=10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F2B2F6-AF8C-CB4A-8D14-2ACD6BF2FDA7}"/>
              </a:ext>
            </a:extLst>
          </p:cNvPr>
          <p:cNvSpPr/>
          <p:nvPr/>
        </p:nvSpPr>
        <p:spPr>
          <a:xfrm>
            <a:off x="1570683" y="3950878"/>
            <a:ext cx="3146790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 requires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420A775-F0A5-214D-A628-ECC0DBA7C55F}"/>
              </a:ext>
            </a:extLst>
          </p:cNvPr>
          <p:cNvCxnSpPr>
            <a:stCxn id="55" idx="3"/>
            <a:endCxn id="50" idx="1"/>
          </p:cNvCxnSpPr>
          <p:nvPr/>
        </p:nvCxnSpPr>
        <p:spPr>
          <a:xfrm flipV="1">
            <a:off x="4717473" y="2508856"/>
            <a:ext cx="3763164" cy="172195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667FC87-8986-554F-93D6-261A1960CBE3}"/>
              </a:ext>
            </a:extLst>
          </p:cNvPr>
          <p:cNvCxnSpPr>
            <a:stCxn id="55" idx="3"/>
            <a:endCxn id="51" idx="1"/>
          </p:cNvCxnSpPr>
          <p:nvPr/>
        </p:nvCxnSpPr>
        <p:spPr>
          <a:xfrm flipV="1">
            <a:off x="4717473" y="3670944"/>
            <a:ext cx="3763164" cy="55986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96556-D71A-3847-B7D1-46F41C13AFF4}"/>
              </a:ext>
            </a:extLst>
          </p:cNvPr>
          <p:cNvCxnSpPr>
            <a:stCxn id="55" idx="3"/>
            <a:endCxn id="52" idx="1"/>
          </p:cNvCxnSpPr>
          <p:nvPr/>
        </p:nvCxnSpPr>
        <p:spPr>
          <a:xfrm>
            <a:off x="4717473" y="4230813"/>
            <a:ext cx="3763164" cy="5294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C3603E-D422-1D45-AD16-1DC148A4A67B}"/>
              </a:ext>
            </a:extLst>
          </p:cNvPr>
          <p:cNvCxnSpPr>
            <a:stCxn id="55" idx="3"/>
            <a:endCxn id="53" idx="1"/>
          </p:cNvCxnSpPr>
          <p:nvPr/>
        </p:nvCxnSpPr>
        <p:spPr>
          <a:xfrm>
            <a:off x="4717473" y="4230813"/>
            <a:ext cx="3763164" cy="161120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26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488247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Vertical Pod Autoscaler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1026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B3E958-14D6-BC41-8B96-AEE75D51F3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4F31-3EE2-6746-9C00-C8A3D093B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VPA automatically adjusts the </a:t>
            </a:r>
            <a:r>
              <a:rPr lang="en-IN" dirty="0">
                <a:solidFill>
                  <a:srgbClr val="0070C0"/>
                </a:solidFill>
              </a:rPr>
              <a:t>CPU and memory reservations </a:t>
            </a:r>
            <a:r>
              <a:rPr lang="en-IN" dirty="0"/>
              <a:t>for our pods to help </a:t>
            </a:r>
            <a:r>
              <a:rPr lang="en-IN" dirty="0">
                <a:solidFill>
                  <a:srgbClr val="0070C0"/>
                </a:solidFill>
              </a:rPr>
              <a:t>"right size" </a:t>
            </a:r>
            <a:r>
              <a:rPr lang="en-IN" dirty="0"/>
              <a:t>our applications. </a:t>
            </a:r>
          </a:p>
          <a:p>
            <a:r>
              <a:rPr lang="en-IN" dirty="0"/>
              <a:t>This adjustment can </a:t>
            </a:r>
            <a:r>
              <a:rPr lang="en-IN" dirty="0">
                <a:solidFill>
                  <a:srgbClr val="0070C0"/>
                </a:solidFill>
              </a:rPr>
              <a:t>improve cluster resource utilization </a:t>
            </a:r>
            <a:r>
              <a:rPr lang="en-IN" dirty="0"/>
              <a:t>and </a:t>
            </a:r>
            <a:r>
              <a:rPr lang="en-IN" dirty="0">
                <a:solidFill>
                  <a:srgbClr val="0070C0"/>
                </a:solidFill>
              </a:rPr>
              <a:t>free up </a:t>
            </a:r>
            <a:r>
              <a:rPr lang="en-IN" dirty="0"/>
              <a:t>CPU and memory for other pods. 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IN" dirty="0"/>
              <a:t>Cluster nodes are used </a:t>
            </a:r>
            <a:r>
              <a:rPr lang="en-IN" dirty="0">
                <a:solidFill>
                  <a:srgbClr val="0070C0"/>
                </a:solidFill>
              </a:rPr>
              <a:t>efficiently</a:t>
            </a:r>
            <a:r>
              <a:rPr lang="en-IN" dirty="0"/>
              <a:t>, because Pods use exactly what they need.</a:t>
            </a:r>
          </a:p>
          <a:p>
            <a:pPr lvl="1"/>
            <a:r>
              <a:rPr lang="en-IN" dirty="0"/>
              <a:t>Pods are </a:t>
            </a:r>
            <a:r>
              <a:rPr lang="en-IN" dirty="0">
                <a:solidFill>
                  <a:srgbClr val="0070C0"/>
                </a:solidFill>
              </a:rPr>
              <a:t>scheduled onto nodes </a:t>
            </a:r>
            <a:r>
              <a:rPr lang="en-IN" dirty="0"/>
              <a:t>that have the appropriate resources available.</a:t>
            </a:r>
          </a:p>
          <a:p>
            <a:pPr lvl="1"/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don't have </a:t>
            </a:r>
            <a:r>
              <a:rPr lang="en-IN" dirty="0"/>
              <a:t>to run </a:t>
            </a:r>
            <a:r>
              <a:rPr lang="en-IN" dirty="0">
                <a:solidFill>
                  <a:srgbClr val="C00000"/>
                </a:solidFill>
              </a:rPr>
              <a:t>time-consuming benchmarking tasks </a:t>
            </a:r>
            <a:r>
              <a:rPr lang="en-IN" dirty="0"/>
              <a:t>to determine the correct values for CPU and memory requests.</a:t>
            </a:r>
          </a:p>
          <a:p>
            <a:pPr lvl="1"/>
            <a:r>
              <a:rPr lang="en-IN" dirty="0">
                <a:solidFill>
                  <a:srgbClr val="00B050"/>
                </a:solidFill>
              </a:rPr>
              <a:t>Maintenance time is reduced</a:t>
            </a:r>
            <a:r>
              <a:rPr lang="en-IN" dirty="0"/>
              <a:t>, because the autoscaler can adjust CPU and memory requests over time without any action on your part.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088D4E-F9D4-0D4D-9D7C-6F4A1A4E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Pod Autoscaler – VPA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311956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F5395C-9564-5C4D-84A5-68D7FC249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44565A-0E6D-9240-B449-6B80F3910418}"/>
              </a:ext>
            </a:extLst>
          </p:cNvPr>
          <p:cNvSpPr/>
          <p:nvPr/>
        </p:nvSpPr>
        <p:spPr>
          <a:xfrm>
            <a:off x="5377293" y="254574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Components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82AAD6-7014-AB45-BBA0-12143BD55241}"/>
              </a:ext>
            </a:extLst>
          </p:cNvPr>
          <p:cNvSpPr/>
          <p:nvPr/>
        </p:nvSpPr>
        <p:spPr>
          <a:xfrm>
            <a:off x="148070" y="2172562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Admission Hook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E3B2EE-C497-F446-B515-5C791871269C}"/>
              </a:ext>
            </a:extLst>
          </p:cNvPr>
          <p:cNvSpPr/>
          <p:nvPr/>
        </p:nvSpPr>
        <p:spPr>
          <a:xfrm>
            <a:off x="10171834" y="2218451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Updater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CAFBA9-6347-4345-8A64-E0303A711156}"/>
              </a:ext>
            </a:extLst>
          </p:cNvPr>
          <p:cNvSpPr/>
          <p:nvPr/>
        </p:nvSpPr>
        <p:spPr>
          <a:xfrm>
            <a:off x="5243079" y="2172562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Recommender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2279C9-955E-5D4A-BF0F-D1144640FF9C}"/>
              </a:ext>
            </a:extLst>
          </p:cNvPr>
          <p:cNvSpPr/>
          <p:nvPr/>
        </p:nvSpPr>
        <p:spPr>
          <a:xfrm>
            <a:off x="148070" y="3012902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Every pod submitted to the k8s cluster goes through this webhook automatically which checks whether a </a:t>
            </a:r>
            <a:r>
              <a:rPr lang="en-IN" dirty="0" err="1">
                <a:solidFill>
                  <a:srgbClr val="FFC000"/>
                </a:solidFill>
              </a:rPr>
              <a:t>VerticalPodAutoscaler</a:t>
            </a:r>
            <a:r>
              <a:rPr lang="en-IN" dirty="0">
                <a:solidFill>
                  <a:srgbClr val="FFC000"/>
                </a:solidFill>
              </a:rPr>
              <a:t> </a:t>
            </a:r>
            <a:r>
              <a:rPr lang="en-IN" dirty="0"/>
              <a:t>object is referencing this pod or one of its parents (a ReplicaSet, a Deployment, etc.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E56F01-1711-694D-B12B-7D1F2EBB3E5B}"/>
              </a:ext>
            </a:extLst>
          </p:cNvPr>
          <p:cNvSpPr/>
          <p:nvPr/>
        </p:nvSpPr>
        <p:spPr>
          <a:xfrm>
            <a:off x="10171834" y="3058791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FFC000"/>
                </a:solidFill>
              </a:rPr>
              <a:t>Runs every 1 minute</a:t>
            </a:r>
            <a:r>
              <a:rPr lang="en-IN" dirty="0"/>
              <a:t>. If a pod is not running in the calculated recommendation range</a:t>
            </a:r>
            <a:r>
              <a:rPr lang="en-IN" dirty="0">
                <a:solidFill>
                  <a:srgbClr val="FFC000"/>
                </a:solidFill>
              </a:rPr>
              <a:t>, it evicts the currently running version of this pod</a:t>
            </a:r>
            <a:r>
              <a:rPr lang="en-IN" dirty="0"/>
              <a:t>, so it can restart and go through the </a:t>
            </a:r>
            <a:r>
              <a:rPr lang="en-IN" dirty="0">
                <a:solidFill>
                  <a:srgbClr val="FFC000"/>
                </a:solidFill>
              </a:rPr>
              <a:t>VPA admission webhook</a:t>
            </a:r>
            <a:r>
              <a:rPr lang="en-IN" dirty="0"/>
              <a:t> which will change the CPU and memory settings for it, before it can start.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CC23AD-3D7C-B246-9268-5CE31E8FE9CF}"/>
              </a:ext>
            </a:extLst>
          </p:cNvPr>
          <p:cNvSpPr/>
          <p:nvPr/>
        </p:nvSpPr>
        <p:spPr>
          <a:xfrm>
            <a:off x="5243079" y="3012902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Connects to the </a:t>
            </a:r>
            <a:r>
              <a:rPr lang="en-IN" dirty="0">
                <a:solidFill>
                  <a:srgbClr val="FFC000"/>
                </a:solidFill>
              </a:rPr>
              <a:t>metrics-server </a:t>
            </a:r>
            <a:r>
              <a:rPr lang="en-IN" dirty="0"/>
              <a:t> in the cluster, fetches historical and current usage data (CPU and memory) for each VPA-enabled pod and generates recommendations for </a:t>
            </a:r>
            <a:r>
              <a:rPr lang="en-IN" dirty="0">
                <a:solidFill>
                  <a:srgbClr val="FFC000"/>
                </a:solidFill>
              </a:rPr>
              <a:t>scaling up or down </a:t>
            </a:r>
            <a:r>
              <a:rPr lang="en-IN" dirty="0"/>
              <a:t>the requests and limits of these pods.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EE2D8A-6C15-664F-9ABC-D8EB0A479DC3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220191" y="869378"/>
            <a:ext cx="5229223" cy="1303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C0D5A1-4DDD-6040-A52F-140FC6648D5C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7315200" y="869378"/>
            <a:ext cx="134214" cy="1303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2B4F17-2F32-0F49-82ED-8006FF6403A6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7449414" y="869378"/>
            <a:ext cx="4794541" cy="13490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3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488247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Cluster Autoscaler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8661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72368-8D26-E244-B91E-E6C7A0AF07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95D5B-B266-0144-8BA0-83B72613E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Cluster Autoscaler </a:t>
            </a:r>
            <a:r>
              <a:rPr lang="en-IN" dirty="0"/>
              <a:t>is a tool that </a:t>
            </a:r>
            <a:r>
              <a:rPr lang="en-IN" dirty="0">
                <a:solidFill>
                  <a:srgbClr val="0070C0"/>
                </a:solidFill>
              </a:rPr>
              <a:t>automatically adjusts</a:t>
            </a:r>
            <a:r>
              <a:rPr lang="en-IN" dirty="0"/>
              <a:t> the size of a Kubernetes cluster when one of the following conditions is true:</a:t>
            </a:r>
          </a:p>
          <a:p>
            <a:r>
              <a:rPr lang="en-IN" dirty="0"/>
              <a:t>There are pods that </a:t>
            </a:r>
            <a:r>
              <a:rPr lang="en-IN" dirty="0">
                <a:solidFill>
                  <a:srgbClr val="C00000"/>
                </a:solidFill>
              </a:rPr>
              <a:t>failed to run </a:t>
            </a:r>
            <a:r>
              <a:rPr lang="en-IN" dirty="0"/>
              <a:t>in the cluster due to </a:t>
            </a:r>
            <a:r>
              <a:rPr lang="en-IN" dirty="0">
                <a:solidFill>
                  <a:srgbClr val="C00000"/>
                </a:solidFill>
              </a:rPr>
              <a:t>insufficient resources</a:t>
            </a:r>
            <a:r>
              <a:rPr lang="en-IN" dirty="0"/>
              <a:t>.</a:t>
            </a:r>
          </a:p>
          <a:p>
            <a:r>
              <a:rPr lang="en-IN" dirty="0"/>
              <a:t>There are nodes in the cluster that have been </a:t>
            </a:r>
            <a:r>
              <a:rPr lang="en-IN" dirty="0">
                <a:solidFill>
                  <a:srgbClr val="00B050"/>
                </a:solidFill>
              </a:rPr>
              <a:t>underutilized </a:t>
            </a:r>
            <a:r>
              <a:rPr lang="en-IN" dirty="0"/>
              <a:t>for an extended period of time and their pods can be placed on other existing nodes.</a:t>
            </a:r>
          </a:p>
          <a:p>
            <a:r>
              <a:rPr lang="en-IN" dirty="0"/>
              <a:t>The Cluster Autoscaler </a:t>
            </a:r>
            <a:r>
              <a:rPr lang="en-IN" dirty="0">
                <a:solidFill>
                  <a:srgbClr val="0070C0"/>
                </a:solidFill>
              </a:rPr>
              <a:t>modifies</a:t>
            </a:r>
            <a:r>
              <a:rPr lang="en-IN" dirty="0"/>
              <a:t> our worker node groups so that they </a:t>
            </a:r>
            <a:r>
              <a:rPr lang="en-IN" dirty="0">
                <a:solidFill>
                  <a:srgbClr val="0070C0"/>
                </a:solidFill>
              </a:rPr>
              <a:t>scale out </a:t>
            </a:r>
            <a:r>
              <a:rPr lang="en-IN" dirty="0"/>
              <a:t>when we need more resources and </a:t>
            </a:r>
            <a:r>
              <a:rPr lang="en-IN" dirty="0">
                <a:solidFill>
                  <a:srgbClr val="0070C0"/>
                </a:solidFill>
              </a:rPr>
              <a:t>scale in </a:t>
            </a:r>
            <a:r>
              <a:rPr lang="en-IN" dirty="0"/>
              <a:t>when we have underutilized resources.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F56D6C-095E-3740-9F8E-02100CE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Autoscaler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402645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06610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7529" y="2602441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CloudWatch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Container Insights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45143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5621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98549" y="1475554"/>
            <a:ext cx="1523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Load </a:t>
            </a:r>
          </a:p>
          <a:p>
            <a:pPr algn="ctr"/>
            <a:r>
              <a:rPr lang="en-US" sz="2100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375" y="97100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4639" y="7134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1738245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Classic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3700279" y="1517006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Network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6047" y="97100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5734416" y="1475175"/>
            <a:ext cx="1720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Application </a:t>
            </a:r>
          </a:p>
          <a:p>
            <a:pPr algn="ctr"/>
            <a:r>
              <a:rPr lang="en-US" sz="2100" dirty="0"/>
              <a:t>Load Balancer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83E808-5EB4-264F-A27C-1C0F49FF78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156" y="5599755"/>
            <a:ext cx="1378076" cy="13780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A32CAF-2106-AC41-A6F1-9D3DE0131E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2046" y="97100"/>
            <a:ext cx="1304040" cy="1304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BAD774-8206-7A4C-9F0D-585243ABB6E5}"/>
              </a:ext>
            </a:extLst>
          </p:cNvPr>
          <p:cNvSpPr txBox="1"/>
          <p:nvPr/>
        </p:nvSpPr>
        <p:spPr>
          <a:xfrm>
            <a:off x="7769104" y="1509867"/>
            <a:ext cx="13744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Certificate </a:t>
            </a:r>
          </a:p>
          <a:p>
            <a:pPr algn="ctr"/>
            <a:r>
              <a:rPr lang="en-US" sz="2100" dirty="0"/>
              <a:t>Manager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C5DE614-B0DA-0549-97CB-8173C24AD8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1611" y="97099"/>
            <a:ext cx="1304040" cy="13040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1AC476-A7EC-544E-8A36-8BF518929AED}"/>
              </a:ext>
            </a:extLst>
          </p:cNvPr>
          <p:cNvSpPr txBox="1"/>
          <p:nvPr/>
        </p:nvSpPr>
        <p:spPr>
          <a:xfrm>
            <a:off x="9612230" y="1606232"/>
            <a:ext cx="11028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Route53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011BF5F-D705-8046-85E9-D463622C8C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5141" y="97100"/>
            <a:ext cx="1304039" cy="130403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6AE5B3-6923-1740-9B6E-16A8103A95C7}"/>
              </a:ext>
            </a:extLst>
          </p:cNvPr>
          <p:cNvSpPr txBox="1"/>
          <p:nvPr/>
        </p:nvSpPr>
        <p:spPr>
          <a:xfrm>
            <a:off x="11245021" y="1509867"/>
            <a:ext cx="1584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Block </a:t>
            </a:r>
          </a:p>
          <a:p>
            <a:pPr algn="ctr"/>
            <a:r>
              <a:rPr lang="en-US" sz="2100" dirty="0"/>
              <a:t>Store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DC7FE7-C408-FE48-AF1C-2C2165DA45F2}"/>
              </a:ext>
            </a:extLst>
          </p:cNvPr>
          <p:cNvSpPr txBox="1"/>
          <p:nvPr/>
        </p:nvSpPr>
        <p:spPr>
          <a:xfrm>
            <a:off x="135576" y="6993114"/>
            <a:ext cx="10042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Fargate</a:t>
            </a:r>
          </a:p>
          <a:p>
            <a:pPr algn="ctr"/>
            <a:r>
              <a:rPr lang="en-US" sz="2100" dirty="0"/>
              <a:t>Profiles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22E2075-452C-FD41-9E2D-E22CAD8189B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02979" y="5599755"/>
            <a:ext cx="1371632" cy="137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23176C-8D27-D94E-9198-05E5395C8583}"/>
              </a:ext>
            </a:extLst>
          </p:cNvPr>
          <p:cNvSpPr txBox="1"/>
          <p:nvPr/>
        </p:nvSpPr>
        <p:spPr>
          <a:xfrm>
            <a:off x="1383937" y="6993113"/>
            <a:ext cx="2009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Elastic Container</a:t>
            </a:r>
          </a:p>
          <a:p>
            <a:pPr algn="ctr"/>
            <a:r>
              <a:rPr lang="en-US" sz="2100" dirty="0"/>
              <a:t>Registry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B749455-5CAF-5A4C-91F9-07F976B7AA4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31358" y="5599755"/>
            <a:ext cx="1339428" cy="133942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D72F4B8-747D-5D43-A78B-B3BBA31C0D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37760" y="5599755"/>
            <a:ext cx="1339428" cy="133942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15E2C9-E4E8-C448-8022-FCFBF4AF19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544161" y="5599754"/>
            <a:ext cx="1339427" cy="13394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8DA38A-ADB5-5D4E-A484-2B9B3668259F}"/>
              </a:ext>
            </a:extLst>
          </p:cNvPr>
          <p:cNvSpPr txBox="1"/>
          <p:nvPr/>
        </p:nvSpPr>
        <p:spPr>
          <a:xfrm>
            <a:off x="3440851" y="6990657"/>
            <a:ext cx="1053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Commit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070403-5143-6B41-822E-1AE39EDF4067}"/>
              </a:ext>
            </a:extLst>
          </p:cNvPr>
          <p:cNvSpPr txBox="1"/>
          <p:nvPr/>
        </p:nvSpPr>
        <p:spPr>
          <a:xfrm>
            <a:off x="5151956" y="7001017"/>
            <a:ext cx="7473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CB72DE-519B-6E42-A7F6-A5FD9A819EB8}"/>
              </a:ext>
            </a:extLst>
          </p:cNvPr>
          <p:cNvSpPr txBox="1"/>
          <p:nvPr/>
        </p:nvSpPr>
        <p:spPr>
          <a:xfrm>
            <a:off x="6648531" y="6979305"/>
            <a:ext cx="1063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Code</a:t>
            </a:r>
          </a:p>
          <a:p>
            <a:pPr algn="ctr"/>
            <a:r>
              <a:rPr lang="en-US" sz="2100" dirty="0"/>
              <a:t>Pipeline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795C40E-2BEB-E448-AA52-67B94A82E7C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00742" y="5599753"/>
            <a:ext cx="1339427" cy="13394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AD9EC6B-0A0D-0C4E-B006-40A0394966A5}"/>
              </a:ext>
            </a:extLst>
          </p:cNvPr>
          <p:cNvSpPr txBox="1"/>
          <p:nvPr/>
        </p:nvSpPr>
        <p:spPr>
          <a:xfrm>
            <a:off x="8005633" y="6939180"/>
            <a:ext cx="1584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Email</a:t>
            </a:r>
          </a:p>
          <a:p>
            <a:pPr algn="ctr"/>
            <a:r>
              <a:rPr lang="en-US" sz="2100" dirty="0"/>
              <a:t>Service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8125C3C0-3065-6F48-A560-D800A36C5E5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07141" y="5601184"/>
            <a:ext cx="1337995" cy="13379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21E532E-C39E-9A49-B4A5-29D5E227DEAF}"/>
              </a:ext>
            </a:extLst>
          </p:cNvPr>
          <p:cNvSpPr txBox="1"/>
          <p:nvPr/>
        </p:nvSpPr>
        <p:spPr>
          <a:xfrm>
            <a:off x="9911407" y="6994466"/>
            <a:ext cx="7861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X-Ray</a:t>
            </a:r>
          </a:p>
        </p:txBody>
      </p:sp>
      <p:pic>
        <p:nvPicPr>
          <p:cNvPr id="38" name="Graphic 33">
            <a:extLst>
              <a:ext uri="{FF2B5EF4-FFF2-40B4-BE49-F238E27FC236}">
                <a16:creationId xmlns:a16="http://schemas.microsoft.com/office/drawing/2014/main" id="{ECC85A4D-38C1-3647-9556-251BBA52812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263723" y="5607933"/>
            <a:ext cx="1331246" cy="1331246"/>
          </a:xfrm>
          <a:prstGeom prst="rect">
            <a:avLst/>
          </a:prstGeom>
        </p:spPr>
      </p:pic>
      <p:pic>
        <p:nvPicPr>
          <p:cNvPr id="39" name="Graphic 33">
            <a:extLst>
              <a:ext uri="{FF2B5EF4-FFF2-40B4-BE49-F238E27FC236}">
                <a16:creationId xmlns:a16="http://schemas.microsoft.com/office/drawing/2014/main" id="{C2264AEB-7854-504C-A733-83764AEF35C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2813556" y="5607933"/>
            <a:ext cx="1337994" cy="133799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7735AA1-BE47-7C4D-9AC3-29CE59970656}"/>
              </a:ext>
            </a:extLst>
          </p:cNvPr>
          <p:cNvSpPr txBox="1"/>
          <p:nvPr/>
        </p:nvSpPr>
        <p:spPr>
          <a:xfrm>
            <a:off x="11172921" y="7001017"/>
            <a:ext cx="15128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CloudWatch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0CE4F8-0601-3241-B3DA-A3F9868B41A0}"/>
              </a:ext>
            </a:extLst>
          </p:cNvPr>
          <p:cNvSpPr txBox="1"/>
          <p:nvPr/>
        </p:nvSpPr>
        <p:spPr>
          <a:xfrm>
            <a:off x="12322940" y="6968962"/>
            <a:ext cx="23192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Simple </a:t>
            </a:r>
          </a:p>
          <a:p>
            <a:pPr algn="ctr"/>
            <a:r>
              <a:rPr lang="en-US" sz="2100" dirty="0"/>
              <a:t>Notification Service</a:t>
            </a:r>
          </a:p>
        </p:txBody>
      </p:sp>
    </p:spTree>
    <p:extLst>
      <p:ext uri="{BB962C8B-B14F-4D97-AF65-F5344CB8AC3E}">
        <p14:creationId xmlns:p14="http://schemas.microsoft.com/office/powerpoint/2010/main" val="3760709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462" y="154446"/>
            <a:ext cx="12618720" cy="1188851"/>
          </a:xfrm>
        </p:spPr>
        <p:txBody>
          <a:bodyPr/>
          <a:lstStyle/>
          <a:p>
            <a:r>
              <a:rPr lang="en-US" dirty="0"/>
              <a:t>How HPA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9EB9F-7E04-F043-AAD9-E09CA10FA733}"/>
              </a:ext>
            </a:extLst>
          </p:cNvPr>
          <p:cNvSpPr/>
          <p:nvPr/>
        </p:nvSpPr>
        <p:spPr>
          <a:xfrm>
            <a:off x="592282" y="2535386"/>
            <a:ext cx="5403273" cy="4644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3BDE9-1887-AA42-801F-BBE1D0315263}"/>
              </a:ext>
            </a:extLst>
          </p:cNvPr>
          <p:cNvSpPr/>
          <p:nvPr/>
        </p:nvSpPr>
        <p:spPr>
          <a:xfrm>
            <a:off x="893618" y="5101935"/>
            <a:ext cx="4748646" cy="1610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37634-BBC7-B641-A2C8-157074057099}"/>
              </a:ext>
            </a:extLst>
          </p:cNvPr>
          <p:cNvSpPr/>
          <p:nvPr/>
        </p:nvSpPr>
        <p:spPr>
          <a:xfrm>
            <a:off x="100584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236CE3-00BE-D84D-8BCA-FAA5003F9A2C}"/>
              </a:ext>
            </a:extLst>
          </p:cNvPr>
          <p:cNvSpPr/>
          <p:nvPr/>
        </p:nvSpPr>
        <p:spPr>
          <a:xfrm>
            <a:off x="2398222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09AB3-E2BA-0C44-8684-42819FF01CCD}"/>
              </a:ext>
            </a:extLst>
          </p:cNvPr>
          <p:cNvSpPr/>
          <p:nvPr/>
        </p:nvSpPr>
        <p:spPr>
          <a:xfrm>
            <a:off x="446809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06606-F40B-154D-8D23-B6FCED3F2EA2}"/>
              </a:ext>
            </a:extLst>
          </p:cNvPr>
          <p:cNvSpPr/>
          <p:nvPr/>
        </p:nvSpPr>
        <p:spPr>
          <a:xfrm>
            <a:off x="4010891" y="5756563"/>
            <a:ext cx="1070263" cy="3584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Scale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3D22F8-FECF-9147-AF62-24F8E955B672}"/>
              </a:ext>
            </a:extLst>
          </p:cNvPr>
          <p:cNvSpPr/>
          <p:nvPr/>
        </p:nvSpPr>
        <p:spPr>
          <a:xfrm>
            <a:off x="1132609" y="5237018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Deployment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C7F8E-B68C-3D4B-9AC6-866B81A54B86}"/>
              </a:ext>
            </a:extLst>
          </p:cNvPr>
          <p:cNvSpPr/>
          <p:nvPr/>
        </p:nvSpPr>
        <p:spPr>
          <a:xfrm>
            <a:off x="1132609" y="5595504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A872A-5D41-F640-AFF3-50551624D937}"/>
              </a:ext>
            </a:extLst>
          </p:cNvPr>
          <p:cNvSpPr/>
          <p:nvPr/>
        </p:nvSpPr>
        <p:spPr>
          <a:xfrm>
            <a:off x="1132609" y="5982565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Replication 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9A08C-19EB-2843-BE38-1DEEFEC18C13}"/>
              </a:ext>
            </a:extLst>
          </p:cNvPr>
          <p:cNvSpPr/>
          <p:nvPr/>
        </p:nvSpPr>
        <p:spPr>
          <a:xfrm>
            <a:off x="1132609" y="6343649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StatefulSet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B5C2F-C2F2-8342-BB3F-EF5C9A47596C}"/>
              </a:ext>
            </a:extLst>
          </p:cNvPr>
          <p:cNvSpPr txBox="1"/>
          <p:nvPr/>
        </p:nvSpPr>
        <p:spPr>
          <a:xfrm>
            <a:off x="2398222" y="6749210"/>
            <a:ext cx="14748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BE145-8BA8-284B-B579-32FBF39C0008}"/>
              </a:ext>
            </a:extLst>
          </p:cNvPr>
          <p:cNvSpPr/>
          <p:nvPr/>
        </p:nvSpPr>
        <p:spPr>
          <a:xfrm>
            <a:off x="9550284" y="4023528"/>
            <a:ext cx="3171306" cy="14131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Pod Autoscaler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B37ADF-5055-944B-A7AA-DA289DC45854}"/>
              </a:ext>
            </a:extLst>
          </p:cNvPr>
          <p:cNvSpPr txBox="1"/>
          <p:nvPr/>
        </p:nvSpPr>
        <p:spPr>
          <a:xfrm>
            <a:off x="3530479" y="2965300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73799-A0EE-C442-B8E6-6202182ADA90}"/>
              </a:ext>
            </a:extLst>
          </p:cNvPr>
          <p:cNvSpPr txBox="1"/>
          <p:nvPr/>
        </p:nvSpPr>
        <p:spPr>
          <a:xfrm>
            <a:off x="3743140" y="297447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77F72C-979B-BB47-8458-12FD71349E81}"/>
              </a:ext>
            </a:extLst>
          </p:cNvPr>
          <p:cNvSpPr txBox="1"/>
          <p:nvPr/>
        </p:nvSpPr>
        <p:spPr>
          <a:xfrm>
            <a:off x="4000490" y="2977142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235291-6D74-9D43-A430-9DBD4475ACBF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1531620" y="3657600"/>
            <a:ext cx="1736321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1EEE7C-46C9-9342-A0CF-5BF22F9EE4E0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 flipV="1">
            <a:off x="2924002" y="3657600"/>
            <a:ext cx="34393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2C283F-B1AC-864B-8C53-416EBE00F8FF}"/>
              </a:ext>
            </a:extLst>
          </p:cNvPr>
          <p:cNvCxnSpPr>
            <a:stCxn id="6" idx="0"/>
            <a:endCxn id="9" idx="2"/>
          </p:cNvCxnSpPr>
          <p:nvPr/>
        </p:nvCxnSpPr>
        <p:spPr>
          <a:xfrm flipV="1">
            <a:off x="3267941" y="3657600"/>
            <a:ext cx="172592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615CBA-3EED-1248-87BE-D4D2163B7B90}"/>
              </a:ext>
            </a:extLst>
          </p:cNvPr>
          <p:cNvSpPr txBox="1"/>
          <p:nvPr/>
        </p:nvSpPr>
        <p:spPr>
          <a:xfrm>
            <a:off x="6560940" y="4303115"/>
            <a:ext cx="2488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Query for Metrics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132159-8AC8-2F47-B8DB-CD20AD4E6726}"/>
              </a:ext>
            </a:extLst>
          </p:cNvPr>
          <p:cNvCxnSpPr>
            <a:cxnSpLocks/>
          </p:cNvCxnSpPr>
          <p:nvPr/>
        </p:nvCxnSpPr>
        <p:spPr>
          <a:xfrm flipV="1">
            <a:off x="9923318" y="3190010"/>
            <a:ext cx="0" cy="862444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CC2322-7657-1D4E-BDDE-4C475A0EFF1E}"/>
              </a:ext>
            </a:extLst>
          </p:cNvPr>
          <p:cNvCxnSpPr>
            <a:cxnSpLocks/>
          </p:cNvCxnSpPr>
          <p:nvPr/>
        </p:nvCxnSpPr>
        <p:spPr>
          <a:xfrm>
            <a:off x="9912927" y="3190009"/>
            <a:ext cx="2317173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EAADBE-1D6D-484D-9BC5-C469B0EB12C5}"/>
              </a:ext>
            </a:extLst>
          </p:cNvPr>
          <p:cNvCxnSpPr>
            <a:cxnSpLocks/>
          </p:cNvCxnSpPr>
          <p:nvPr/>
        </p:nvCxnSpPr>
        <p:spPr>
          <a:xfrm>
            <a:off x="12230100" y="3190009"/>
            <a:ext cx="31173" cy="86244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CA1335A-532E-4C4B-82B7-4D57F326F646}"/>
              </a:ext>
            </a:extLst>
          </p:cNvPr>
          <p:cNvSpPr txBox="1"/>
          <p:nvPr/>
        </p:nvSpPr>
        <p:spPr>
          <a:xfrm>
            <a:off x="9855670" y="2644304"/>
            <a:ext cx="2998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Calculate the Replica’s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981B2DD8-4798-1246-A1AB-EC07077E2F28}"/>
              </a:ext>
            </a:extLst>
          </p:cNvPr>
          <p:cNvCxnSpPr>
            <a:stCxn id="16" idx="2"/>
            <a:endCxn id="10" idx="3"/>
          </p:cNvCxnSpPr>
          <p:nvPr/>
        </p:nvCxnSpPr>
        <p:spPr>
          <a:xfrm rot="5400000">
            <a:off x="7858989" y="2658858"/>
            <a:ext cx="499114" cy="6054783"/>
          </a:xfrm>
          <a:prstGeom prst="bentConnector2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B0A2B4-8C37-9A4C-BB83-342505A827DC}"/>
              </a:ext>
            </a:extLst>
          </p:cNvPr>
          <p:cNvSpPr txBox="1"/>
          <p:nvPr/>
        </p:nvSpPr>
        <p:spPr>
          <a:xfrm>
            <a:off x="6296891" y="5541119"/>
            <a:ext cx="4140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Scale the app to desired replicas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D8D17-A4BD-C941-AED9-A1A416D3E175}"/>
              </a:ext>
            </a:extLst>
          </p:cNvPr>
          <p:cNvSpPr/>
          <p:nvPr/>
        </p:nvSpPr>
        <p:spPr>
          <a:xfrm>
            <a:off x="592282" y="1620982"/>
            <a:ext cx="5403273" cy="4675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D90865-0E87-AD41-94A6-FA9DE4C2BD4B}"/>
              </a:ext>
            </a:extLst>
          </p:cNvPr>
          <p:cNvSpPr/>
          <p:nvPr/>
        </p:nvSpPr>
        <p:spPr>
          <a:xfrm>
            <a:off x="363682" y="1352468"/>
            <a:ext cx="12847320" cy="607182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489E4-7AE7-B54A-BC45-028BCF468D6E}"/>
              </a:ext>
            </a:extLst>
          </p:cNvPr>
          <p:cNvSpPr txBox="1"/>
          <p:nvPr/>
        </p:nvSpPr>
        <p:spPr>
          <a:xfrm>
            <a:off x="10757289" y="694187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3A9D09-2650-E543-96F8-5EC7D970046C}"/>
              </a:ext>
            </a:extLst>
          </p:cNvPr>
          <p:cNvCxnSpPr>
            <a:endCxn id="7" idx="0"/>
          </p:cNvCxnSpPr>
          <p:nvPr/>
        </p:nvCxnSpPr>
        <p:spPr>
          <a:xfrm>
            <a:off x="1531620" y="2107189"/>
            <a:ext cx="0" cy="615229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59B54D-E932-524A-ADD0-ADA474CB8E23}"/>
              </a:ext>
            </a:extLst>
          </p:cNvPr>
          <p:cNvCxnSpPr>
            <a:stCxn id="8" idx="0"/>
          </p:cNvCxnSpPr>
          <p:nvPr/>
        </p:nvCxnSpPr>
        <p:spPr>
          <a:xfrm flipV="1">
            <a:off x="2924002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997553-B0D7-5F48-9A06-95BC6934A59A}"/>
              </a:ext>
            </a:extLst>
          </p:cNvPr>
          <p:cNvCxnSpPr>
            <a:stCxn id="9" idx="0"/>
          </p:cNvCxnSpPr>
          <p:nvPr/>
        </p:nvCxnSpPr>
        <p:spPr>
          <a:xfrm flipV="1">
            <a:off x="4993870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520E074-42EA-2C47-A91D-82D52F2741BD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5995556" y="1854778"/>
            <a:ext cx="3554729" cy="2875332"/>
          </a:xfrm>
          <a:prstGeom prst="bentConnector3">
            <a:avLst>
              <a:gd name="adj1" fmla="val 85662"/>
            </a:avLst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80308722-0AC1-5A43-98B6-C59E05687C65}"/>
              </a:ext>
            </a:extLst>
          </p:cNvPr>
          <p:cNvSpPr/>
          <p:nvPr/>
        </p:nvSpPr>
        <p:spPr>
          <a:xfrm>
            <a:off x="7013863" y="3541493"/>
            <a:ext cx="1506681" cy="68856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04DEBB-BBB5-ED4C-8253-EF327CD1C240}"/>
              </a:ext>
            </a:extLst>
          </p:cNvPr>
          <p:cNvSpPr txBox="1"/>
          <p:nvPr/>
        </p:nvSpPr>
        <p:spPr>
          <a:xfrm>
            <a:off x="6618191" y="3219396"/>
            <a:ext cx="5467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control loop is executed every 15 seconds</a:t>
            </a:r>
          </a:p>
        </p:txBody>
      </p:sp>
    </p:spTree>
    <p:extLst>
      <p:ext uri="{BB962C8B-B14F-4D97-AF65-F5344CB8AC3E}">
        <p14:creationId xmlns:p14="http://schemas.microsoft.com/office/powerpoint/2010/main" val="56856994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BB09D7-78DA-CF4D-B630-F9F5F71D16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66A5-9241-1D4E-85EC-405E2ED92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A </a:t>
            </a:r>
            <a:r>
              <a:rPr lang="en-IN" dirty="0">
                <a:solidFill>
                  <a:srgbClr val="00B050"/>
                </a:solidFill>
              </a:rPr>
              <a:t>fully managed observability service </a:t>
            </a:r>
            <a:r>
              <a:rPr lang="en-IN" dirty="0"/>
              <a:t>for monitoring, troubleshooting and alarming on our containerized applications.</a:t>
            </a:r>
          </a:p>
          <a:p>
            <a:r>
              <a:rPr lang="en-IN" dirty="0"/>
              <a:t>Container Insights to </a:t>
            </a:r>
            <a:r>
              <a:rPr lang="en-IN" dirty="0">
                <a:solidFill>
                  <a:srgbClr val="0070C0"/>
                </a:solidFill>
              </a:rPr>
              <a:t>collect, aggregate, and summarize metrics and logs </a:t>
            </a:r>
            <a:r>
              <a:rPr lang="en-IN" dirty="0"/>
              <a:t>from our containerized applications and microservices.</a:t>
            </a:r>
          </a:p>
          <a:p>
            <a:r>
              <a:rPr lang="en-IN" dirty="0"/>
              <a:t>The metrics include </a:t>
            </a:r>
            <a:r>
              <a:rPr lang="en-IN" dirty="0">
                <a:solidFill>
                  <a:srgbClr val="0070C0"/>
                </a:solidFill>
              </a:rPr>
              <a:t>utilization for resources </a:t>
            </a:r>
            <a:r>
              <a:rPr lang="en-IN" dirty="0"/>
              <a:t>such as CPU, memory, disk, and network. </a:t>
            </a:r>
          </a:p>
          <a:p>
            <a:r>
              <a:rPr lang="en-IN" dirty="0"/>
              <a:t>It also provides </a:t>
            </a:r>
            <a:r>
              <a:rPr lang="en-IN" dirty="0">
                <a:solidFill>
                  <a:srgbClr val="0070C0"/>
                </a:solidFill>
              </a:rPr>
              <a:t>diagnostic information</a:t>
            </a:r>
            <a:r>
              <a:rPr lang="en-IN" dirty="0"/>
              <a:t>, such as container restart failures, to help us isolate issues and resolve them quickly. </a:t>
            </a:r>
          </a:p>
          <a:p>
            <a:r>
              <a:rPr lang="en-IN" dirty="0"/>
              <a:t>We can also set </a:t>
            </a:r>
            <a:r>
              <a:rPr lang="en-IN" dirty="0">
                <a:solidFill>
                  <a:srgbClr val="0070C0"/>
                </a:solidFill>
              </a:rPr>
              <a:t>CloudWatch alarms </a:t>
            </a:r>
            <a:r>
              <a:rPr lang="en-IN" dirty="0"/>
              <a:t>on metrics that Container Insights collects.</a:t>
            </a:r>
          </a:p>
          <a:p>
            <a:r>
              <a:rPr lang="en-IN" dirty="0"/>
              <a:t>The metrics that Container Insights collects are available in </a:t>
            </a:r>
            <a:r>
              <a:rPr lang="en-IN" dirty="0">
                <a:solidFill>
                  <a:srgbClr val="0070C0"/>
                </a:solidFill>
              </a:rPr>
              <a:t>CloudWatch automatic dashboards. </a:t>
            </a:r>
          </a:p>
          <a:p>
            <a:r>
              <a:rPr lang="en-IN" dirty="0"/>
              <a:t>We can </a:t>
            </a:r>
            <a:r>
              <a:rPr lang="en-IN" dirty="0" err="1"/>
              <a:t>analyze</a:t>
            </a:r>
            <a:r>
              <a:rPr lang="en-IN" dirty="0"/>
              <a:t> and troubleshoot container performance and logs data with </a:t>
            </a:r>
            <a:r>
              <a:rPr lang="en-IN" dirty="0">
                <a:solidFill>
                  <a:srgbClr val="0070C0"/>
                </a:solidFill>
              </a:rPr>
              <a:t>CloudWatch Logs Insights.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04B671-F6E5-8045-9BEE-8CF4ED8C6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Insights</a:t>
            </a:r>
          </a:p>
        </p:txBody>
      </p:sp>
    </p:spTree>
    <p:extLst>
      <p:ext uri="{BB962C8B-B14F-4D97-AF65-F5344CB8AC3E}">
        <p14:creationId xmlns:p14="http://schemas.microsoft.com/office/powerpoint/2010/main" val="386208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8240" y="6396379"/>
            <a:ext cx="4644881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Container</a:t>
            </a:r>
            <a:br>
              <a:rPr lang="en-IN" dirty="0"/>
            </a:br>
            <a:r>
              <a:rPr lang="en-IN" dirty="0"/>
              <a:t>Insights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296229" y="60474"/>
            <a:ext cx="11065398" cy="755333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661302" y="197428"/>
            <a:ext cx="4891743" cy="70213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518279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772591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9253201" y="197428"/>
            <a:ext cx="4737265" cy="70213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037948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4896408" y="5264421"/>
            <a:ext cx="7915795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5255684" y="5436355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5480174" y="6353046"/>
            <a:ext cx="106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Fluentd</a:t>
            </a:r>
            <a:r>
              <a:rPr lang="en-IN" sz="1400" dirty="0"/>
              <a:t> 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5420328" y="5540706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F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8264401" y="5625322"/>
            <a:ext cx="1520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/>
              <a:t>Fluentd</a:t>
            </a:r>
            <a:endParaRPr lang="en-IN" dirty="0"/>
          </a:p>
          <a:p>
            <a:pPr algn="ctr"/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12912-4E4D-7143-B10D-A3A36EB1587E}"/>
              </a:ext>
            </a:extLst>
          </p:cNvPr>
          <p:cNvSpPr/>
          <p:nvPr/>
        </p:nvSpPr>
        <p:spPr>
          <a:xfrm>
            <a:off x="11215305" y="5425344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19E5A9-1F71-0E4E-BD60-16100CA7D0C8}"/>
              </a:ext>
            </a:extLst>
          </p:cNvPr>
          <p:cNvSpPr txBox="1"/>
          <p:nvPr/>
        </p:nvSpPr>
        <p:spPr>
          <a:xfrm>
            <a:off x="11439795" y="6342035"/>
            <a:ext cx="106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Fluentd</a:t>
            </a:r>
            <a:r>
              <a:rPr lang="en-IN" sz="1400" dirty="0"/>
              <a:t> pod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22F12-35CC-A74B-B21F-4887470D94CE}"/>
              </a:ext>
            </a:extLst>
          </p:cNvPr>
          <p:cNvGrpSpPr/>
          <p:nvPr/>
        </p:nvGrpSpPr>
        <p:grpSpPr>
          <a:xfrm>
            <a:off x="11379949" y="5529695"/>
            <a:ext cx="1006998" cy="827590"/>
            <a:chOff x="853440" y="4579716"/>
            <a:chExt cx="1006998" cy="82759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91DA45-3AEC-4143-8D5D-ECCAE3145F6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6ABDAF-A7A6-7146-B684-F04AABB65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209725-9899-8445-8D13-FAF05BAFC9E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FCFA780-61D9-0E46-9320-1E18239B3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CB0609A-2B0E-854A-A7DE-9C81450B56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588053-FE71-7042-9B02-1D0F06974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C6CF5CD-0DC2-F74E-8AC3-F8101220854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F</a:t>
              </a:r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6BB3BE5-8904-7840-9CE5-7CEDF0C8402E}"/>
              </a:ext>
            </a:extLst>
          </p:cNvPr>
          <p:cNvSpPr/>
          <p:nvPr/>
        </p:nvSpPr>
        <p:spPr>
          <a:xfrm>
            <a:off x="4896408" y="3482648"/>
            <a:ext cx="7915795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06C836E-9B98-6449-B14E-A409ECEA0D4C}"/>
              </a:ext>
            </a:extLst>
          </p:cNvPr>
          <p:cNvSpPr/>
          <p:nvPr/>
        </p:nvSpPr>
        <p:spPr>
          <a:xfrm>
            <a:off x="5255684" y="3654582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1E01427-89DE-1647-AB18-3BC8984D2895}"/>
              </a:ext>
            </a:extLst>
          </p:cNvPr>
          <p:cNvSpPr txBox="1"/>
          <p:nvPr/>
        </p:nvSpPr>
        <p:spPr>
          <a:xfrm>
            <a:off x="5480174" y="4571273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CW  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B080BF-3A18-1846-A03D-1BDB5A03CEEE}"/>
              </a:ext>
            </a:extLst>
          </p:cNvPr>
          <p:cNvGrpSpPr/>
          <p:nvPr/>
        </p:nvGrpSpPr>
        <p:grpSpPr>
          <a:xfrm>
            <a:off x="5420328" y="3758933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1ADC354-EBAF-C549-92BD-7963CB7EF0E7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3B83456-7291-FD44-82DD-B398E2820E0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BF5C0A9-1600-FD44-A8EB-AD81D4F9106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E3601FF-F436-A843-89B7-A6E320586A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FE6668E-C1F8-0845-9B77-AFD6A6E626A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638E097-2436-8C40-9BAE-DAC9BFF3008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DF39051-8E4C-2A42-A98D-04969977C7A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C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0923A252-3172-0A44-8227-CB7AAB13114D}"/>
              </a:ext>
            </a:extLst>
          </p:cNvPr>
          <p:cNvSpPr txBox="1"/>
          <p:nvPr/>
        </p:nvSpPr>
        <p:spPr>
          <a:xfrm>
            <a:off x="7960066" y="3887663"/>
            <a:ext cx="23133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CloudWatch Agent</a:t>
            </a:r>
          </a:p>
          <a:p>
            <a:pPr algn="ctr"/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2D91C2C-034F-164D-BEFC-C50D8CD2C0DA}"/>
              </a:ext>
            </a:extLst>
          </p:cNvPr>
          <p:cNvSpPr/>
          <p:nvPr/>
        </p:nvSpPr>
        <p:spPr>
          <a:xfrm>
            <a:off x="11215305" y="3643571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7A1FEEE-A546-1240-85FA-309684C02B98}"/>
              </a:ext>
            </a:extLst>
          </p:cNvPr>
          <p:cNvSpPr txBox="1"/>
          <p:nvPr/>
        </p:nvSpPr>
        <p:spPr>
          <a:xfrm>
            <a:off x="11439795" y="4560262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CW pod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0FEED67-10D2-844F-881C-35E38DF2255C}"/>
              </a:ext>
            </a:extLst>
          </p:cNvPr>
          <p:cNvGrpSpPr/>
          <p:nvPr/>
        </p:nvGrpSpPr>
        <p:grpSpPr>
          <a:xfrm>
            <a:off x="11379949" y="3747922"/>
            <a:ext cx="1006998" cy="827590"/>
            <a:chOff x="853440" y="4579716"/>
            <a:chExt cx="1006998" cy="82759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6A83A96-CE41-E742-B68D-A3CE343081D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85B499-70B0-1548-AE2A-B7E08EBFE7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16F39CE-7C3F-B043-9AC9-8439B0E93D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A6E67DD-3472-5949-AFC5-34D10A10BB9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23DF324-537B-EF41-9136-471013CB31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280A723-D81D-E94C-AA21-9CDD16738E1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740DC80-5A88-834F-8CF1-F8DB83FED29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C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26A7178-D4FB-184E-9FB3-DB228CD0F8F9}"/>
              </a:ext>
            </a:extLst>
          </p:cNvPr>
          <p:cNvSpPr/>
          <p:nvPr/>
        </p:nvSpPr>
        <p:spPr>
          <a:xfrm>
            <a:off x="4520045" y="1291861"/>
            <a:ext cx="8853056" cy="20757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31CB8CC-C2D7-AC49-B257-3FFDED0A754E}"/>
              </a:ext>
            </a:extLst>
          </p:cNvPr>
          <p:cNvSpPr/>
          <p:nvPr/>
        </p:nvSpPr>
        <p:spPr>
          <a:xfrm>
            <a:off x="4937760" y="1474249"/>
            <a:ext cx="7915795" cy="1510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35D7EDA8-C32A-EF49-9486-BC9A7437B9AB}"/>
              </a:ext>
            </a:extLst>
          </p:cNvPr>
          <p:cNvSpPr/>
          <p:nvPr/>
        </p:nvSpPr>
        <p:spPr>
          <a:xfrm>
            <a:off x="5297036" y="1615010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A2163BD-C538-D249-B776-FB502B07AF67}"/>
              </a:ext>
            </a:extLst>
          </p:cNvPr>
          <p:cNvSpPr txBox="1"/>
          <p:nvPr/>
        </p:nvSpPr>
        <p:spPr>
          <a:xfrm>
            <a:off x="5521526" y="2531701"/>
            <a:ext cx="796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App Pod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06CC4E1-BD05-3C4E-89FA-AAF5C808612D}"/>
              </a:ext>
            </a:extLst>
          </p:cNvPr>
          <p:cNvGrpSpPr/>
          <p:nvPr/>
        </p:nvGrpSpPr>
        <p:grpSpPr>
          <a:xfrm>
            <a:off x="5461680" y="1719361"/>
            <a:ext cx="1006998" cy="827590"/>
            <a:chOff x="853440" y="4579716"/>
            <a:chExt cx="1006998" cy="827590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7032E75-4779-C445-BDAC-738350BD8BEB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0A4D231-A7CC-6B48-A344-39E101FB920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5D5ACC3-0CAE-474D-8FBB-4914E3D146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14A7530-7F0E-534F-8020-F634294D51D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139B720-6C3E-134F-926C-8FA868A0886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A28A25B-8508-2F41-BF57-E83E65492F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58333D8-704D-9E44-ACD5-9D065CCA005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E01D6182-1BB1-0A48-B412-6072E65B5B48}"/>
              </a:ext>
            </a:extLst>
          </p:cNvPr>
          <p:cNvSpPr txBox="1"/>
          <p:nvPr/>
        </p:nvSpPr>
        <p:spPr>
          <a:xfrm>
            <a:off x="7870837" y="2931050"/>
            <a:ext cx="24166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NGINX Deployment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A0B10711-E6CF-7F4D-9FAC-622C48ED2701}"/>
              </a:ext>
            </a:extLst>
          </p:cNvPr>
          <p:cNvSpPr/>
          <p:nvPr/>
        </p:nvSpPr>
        <p:spPr>
          <a:xfrm>
            <a:off x="11256657" y="1603999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E0D0D9C-CC10-AD4D-84AD-1AA9D437199C}"/>
              </a:ext>
            </a:extLst>
          </p:cNvPr>
          <p:cNvSpPr txBox="1"/>
          <p:nvPr/>
        </p:nvSpPr>
        <p:spPr>
          <a:xfrm>
            <a:off x="11481147" y="2520690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App pod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DA7A927-9AAB-544C-B55B-7F78A89AD6F9}"/>
              </a:ext>
            </a:extLst>
          </p:cNvPr>
          <p:cNvGrpSpPr/>
          <p:nvPr/>
        </p:nvGrpSpPr>
        <p:grpSpPr>
          <a:xfrm>
            <a:off x="11421301" y="1708350"/>
            <a:ext cx="1006998" cy="827590"/>
            <a:chOff x="853440" y="4579716"/>
            <a:chExt cx="1006998" cy="827590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8CBAFBE-2381-6B46-BF86-9915D31E1EB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630AC19-C160-204E-9EA1-57449B91F8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D77EC12-1034-CA4F-A66F-783CBAFBE29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DC10661-CBDE-D143-B4BA-7E350CFE0BF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60D67AE-68E1-DA42-A2BA-467505E572C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E660613-F311-BE40-8DD9-D4A4E548E2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72D2B7A-E42C-784B-880E-E0CBDA0E9BC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23" name="TextBox 222">
            <a:extLst>
              <a:ext uri="{FF2B5EF4-FFF2-40B4-BE49-F238E27FC236}">
                <a16:creationId xmlns:a16="http://schemas.microsoft.com/office/drawing/2014/main" id="{ECE707FF-BEED-BC47-B505-24CE9E65FEC0}"/>
              </a:ext>
            </a:extLst>
          </p:cNvPr>
          <p:cNvSpPr txBox="1"/>
          <p:nvPr/>
        </p:nvSpPr>
        <p:spPr>
          <a:xfrm>
            <a:off x="8337779" y="2083619"/>
            <a:ext cx="13652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ReplicaSet</a:t>
            </a:r>
          </a:p>
        </p:txBody>
      </p:sp>
      <p:pic>
        <p:nvPicPr>
          <p:cNvPr id="224" name="Graphic 33">
            <a:extLst>
              <a:ext uri="{FF2B5EF4-FFF2-40B4-BE49-F238E27FC236}">
                <a16:creationId xmlns:a16="http://schemas.microsoft.com/office/drawing/2014/main" id="{6ED962AA-F058-724F-BDB7-C5E1DEA2C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914" y="4674563"/>
            <a:ext cx="711200" cy="711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D5CCD5-12A4-7C45-A327-6573BF2C602A}"/>
              </a:ext>
            </a:extLst>
          </p:cNvPr>
          <p:cNvSpPr txBox="1"/>
          <p:nvPr/>
        </p:nvSpPr>
        <p:spPr>
          <a:xfrm>
            <a:off x="456918" y="5488650"/>
            <a:ext cx="1195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CloudWatch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7B13C1-EDF8-E64D-ADCB-B9A040312BD3}"/>
              </a:ext>
            </a:extLst>
          </p:cNvPr>
          <p:cNvSpPr/>
          <p:nvPr/>
        </p:nvSpPr>
        <p:spPr>
          <a:xfrm>
            <a:off x="4481791" y="571745"/>
            <a:ext cx="8842664" cy="4704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A610994-5E38-6648-BA41-EEB8F6CA2709}"/>
              </a:ext>
            </a:extLst>
          </p:cNvPr>
          <p:cNvCxnSpPr>
            <a:cxnSpLocks/>
            <a:endCxn id="224" idx="3"/>
          </p:cNvCxnSpPr>
          <p:nvPr/>
        </p:nvCxnSpPr>
        <p:spPr>
          <a:xfrm rot="10800000" flipV="1">
            <a:off x="1364114" y="4272383"/>
            <a:ext cx="3532294" cy="75778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EA1A8A1F-AD11-624D-9D7A-52C92991AC7A}"/>
              </a:ext>
            </a:extLst>
          </p:cNvPr>
          <p:cNvCxnSpPr>
            <a:cxnSpLocks/>
            <a:stCxn id="7" idx="1"/>
            <a:endCxn id="224" idx="2"/>
          </p:cNvCxnSpPr>
          <p:nvPr/>
        </p:nvCxnSpPr>
        <p:spPr>
          <a:xfrm rot="10800000">
            <a:off x="1008514" y="5385764"/>
            <a:ext cx="3887894" cy="633963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224" descr="User">
            <a:extLst>
              <a:ext uri="{FF2B5EF4-FFF2-40B4-BE49-F238E27FC236}">
                <a16:creationId xmlns:a16="http://schemas.microsoft.com/office/drawing/2014/main" id="{53736DEB-F324-624A-AE5D-D720FBA7B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185" y="2353233"/>
            <a:ext cx="914400" cy="9144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7726C4-D37F-594C-AECA-DE9123F90259}"/>
              </a:ext>
            </a:extLst>
          </p:cNvPr>
          <p:cNvCxnSpPr>
            <a:stCxn id="225" idx="2"/>
            <a:endCxn id="224" idx="0"/>
          </p:cNvCxnSpPr>
          <p:nvPr/>
        </p:nvCxnSpPr>
        <p:spPr>
          <a:xfrm flipH="1">
            <a:off x="1008514" y="3267633"/>
            <a:ext cx="13871" cy="14069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A83F7FBD-29BC-4540-A181-16F6897B3EF1}"/>
              </a:ext>
            </a:extLst>
          </p:cNvPr>
          <p:cNvSpPr txBox="1"/>
          <p:nvPr/>
        </p:nvSpPr>
        <p:spPr>
          <a:xfrm>
            <a:off x="95188" y="3204316"/>
            <a:ext cx="2672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 or Operations User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0F18D35-2D06-024F-8E4A-F0D1F47BB1CE}"/>
              </a:ext>
            </a:extLst>
          </p:cNvPr>
          <p:cNvSpPr/>
          <p:nvPr/>
        </p:nvSpPr>
        <p:spPr>
          <a:xfrm>
            <a:off x="440502" y="138529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Map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52E7AE2D-3F0B-9F49-A190-5D3568A3DFA0}"/>
              </a:ext>
            </a:extLst>
          </p:cNvPr>
          <p:cNvSpPr/>
          <p:nvPr/>
        </p:nvSpPr>
        <p:spPr>
          <a:xfrm>
            <a:off x="417630" y="494128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Resources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9BA0D3B0-8C84-DD4E-A761-12A7A454C02C}"/>
              </a:ext>
            </a:extLst>
          </p:cNvPr>
          <p:cNvSpPr/>
          <p:nvPr/>
        </p:nvSpPr>
        <p:spPr>
          <a:xfrm>
            <a:off x="417630" y="858884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Performance Dashboards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8F76C745-51F5-9B4B-B4E3-86BFE9A0705E}"/>
              </a:ext>
            </a:extLst>
          </p:cNvPr>
          <p:cNvSpPr/>
          <p:nvPr/>
        </p:nvSpPr>
        <p:spPr>
          <a:xfrm>
            <a:off x="417629" y="1241302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Groups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98220D48-8DED-534F-8D09-8E11B23D5C14}"/>
              </a:ext>
            </a:extLst>
          </p:cNvPr>
          <p:cNvSpPr/>
          <p:nvPr/>
        </p:nvSpPr>
        <p:spPr>
          <a:xfrm>
            <a:off x="417628" y="1621896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Insights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A8EC9FE2-4450-FA44-92A7-60D85AC0752C}"/>
              </a:ext>
            </a:extLst>
          </p:cNvPr>
          <p:cNvSpPr/>
          <p:nvPr/>
        </p:nvSpPr>
        <p:spPr>
          <a:xfrm>
            <a:off x="417627" y="1993899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Alarms</a:t>
            </a:r>
          </a:p>
        </p:txBody>
      </p:sp>
    </p:spTree>
    <p:extLst>
      <p:ext uri="{BB962C8B-B14F-4D97-AF65-F5344CB8AC3E}">
        <p14:creationId xmlns:p14="http://schemas.microsoft.com/office/powerpoint/2010/main" val="216368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7" grpId="0" animBg="1"/>
      <p:bldP spid="138" grpId="0"/>
      <p:bldP spid="8" grpId="0"/>
      <p:bldP spid="81" grpId="0" animBg="1"/>
      <p:bldP spid="82" grpId="0"/>
      <p:bldP spid="136" grpId="0" animBg="1"/>
      <p:bldP spid="147" grpId="0" animBg="1"/>
      <p:bldP spid="148" grpId="0"/>
      <p:bldP spid="157" grpId="0"/>
      <p:bldP spid="158" grpId="0" animBg="1"/>
      <p:bldP spid="159" grpId="0"/>
      <p:bldP spid="11" grpId="0" animBg="1"/>
      <p:bldP spid="201" grpId="0" animBg="1"/>
      <p:bldP spid="202" grpId="0" animBg="1"/>
      <p:bldP spid="203" grpId="0"/>
      <p:bldP spid="212" grpId="0"/>
      <p:bldP spid="213" grpId="0" animBg="1"/>
      <p:bldP spid="214" grpId="0"/>
      <p:bldP spid="223" grpId="0"/>
      <p:bldP spid="12" grpId="0"/>
      <p:bldP spid="13" grpId="0" animBg="1"/>
      <p:bldP spid="226" grpId="0"/>
      <p:bldP spid="41" grpId="0" animBg="1"/>
      <p:bldP spid="227" grpId="0" animBg="1"/>
      <p:bldP spid="228" grpId="0" animBg="1"/>
      <p:bldP spid="229" grpId="0" animBg="1"/>
      <p:bldP spid="230" grpId="0" animBg="1"/>
      <p:bldP spid="231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12E82B-619A-8F44-AFAF-BED7B64EE8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2970E-E982-114A-94E5-B904712A8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64" y="1770695"/>
            <a:ext cx="13926672" cy="529685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7B755F6-78B6-C643-BA74-E7C5603E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CloudWatch Container Insights Map</a:t>
            </a:r>
          </a:p>
        </p:txBody>
      </p:sp>
    </p:spTree>
    <p:extLst>
      <p:ext uri="{BB962C8B-B14F-4D97-AF65-F5344CB8AC3E}">
        <p14:creationId xmlns:p14="http://schemas.microsoft.com/office/powerpoint/2010/main" val="24593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15DD1-0BAB-FD40-BDC9-608303F4B7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508EEA-F9FC-C84E-95A8-9A363113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Performance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1EA7C-1DD8-4A4D-9D1D-C0AA02897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72" y="1963102"/>
            <a:ext cx="9100662" cy="5385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0E2DD0-34EF-E244-9B96-13C198D0A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0265" y="1877679"/>
            <a:ext cx="4663859" cy="53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5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18E80D-6715-EE4E-9FE7-BE69ABA0FF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503EE7-9209-B64E-95BB-71BDA4EB7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151089"/>
            <a:ext cx="12618720" cy="1188851"/>
          </a:xfrm>
        </p:spPr>
        <p:txBody>
          <a:bodyPr/>
          <a:lstStyle/>
          <a:p>
            <a:r>
              <a:rPr lang="en-US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25968615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18E80D-6715-EE4E-9FE7-BE69ABA0FF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503EE7-9209-B64E-95BB-71BDA4EB7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151089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ALB Ingress Controller v1.x DEPRECATED </a:t>
            </a:r>
            <a:br>
              <a:rPr lang="en-US" b="1" dirty="0"/>
            </a:br>
            <a:r>
              <a:rPr lang="en-US" b="1" dirty="0"/>
              <a:t>Slides Continues</a:t>
            </a:r>
          </a:p>
        </p:txBody>
      </p:sp>
    </p:spTree>
    <p:extLst>
      <p:ext uri="{BB962C8B-B14F-4D97-AF65-F5344CB8AC3E}">
        <p14:creationId xmlns:p14="http://schemas.microsoft.com/office/powerpoint/2010/main" val="341206769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439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7770089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3A8102-8904-5B4B-80FE-4E8D6B86C0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25552-810C-3C41-98B2-79B55E6F0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1460" y="148117"/>
            <a:ext cx="4220787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How Ingress 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2FC8C-BA19-9443-947E-105591CC0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426" y="473041"/>
            <a:ext cx="10449383" cy="684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21057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355A81-AC2E-6D40-9E24-C401636C5C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F6C9E2-AF98-EF4C-8D9F-1FBB2CD55011}"/>
              </a:ext>
            </a:extLst>
          </p:cNvPr>
          <p:cNvSpPr/>
          <p:nvPr/>
        </p:nvSpPr>
        <p:spPr>
          <a:xfrm>
            <a:off x="133564" y="748829"/>
            <a:ext cx="4530904" cy="4315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</a:t>
            </a:r>
            <a:r>
              <a:rPr lang="en-US" dirty="0" err="1"/>
              <a:t>ClusterRole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80796-CE5C-7047-BECC-3773F914A998}"/>
              </a:ext>
            </a:extLst>
          </p:cNvPr>
          <p:cNvSpPr/>
          <p:nvPr/>
        </p:nvSpPr>
        <p:spPr>
          <a:xfrm>
            <a:off x="9888876" y="748829"/>
            <a:ext cx="4530904" cy="4315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</a:t>
            </a:r>
            <a:r>
              <a:rPr lang="en-IN" dirty="0" err="1"/>
              <a:t>ClusterRoleBinding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E45B11-017B-0B48-BA4F-DCD61BD5109C}"/>
              </a:ext>
            </a:extLst>
          </p:cNvPr>
          <p:cNvSpPr/>
          <p:nvPr/>
        </p:nvSpPr>
        <p:spPr>
          <a:xfrm>
            <a:off x="4937760" y="737370"/>
            <a:ext cx="4530904" cy="4315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</a:t>
            </a:r>
            <a:r>
              <a:rPr lang="en-IN" dirty="0" err="1"/>
              <a:t>ServiceAccount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BA154-E8AA-F141-BACB-6E3045C97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64" y="1347299"/>
            <a:ext cx="4530904" cy="62489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00ADEF-8265-1145-BC8C-AD7138E00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876" y="1347299"/>
            <a:ext cx="4537248" cy="3066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00AACD-EE55-924A-B86B-F5479A5B2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1347299"/>
            <a:ext cx="4530904" cy="16308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C6919C-F365-A041-9D68-4C4BA8D0C214}"/>
              </a:ext>
            </a:extLst>
          </p:cNvPr>
          <p:cNvSpPr/>
          <p:nvPr/>
        </p:nvSpPr>
        <p:spPr>
          <a:xfrm>
            <a:off x="5090161" y="5493231"/>
            <a:ext cx="9170369" cy="4315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https://</a:t>
            </a:r>
            <a:r>
              <a:rPr lang="en-US" sz="1400" dirty="0" err="1">
                <a:solidFill>
                  <a:schemeClr val="tx1"/>
                </a:solidFill>
              </a:rPr>
              <a:t>raw.githubusercontent.com</a:t>
            </a:r>
            <a:r>
              <a:rPr lang="en-US" sz="1400" dirty="0">
                <a:solidFill>
                  <a:schemeClr val="tx1"/>
                </a:solidFill>
              </a:rPr>
              <a:t>/</a:t>
            </a:r>
            <a:r>
              <a:rPr lang="en-US" sz="1400" dirty="0" err="1">
                <a:solidFill>
                  <a:schemeClr val="tx1"/>
                </a:solidFill>
              </a:rPr>
              <a:t>kubernetes</a:t>
            </a:r>
            <a:r>
              <a:rPr lang="en-US" sz="1400" dirty="0">
                <a:solidFill>
                  <a:schemeClr val="tx1"/>
                </a:solidFill>
              </a:rPr>
              <a:t>-sigs/</a:t>
            </a:r>
            <a:r>
              <a:rPr lang="en-US" sz="1400" dirty="0" err="1">
                <a:solidFill>
                  <a:schemeClr val="tx1"/>
                </a:solidFill>
              </a:rPr>
              <a:t>aws</a:t>
            </a:r>
            <a:r>
              <a:rPr lang="en-US" sz="1400" dirty="0">
                <a:solidFill>
                  <a:schemeClr val="tx1"/>
                </a:solidFill>
              </a:rPr>
              <a:t>-</a:t>
            </a:r>
            <a:r>
              <a:rPr lang="en-US" sz="1400" dirty="0" err="1">
                <a:solidFill>
                  <a:schemeClr val="tx1"/>
                </a:solidFill>
              </a:rPr>
              <a:t>alb</a:t>
            </a:r>
            <a:r>
              <a:rPr lang="en-US" sz="1400" dirty="0">
                <a:solidFill>
                  <a:schemeClr val="tx1"/>
                </a:solidFill>
              </a:rPr>
              <a:t>-ingress-controller/master/docs/examples/</a:t>
            </a:r>
            <a:r>
              <a:rPr lang="en-US" sz="1400" dirty="0" err="1">
                <a:solidFill>
                  <a:schemeClr val="tx1"/>
                </a:solidFill>
              </a:rPr>
              <a:t>iam-policy.json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1E405F-33F8-1942-B42E-F291E8C6C147}"/>
              </a:ext>
            </a:extLst>
          </p:cNvPr>
          <p:cNvSpPr/>
          <p:nvPr/>
        </p:nvSpPr>
        <p:spPr>
          <a:xfrm>
            <a:off x="5090161" y="4864795"/>
            <a:ext cx="4530904" cy="4315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IAM Policy</a:t>
            </a:r>
          </a:p>
        </p:txBody>
      </p:sp>
    </p:spTree>
    <p:extLst>
      <p:ext uri="{BB962C8B-B14F-4D97-AF65-F5344CB8AC3E}">
        <p14:creationId xmlns:p14="http://schemas.microsoft.com/office/powerpoint/2010/main" val="1971245691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2146" y="2716947"/>
            <a:ext cx="3200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</a:t>
            </a:r>
            <a:r>
              <a:rPr lang="en-US" sz="1200" dirty="0" err="1">
                <a:solidFill>
                  <a:srgbClr val="0070C0"/>
                </a:solidFill>
              </a:rPr>
              <a:t>apps.kubeoncloud.com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r>
              <a:rPr lang="en-US" sz="1200" dirty="0" err="1">
                <a:solidFill>
                  <a:srgbClr val="0070C0"/>
                </a:solidFill>
              </a:rPr>
              <a:t>usermgmt</a:t>
            </a:r>
            <a:r>
              <a:rPr lang="en-US" sz="1200" dirty="0">
                <a:solidFill>
                  <a:srgbClr val="0070C0"/>
                </a:solidFill>
              </a:rPr>
              <a:t>/users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636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apps.kubeoncloud.com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79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23" grpId="0"/>
      <p:bldP spid="12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8240" y="6396379"/>
            <a:ext cx="4644881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Container</a:t>
            </a:r>
            <a:br>
              <a:rPr lang="en-IN" dirty="0"/>
            </a:br>
            <a:r>
              <a:rPr lang="en-IN" dirty="0"/>
              <a:t>Insights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296229" y="60474"/>
            <a:ext cx="11065398" cy="755333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661302" y="197428"/>
            <a:ext cx="4891743" cy="70213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518279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772591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9253201" y="197428"/>
            <a:ext cx="4737265" cy="70213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037948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4896408" y="5264421"/>
            <a:ext cx="7915795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5255684" y="5436355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5480174" y="6353046"/>
            <a:ext cx="106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Fluentd</a:t>
            </a:r>
            <a:r>
              <a:rPr lang="en-IN" sz="1400" dirty="0"/>
              <a:t> 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5420328" y="5540706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F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8264401" y="5625322"/>
            <a:ext cx="1520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err="1"/>
              <a:t>Fluentd</a:t>
            </a:r>
            <a:endParaRPr lang="en-IN" dirty="0"/>
          </a:p>
          <a:p>
            <a:pPr algn="ctr"/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8F12912-4E4D-7143-B10D-A3A36EB1587E}"/>
              </a:ext>
            </a:extLst>
          </p:cNvPr>
          <p:cNvSpPr/>
          <p:nvPr/>
        </p:nvSpPr>
        <p:spPr>
          <a:xfrm>
            <a:off x="11215305" y="5425344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19E5A9-1F71-0E4E-BD60-16100CA7D0C8}"/>
              </a:ext>
            </a:extLst>
          </p:cNvPr>
          <p:cNvSpPr txBox="1"/>
          <p:nvPr/>
        </p:nvSpPr>
        <p:spPr>
          <a:xfrm>
            <a:off x="11439795" y="6342035"/>
            <a:ext cx="106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Fluentd</a:t>
            </a:r>
            <a:r>
              <a:rPr lang="en-IN" sz="1400" dirty="0"/>
              <a:t> pod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622F12-35CC-A74B-B21F-4887470D94CE}"/>
              </a:ext>
            </a:extLst>
          </p:cNvPr>
          <p:cNvGrpSpPr/>
          <p:nvPr/>
        </p:nvGrpSpPr>
        <p:grpSpPr>
          <a:xfrm>
            <a:off x="11379949" y="5529695"/>
            <a:ext cx="1006998" cy="827590"/>
            <a:chOff x="853440" y="4579716"/>
            <a:chExt cx="1006998" cy="82759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91DA45-3AEC-4143-8D5D-ECCAE3145F6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06ABDAF-A7A6-7146-B684-F04AABB65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209725-9899-8445-8D13-FAF05BAFC9E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FCFA780-61D9-0E46-9320-1E18239B33F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CB0609A-2B0E-854A-A7DE-9C81450B56A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588053-FE71-7042-9B02-1D0F06974BA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C6CF5CD-0DC2-F74E-8AC3-F8101220854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F</a:t>
              </a:r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6BB3BE5-8904-7840-9CE5-7CEDF0C8402E}"/>
              </a:ext>
            </a:extLst>
          </p:cNvPr>
          <p:cNvSpPr/>
          <p:nvPr/>
        </p:nvSpPr>
        <p:spPr>
          <a:xfrm>
            <a:off x="4896408" y="3482648"/>
            <a:ext cx="7915795" cy="15106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06C836E-9B98-6449-B14E-A409ECEA0D4C}"/>
              </a:ext>
            </a:extLst>
          </p:cNvPr>
          <p:cNvSpPr/>
          <p:nvPr/>
        </p:nvSpPr>
        <p:spPr>
          <a:xfrm>
            <a:off x="5255684" y="3654582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1E01427-89DE-1647-AB18-3BC8984D2895}"/>
              </a:ext>
            </a:extLst>
          </p:cNvPr>
          <p:cNvSpPr txBox="1"/>
          <p:nvPr/>
        </p:nvSpPr>
        <p:spPr>
          <a:xfrm>
            <a:off x="5480174" y="4571273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CW  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4B080BF-3A18-1846-A03D-1BDB5A03CEEE}"/>
              </a:ext>
            </a:extLst>
          </p:cNvPr>
          <p:cNvGrpSpPr/>
          <p:nvPr/>
        </p:nvGrpSpPr>
        <p:grpSpPr>
          <a:xfrm>
            <a:off x="5420328" y="3758933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1ADC354-EBAF-C549-92BD-7963CB7EF0E7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3B83456-7291-FD44-82DD-B398E2820E0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BF5C0A9-1600-FD44-A8EB-AD81D4F9106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E3601FF-F436-A843-89B7-A6E320586A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FE6668E-C1F8-0845-9B77-AFD6A6E626A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638E097-2436-8C40-9BAE-DAC9BFF3008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DF39051-8E4C-2A42-A98D-04969977C7A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C</a:t>
              </a: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0923A252-3172-0A44-8227-CB7AAB13114D}"/>
              </a:ext>
            </a:extLst>
          </p:cNvPr>
          <p:cNvSpPr txBox="1"/>
          <p:nvPr/>
        </p:nvSpPr>
        <p:spPr>
          <a:xfrm>
            <a:off x="7960066" y="3887663"/>
            <a:ext cx="23133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CloudWatch Agent</a:t>
            </a:r>
          </a:p>
          <a:p>
            <a:pPr algn="ctr"/>
            <a:r>
              <a:rPr lang="en-IN" dirty="0" err="1"/>
              <a:t>DaemonSet</a:t>
            </a:r>
            <a:endParaRPr lang="en-IN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2D91C2C-034F-164D-BEFC-C50D8CD2C0DA}"/>
              </a:ext>
            </a:extLst>
          </p:cNvPr>
          <p:cNvSpPr/>
          <p:nvPr/>
        </p:nvSpPr>
        <p:spPr>
          <a:xfrm>
            <a:off x="11215305" y="3643571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7A1FEEE-A546-1240-85FA-309684C02B98}"/>
              </a:ext>
            </a:extLst>
          </p:cNvPr>
          <p:cNvSpPr txBox="1"/>
          <p:nvPr/>
        </p:nvSpPr>
        <p:spPr>
          <a:xfrm>
            <a:off x="11439795" y="4560262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CW pod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0FEED67-10D2-844F-881C-35E38DF2255C}"/>
              </a:ext>
            </a:extLst>
          </p:cNvPr>
          <p:cNvGrpSpPr/>
          <p:nvPr/>
        </p:nvGrpSpPr>
        <p:grpSpPr>
          <a:xfrm>
            <a:off x="11379949" y="3747922"/>
            <a:ext cx="1006998" cy="827590"/>
            <a:chOff x="853440" y="4579716"/>
            <a:chExt cx="1006998" cy="82759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6A83A96-CE41-E742-B68D-A3CE343081D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85B499-70B0-1548-AE2A-B7E08EBFE7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16F39CE-7C3F-B043-9AC9-8439B0E93D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A6E67DD-3472-5949-AFC5-34D10A10BB99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23DF324-537B-EF41-9136-471013CB31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280A723-D81D-E94C-AA21-9CDD16738E1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740DC80-5A88-834F-8CF1-F8DB83FED29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C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26A7178-D4FB-184E-9FB3-DB228CD0F8F9}"/>
              </a:ext>
            </a:extLst>
          </p:cNvPr>
          <p:cNvSpPr/>
          <p:nvPr/>
        </p:nvSpPr>
        <p:spPr>
          <a:xfrm>
            <a:off x="4520045" y="1291861"/>
            <a:ext cx="8853056" cy="207579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31CB8CC-C2D7-AC49-B257-3FFDED0A754E}"/>
              </a:ext>
            </a:extLst>
          </p:cNvPr>
          <p:cNvSpPr/>
          <p:nvPr/>
        </p:nvSpPr>
        <p:spPr>
          <a:xfrm>
            <a:off x="4937760" y="1474249"/>
            <a:ext cx="7915795" cy="1510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35D7EDA8-C32A-EF49-9486-BC9A7437B9AB}"/>
              </a:ext>
            </a:extLst>
          </p:cNvPr>
          <p:cNvSpPr/>
          <p:nvPr/>
        </p:nvSpPr>
        <p:spPr>
          <a:xfrm>
            <a:off x="5297036" y="1615010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A2163BD-C538-D249-B776-FB502B07AF67}"/>
              </a:ext>
            </a:extLst>
          </p:cNvPr>
          <p:cNvSpPr txBox="1"/>
          <p:nvPr/>
        </p:nvSpPr>
        <p:spPr>
          <a:xfrm>
            <a:off x="5521526" y="2531701"/>
            <a:ext cx="796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App Pod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06CC4E1-BD05-3C4E-89FA-AAF5C808612D}"/>
              </a:ext>
            </a:extLst>
          </p:cNvPr>
          <p:cNvGrpSpPr/>
          <p:nvPr/>
        </p:nvGrpSpPr>
        <p:grpSpPr>
          <a:xfrm>
            <a:off x="5461680" y="1719361"/>
            <a:ext cx="1006998" cy="827590"/>
            <a:chOff x="853440" y="4579716"/>
            <a:chExt cx="1006998" cy="827590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7032E75-4779-C445-BDAC-738350BD8BEB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0A4D231-A7CC-6B48-A344-39E101FB920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5D5ACC3-0CAE-474D-8FBB-4914E3D146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14A7530-7F0E-534F-8020-F634294D51D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139B720-6C3E-134F-926C-8FA868A0886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A28A25B-8508-2F41-BF57-E83E65492F8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258333D8-704D-9E44-ACD5-9D065CCA005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E01D6182-1BB1-0A48-B412-6072E65B5B48}"/>
              </a:ext>
            </a:extLst>
          </p:cNvPr>
          <p:cNvSpPr txBox="1"/>
          <p:nvPr/>
        </p:nvSpPr>
        <p:spPr>
          <a:xfrm>
            <a:off x="7870837" y="2931050"/>
            <a:ext cx="24166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NGINX Deployment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A0B10711-E6CF-7F4D-9FAC-622C48ED2701}"/>
              </a:ext>
            </a:extLst>
          </p:cNvPr>
          <p:cNvSpPr/>
          <p:nvPr/>
        </p:nvSpPr>
        <p:spPr>
          <a:xfrm>
            <a:off x="11256657" y="1603999"/>
            <a:ext cx="1365246" cy="1259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E0D0D9C-CC10-AD4D-84AD-1AA9D437199C}"/>
              </a:ext>
            </a:extLst>
          </p:cNvPr>
          <p:cNvSpPr txBox="1"/>
          <p:nvPr/>
        </p:nvSpPr>
        <p:spPr>
          <a:xfrm>
            <a:off x="11481147" y="2520690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App pod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9DA7A927-9AAB-544C-B55B-7F78A89AD6F9}"/>
              </a:ext>
            </a:extLst>
          </p:cNvPr>
          <p:cNvGrpSpPr/>
          <p:nvPr/>
        </p:nvGrpSpPr>
        <p:grpSpPr>
          <a:xfrm>
            <a:off x="11421301" y="1708350"/>
            <a:ext cx="1006998" cy="827590"/>
            <a:chOff x="853440" y="4579716"/>
            <a:chExt cx="1006998" cy="827590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8CBAFBE-2381-6B46-BF86-9915D31E1EB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630AC19-C160-204E-9EA1-57449B91F8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D77EC12-1034-CA4F-A66F-783CBAFBE29F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DC10661-CBDE-D143-B4BA-7E350CFE0BF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60D67AE-68E1-DA42-A2BA-467505E572C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E660613-F311-BE40-8DD9-D4A4E548E2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72D2B7A-E42C-784B-880E-E0CBDA0E9BC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23" name="TextBox 222">
            <a:extLst>
              <a:ext uri="{FF2B5EF4-FFF2-40B4-BE49-F238E27FC236}">
                <a16:creationId xmlns:a16="http://schemas.microsoft.com/office/drawing/2014/main" id="{ECE707FF-BEED-BC47-B505-24CE9E65FEC0}"/>
              </a:ext>
            </a:extLst>
          </p:cNvPr>
          <p:cNvSpPr txBox="1"/>
          <p:nvPr/>
        </p:nvSpPr>
        <p:spPr>
          <a:xfrm>
            <a:off x="8337779" y="2083619"/>
            <a:ext cx="13652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ReplicaSet</a:t>
            </a:r>
          </a:p>
        </p:txBody>
      </p:sp>
      <p:pic>
        <p:nvPicPr>
          <p:cNvPr id="224" name="Graphic 33">
            <a:extLst>
              <a:ext uri="{FF2B5EF4-FFF2-40B4-BE49-F238E27FC236}">
                <a16:creationId xmlns:a16="http://schemas.microsoft.com/office/drawing/2014/main" id="{6ED962AA-F058-724F-BDB7-C5E1DEA2C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914" y="4674563"/>
            <a:ext cx="711200" cy="711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D5CCD5-12A4-7C45-A327-6573BF2C602A}"/>
              </a:ext>
            </a:extLst>
          </p:cNvPr>
          <p:cNvSpPr txBox="1"/>
          <p:nvPr/>
        </p:nvSpPr>
        <p:spPr>
          <a:xfrm>
            <a:off x="456918" y="5488650"/>
            <a:ext cx="1195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CloudWatch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7B13C1-EDF8-E64D-ADCB-B9A040312BD3}"/>
              </a:ext>
            </a:extLst>
          </p:cNvPr>
          <p:cNvSpPr/>
          <p:nvPr/>
        </p:nvSpPr>
        <p:spPr>
          <a:xfrm>
            <a:off x="4481791" y="571745"/>
            <a:ext cx="8842664" cy="4704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A610994-5E38-6648-BA41-EEB8F6CA2709}"/>
              </a:ext>
            </a:extLst>
          </p:cNvPr>
          <p:cNvCxnSpPr>
            <a:cxnSpLocks/>
            <a:endCxn id="224" idx="3"/>
          </p:cNvCxnSpPr>
          <p:nvPr/>
        </p:nvCxnSpPr>
        <p:spPr>
          <a:xfrm rot="10800000" flipV="1">
            <a:off x="1364114" y="4272383"/>
            <a:ext cx="3532294" cy="75778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EA1A8A1F-AD11-624D-9D7A-52C92991AC7A}"/>
              </a:ext>
            </a:extLst>
          </p:cNvPr>
          <p:cNvCxnSpPr>
            <a:cxnSpLocks/>
            <a:stCxn id="7" idx="1"/>
            <a:endCxn id="224" idx="2"/>
          </p:cNvCxnSpPr>
          <p:nvPr/>
        </p:nvCxnSpPr>
        <p:spPr>
          <a:xfrm rot="10800000">
            <a:off x="1008514" y="5385764"/>
            <a:ext cx="3887894" cy="633963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Graphic 224" descr="User">
            <a:extLst>
              <a:ext uri="{FF2B5EF4-FFF2-40B4-BE49-F238E27FC236}">
                <a16:creationId xmlns:a16="http://schemas.microsoft.com/office/drawing/2014/main" id="{53736DEB-F324-624A-AE5D-D720FBA7B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185" y="2353233"/>
            <a:ext cx="914400" cy="9144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7726C4-D37F-594C-AECA-DE9123F90259}"/>
              </a:ext>
            </a:extLst>
          </p:cNvPr>
          <p:cNvCxnSpPr>
            <a:stCxn id="225" idx="2"/>
            <a:endCxn id="224" idx="0"/>
          </p:cNvCxnSpPr>
          <p:nvPr/>
        </p:nvCxnSpPr>
        <p:spPr>
          <a:xfrm flipH="1">
            <a:off x="1008514" y="3267633"/>
            <a:ext cx="13871" cy="140693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A83F7FBD-29BC-4540-A181-16F6897B3EF1}"/>
              </a:ext>
            </a:extLst>
          </p:cNvPr>
          <p:cNvSpPr txBox="1"/>
          <p:nvPr/>
        </p:nvSpPr>
        <p:spPr>
          <a:xfrm>
            <a:off x="95188" y="3204316"/>
            <a:ext cx="2672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Developer or Operations User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0F18D35-2D06-024F-8E4A-F0D1F47BB1CE}"/>
              </a:ext>
            </a:extLst>
          </p:cNvPr>
          <p:cNvSpPr/>
          <p:nvPr/>
        </p:nvSpPr>
        <p:spPr>
          <a:xfrm>
            <a:off x="440502" y="138529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Map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52E7AE2D-3F0B-9F49-A190-5D3568A3DFA0}"/>
              </a:ext>
            </a:extLst>
          </p:cNvPr>
          <p:cNvSpPr/>
          <p:nvPr/>
        </p:nvSpPr>
        <p:spPr>
          <a:xfrm>
            <a:off x="417630" y="494128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Resources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9BA0D3B0-8C84-DD4E-A761-12A7A454C02C}"/>
              </a:ext>
            </a:extLst>
          </p:cNvPr>
          <p:cNvSpPr/>
          <p:nvPr/>
        </p:nvSpPr>
        <p:spPr>
          <a:xfrm>
            <a:off x="417630" y="858884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Performance Dashboards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8F76C745-51F5-9B4B-B4E3-86BFE9A0705E}"/>
              </a:ext>
            </a:extLst>
          </p:cNvPr>
          <p:cNvSpPr/>
          <p:nvPr/>
        </p:nvSpPr>
        <p:spPr>
          <a:xfrm>
            <a:off x="417629" y="1241302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Groups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98220D48-8DED-534F-8D09-8E11B23D5C14}"/>
              </a:ext>
            </a:extLst>
          </p:cNvPr>
          <p:cNvSpPr/>
          <p:nvPr/>
        </p:nvSpPr>
        <p:spPr>
          <a:xfrm>
            <a:off x="417628" y="1621896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 Insights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A8EC9FE2-4450-FA44-92A7-60D85AC0752C}"/>
              </a:ext>
            </a:extLst>
          </p:cNvPr>
          <p:cNvSpPr/>
          <p:nvPr/>
        </p:nvSpPr>
        <p:spPr>
          <a:xfrm>
            <a:off x="417627" y="1993899"/>
            <a:ext cx="2448609" cy="2622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Alarms</a:t>
            </a:r>
          </a:p>
        </p:txBody>
      </p:sp>
    </p:spTree>
    <p:extLst>
      <p:ext uri="{BB962C8B-B14F-4D97-AF65-F5344CB8AC3E}">
        <p14:creationId xmlns:p14="http://schemas.microsoft.com/office/powerpoint/2010/main" val="225511223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74" y="2467171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B050"/>
                </a:solidFill>
              </a:rPr>
              <a:t>Ingress Controller Basics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84201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228853209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668339" y="5710294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589845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2654762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905500"/>
            <a:ext cx="2506509" cy="5981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8267931" y="2526409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3311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http://ALB-DNS-URL/</a:t>
            </a:r>
            <a:r>
              <a:rPr lang="en-US" sz="1600" dirty="0" err="1">
                <a:solidFill>
                  <a:srgbClr val="0070C0"/>
                </a:solidFill>
              </a:rPr>
              <a:t>usermgmt</a:t>
            </a:r>
            <a:r>
              <a:rPr lang="en-US" sz="1600" dirty="0">
                <a:solidFill>
                  <a:srgbClr val="0070C0"/>
                </a:solidFill>
              </a:rPr>
              <a:t>/users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stCxn id="147" idx="2"/>
            <a:endCxn id="237" idx="0"/>
          </p:cNvCxnSpPr>
          <p:nvPr/>
        </p:nvCxnSpPr>
        <p:spPr>
          <a:xfrm flipH="1">
            <a:off x="8858628" y="2362264"/>
            <a:ext cx="3124" cy="16414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4608275" y="3852508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1"/>
          </p:cNvCxnSpPr>
          <p:nvPr/>
        </p:nvCxnSpPr>
        <p:spPr>
          <a:xfrm>
            <a:off x="8969655" y="4168163"/>
            <a:ext cx="2194949" cy="76088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</p:cNvCxnSpPr>
          <p:nvPr/>
        </p:nvCxnSpPr>
        <p:spPr>
          <a:xfrm flipH="1">
            <a:off x="8855185" y="2842064"/>
            <a:ext cx="3443" cy="1043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09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16" grpId="0"/>
      <p:bldP spid="118" grpId="0"/>
      <p:bldP spid="121" grpId="0" animBg="1"/>
      <p:bldP spid="125" grpId="0" animBg="1"/>
      <p:bldP spid="126" grpId="0" animBg="1"/>
      <p:bldP spid="72" grpId="0" animBg="1"/>
      <p:bldP spid="73" grpId="0"/>
      <p:bldP spid="229" grpId="0"/>
      <p:bldP spid="231" grpId="0"/>
      <p:bldP spid="149" grpId="0" animBg="1"/>
      <p:bldP spid="150" grpId="0" animBg="1"/>
      <p:bldP spid="152" grpId="0"/>
      <p:bldP spid="153" grpId="0"/>
      <p:bldP spid="226" grpId="0"/>
      <p:bldP spid="237" grpId="0" animBg="1"/>
      <p:bldP spid="16" grpId="0" animBg="1"/>
      <p:bldP spid="17" grpId="0"/>
      <p:bldP spid="244" grpId="0"/>
      <p:bldP spid="265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74" y="2467171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Ingress Context Path based Routing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84201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2132263274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Context path based Routing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3311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http://ALB-DNS-URL/</a:t>
            </a:r>
            <a:r>
              <a:rPr lang="en-US" sz="1600" dirty="0" err="1">
                <a:solidFill>
                  <a:srgbClr val="00B050"/>
                </a:solidFill>
              </a:rPr>
              <a:t>usermgmt</a:t>
            </a:r>
            <a:r>
              <a:rPr lang="en-US" sz="1600" dirty="0">
                <a:solidFill>
                  <a:srgbClr val="00B050"/>
                </a:solidFill>
              </a:rPr>
              <a:t>/users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A0DA5B52-44D7-A24E-9A46-FEF9126629B3}"/>
              </a:ext>
            </a:extLst>
          </p:cNvPr>
          <p:cNvSpPr txBox="1"/>
          <p:nvPr/>
        </p:nvSpPr>
        <p:spPr>
          <a:xfrm>
            <a:off x="192270" y="1880153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http://ALB-DNS-URL/app1/</a:t>
            </a:r>
            <a:r>
              <a:rPr lang="en-US" sz="1600" dirty="0" err="1">
                <a:solidFill>
                  <a:srgbClr val="00B0F0"/>
                </a:solidFill>
              </a:rPr>
              <a:t>index.html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B4ED72B-A1BA-0547-BB2A-0B2E4F35151A}"/>
              </a:ext>
            </a:extLst>
          </p:cNvPr>
          <p:cNvSpPr txBox="1"/>
          <p:nvPr/>
        </p:nvSpPr>
        <p:spPr>
          <a:xfrm>
            <a:off x="191762" y="2165538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</a:rPr>
              <a:t>http://ALB-DNS-URL/app2/</a:t>
            </a:r>
            <a:r>
              <a:rPr lang="en-US" sz="1600" dirty="0" err="1">
                <a:solidFill>
                  <a:srgbClr val="FFC000"/>
                </a:solidFill>
              </a:rPr>
              <a:t>index.html</a:t>
            </a:r>
            <a:endParaRPr lang="en-US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2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244" grpId="0"/>
      <p:bldP spid="85" grpId="0" animBg="1"/>
      <p:bldP spid="87" grpId="0" animBg="1"/>
      <p:bldP spid="89" grpId="0" animBg="1"/>
      <p:bldP spid="90" grpId="0" animBg="1"/>
      <p:bldP spid="91" grpId="0" animBg="1"/>
      <p:bldP spid="92" grpId="0"/>
      <p:bldP spid="93" grpId="0"/>
      <p:bldP spid="102" grpId="0"/>
      <p:bldP spid="130" grpId="0" animBg="1"/>
      <p:bldP spid="131" grpId="0" animBg="1"/>
      <p:bldP spid="132" grpId="0" animBg="1"/>
      <p:bldP spid="133" grpId="0"/>
      <p:bldP spid="134" grpId="0"/>
      <p:bldP spid="143" grpId="0"/>
      <p:bldP spid="144" grpId="0" animBg="1"/>
      <p:bldP spid="145" grpId="0" animBg="1"/>
      <p:bldP spid="159" grpId="0"/>
      <p:bldP spid="160" grpId="0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74" y="2467171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Ingress SSL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84201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265449706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SSL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13169" y="2106240"/>
            <a:ext cx="33712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B050"/>
                </a:solidFill>
              </a:rPr>
              <a:t>HTTP URLS</a:t>
            </a:r>
          </a:p>
          <a:p>
            <a:r>
              <a:rPr lang="en-US" sz="1200" dirty="0">
                <a:solidFill>
                  <a:srgbClr val="00B050"/>
                </a:solidFill>
              </a:rPr>
              <a:t>http://</a:t>
            </a:r>
            <a:r>
              <a:rPr lang="en-US" sz="1200" dirty="0" err="1">
                <a:solidFill>
                  <a:srgbClr val="00B050"/>
                </a:solidFill>
              </a:rPr>
              <a:t>ssldemo.kubeoncloud.com</a:t>
            </a:r>
            <a:r>
              <a:rPr lang="en-US" sz="1200" dirty="0">
                <a:solidFill>
                  <a:srgbClr val="00B050"/>
                </a:solidFill>
              </a:rPr>
              <a:t>/</a:t>
            </a:r>
            <a:r>
              <a:rPr lang="en-US" sz="1200" dirty="0" err="1">
                <a:solidFill>
                  <a:srgbClr val="00B050"/>
                </a:solidFill>
              </a:rPr>
              <a:t>usermgmt</a:t>
            </a:r>
            <a:r>
              <a:rPr lang="en-US" sz="1200" dirty="0">
                <a:solidFill>
                  <a:srgbClr val="00B050"/>
                </a:solidFill>
              </a:rPr>
              <a:t>/users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http://</a:t>
            </a:r>
            <a:r>
              <a:rPr lang="en-US" sz="1200" dirty="0" err="1">
                <a:solidFill>
                  <a:srgbClr val="00B050"/>
                </a:solidFill>
              </a:rPr>
              <a:t>ssldemo.kubeoncloud.com</a:t>
            </a:r>
            <a:r>
              <a:rPr lang="en-US" sz="1200" dirty="0">
                <a:solidFill>
                  <a:srgbClr val="00B050"/>
                </a:solidFill>
              </a:rPr>
              <a:t>/app1/</a:t>
            </a:r>
            <a:r>
              <a:rPr lang="en-US" sz="1200" dirty="0" err="1">
                <a:solidFill>
                  <a:srgbClr val="00B050"/>
                </a:solidFill>
              </a:rPr>
              <a:t>index.html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http://</a:t>
            </a:r>
            <a:r>
              <a:rPr lang="en-US" sz="1200" dirty="0" err="1">
                <a:solidFill>
                  <a:srgbClr val="00B050"/>
                </a:solidFill>
              </a:rPr>
              <a:t>ssldemo.kubeoncloud.com</a:t>
            </a:r>
            <a:r>
              <a:rPr lang="en-US" sz="1200" dirty="0">
                <a:solidFill>
                  <a:srgbClr val="00B050"/>
                </a:solidFill>
              </a:rPr>
              <a:t>/app2/</a:t>
            </a:r>
            <a:r>
              <a:rPr lang="en-US" sz="1200" dirty="0" err="1">
                <a:solidFill>
                  <a:srgbClr val="00B050"/>
                </a:solidFill>
              </a:rPr>
              <a:t>index.html</a:t>
            </a:r>
            <a:endParaRPr lang="en-US" sz="1200" dirty="0">
              <a:solidFill>
                <a:srgbClr val="00B05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-10570" y="3265870"/>
            <a:ext cx="3431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C0000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usermgmt</a:t>
            </a:r>
            <a:r>
              <a:rPr lang="en-US" sz="1200" dirty="0">
                <a:solidFill>
                  <a:srgbClr val="C00000"/>
                </a:solidFill>
              </a:rPr>
              <a:t>/users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/app1/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/app2/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16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162" grpId="0" animBg="1"/>
      <p:bldP spid="163" grpId="0"/>
      <p:bldP spid="165" grpId="0"/>
      <p:bldP spid="167" grpId="0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674" y="2467171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Ingress SSL Redirect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84201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563981098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SSL Redirect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704490" y="1612643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HTTP  </a:t>
            </a:r>
            <a:r>
              <a:rPr lang="en-US" sz="1200" b="1" dirty="0">
                <a:solidFill>
                  <a:srgbClr val="C0000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3354" y="2293504"/>
            <a:ext cx="3431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C0000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usermgmt</a:t>
            </a:r>
            <a:r>
              <a:rPr lang="en-US" sz="1200" dirty="0">
                <a:solidFill>
                  <a:srgbClr val="C00000"/>
                </a:solidFill>
              </a:rPr>
              <a:t>/users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/app1/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ssldemo.kubeoncloud.com</a:t>
            </a:r>
            <a:r>
              <a:rPr lang="en-US" sz="1200" dirty="0">
                <a:solidFill>
                  <a:srgbClr val="C00000"/>
                </a:solidFill>
              </a:rPr>
              <a:t>/app2/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815209" y="170156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</p:spTree>
    <p:extLst>
      <p:ext uri="{BB962C8B-B14F-4D97-AF65-F5344CB8AC3E}">
        <p14:creationId xmlns:p14="http://schemas.microsoft.com/office/powerpoint/2010/main" val="142254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167" grpId="0"/>
      <p:bldP spid="122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870" y="2477060"/>
            <a:ext cx="3416530" cy="33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070" y="2567652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Application Load Balancer &amp; Route53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56" y="2862397"/>
            <a:ext cx="2941876" cy="294187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956856342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2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26321" y="6177432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8792" y="6148038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10159398" y="5589845"/>
            <a:ext cx="3275573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</a:t>
            </a:r>
            <a:r>
              <a:rPr lang="en-US" sz="1400" dirty="0">
                <a:solidFill>
                  <a:srgbClr val="FFFF00"/>
                </a:solidFill>
              </a:rPr>
              <a:t>External Name Service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905500"/>
            <a:ext cx="5459664" cy="62753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0"/>
          </p:cNvCxnSpPr>
          <p:nvPr/>
        </p:nvCxnSpPr>
        <p:spPr>
          <a:xfrm>
            <a:off x="11797185" y="5905500"/>
            <a:ext cx="57207" cy="24253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30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UMS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20A049-149C-0246-9EFD-3710510F6365}"/>
              </a:ext>
            </a:extLst>
          </p:cNvPr>
          <p:cNvCxnSpPr>
            <a:stCxn id="149" idx="3"/>
          </p:cNvCxnSpPr>
          <p:nvPr/>
        </p:nvCxnSpPr>
        <p:spPr>
          <a:xfrm>
            <a:off x="12461889" y="4929043"/>
            <a:ext cx="418700" cy="660802"/>
          </a:xfrm>
          <a:prstGeom prst="bentConnector2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2146" y="2716947"/>
            <a:ext cx="34500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https://dnstest1.kubeoncloud.com/</a:t>
            </a:r>
            <a:r>
              <a:rPr lang="en-US" sz="1200" dirty="0" err="1">
                <a:solidFill>
                  <a:srgbClr val="0070C0"/>
                </a:solidFill>
              </a:rPr>
              <a:t>usermgmt</a:t>
            </a:r>
            <a:r>
              <a:rPr lang="en-US" sz="1200" dirty="0">
                <a:solidFill>
                  <a:srgbClr val="0070C0"/>
                </a:solidFill>
              </a:rPr>
              <a:t>/users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https://dnstest1.kubeoncloud.com/app1/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https://dnstest1.kubeoncloud.com/app2/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>
                <a:solidFill>
                  <a:srgbClr val="0070C0"/>
                </a:solidFill>
              </a:rPr>
              <a:t>https://dnstest2.kubeoncloud.com/</a:t>
            </a:r>
            <a:r>
              <a:rPr lang="en-US" sz="1200" dirty="0" err="1">
                <a:solidFill>
                  <a:srgbClr val="0070C0"/>
                </a:solidFill>
              </a:rPr>
              <a:t>usermgmt</a:t>
            </a:r>
            <a:r>
              <a:rPr lang="en-US" sz="1200" dirty="0">
                <a:solidFill>
                  <a:srgbClr val="0070C0"/>
                </a:solidFill>
              </a:rPr>
              <a:t>/users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https://dnstest2.kubeoncloud.com/app1/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https://dnstest2.kubeoncloud.com/app2/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87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dnstest1.kubeoncloud.com</a:t>
            </a:r>
          </a:p>
          <a:p>
            <a:r>
              <a:rPr lang="en-US" sz="1200" dirty="0">
                <a:solidFill>
                  <a:srgbClr val="C00000"/>
                </a:solidFill>
              </a:rPr>
              <a:t>dnstest2.kubeoncloud.com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79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23" grpId="0"/>
      <p:bldP spid="1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12E82B-619A-8F44-AFAF-BED7B64EE8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2970E-E982-114A-94E5-B904712A8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64" y="1770695"/>
            <a:ext cx="13926672" cy="529685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7B755F6-78B6-C643-BA74-E7C5603E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CloudWatch Container Insights Map</a:t>
            </a:r>
          </a:p>
        </p:txBody>
      </p:sp>
    </p:spTree>
    <p:extLst>
      <p:ext uri="{BB962C8B-B14F-4D97-AF65-F5344CB8AC3E}">
        <p14:creationId xmlns:p14="http://schemas.microsoft.com/office/powerpoint/2010/main" val="466845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237281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377FD-D898-7E4D-BE53-14E103225C87}"/>
              </a:ext>
            </a:extLst>
          </p:cNvPr>
          <p:cNvSpPr/>
          <p:nvPr/>
        </p:nvSpPr>
        <p:spPr>
          <a:xfrm>
            <a:off x="160346" y="1676774"/>
            <a:ext cx="3657600" cy="4541103"/>
          </a:xfrm>
          <a:prstGeom prst="rect">
            <a:avLst/>
          </a:prstGeom>
          <a:solidFill>
            <a:schemeClr val="bg1">
              <a:lumMod val="50000"/>
            </a:schemeClr>
          </a:solidFill>
          <a:ln w="349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A86E1-B22D-E848-89F6-227EB8781404}"/>
              </a:ext>
            </a:extLst>
          </p:cNvPr>
          <p:cNvSpPr/>
          <p:nvPr/>
        </p:nvSpPr>
        <p:spPr>
          <a:xfrm>
            <a:off x="361195" y="1880252"/>
            <a:ext cx="3236838" cy="7639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STACKSIMPLIFY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B67C1D-27BB-8441-982B-93A6C0C7DC75}"/>
              </a:ext>
            </a:extLst>
          </p:cNvPr>
          <p:cNvSpPr/>
          <p:nvPr/>
        </p:nvSpPr>
        <p:spPr>
          <a:xfrm>
            <a:off x="4157006" y="155879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for Beginners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Cloud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733713-4FF0-6043-9ACA-9925C77D05C7}"/>
              </a:ext>
            </a:extLst>
          </p:cNvPr>
          <p:cNvSpPr/>
          <p:nvPr/>
        </p:nvSpPr>
        <p:spPr>
          <a:xfrm>
            <a:off x="4157005" y="1430910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B2B9D8-87FA-3740-83C7-CFE88951F478}"/>
              </a:ext>
            </a:extLst>
          </p:cNvPr>
          <p:cNvSpPr/>
          <p:nvPr/>
        </p:nvSpPr>
        <p:spPr>
          <a:xfrm>
            <a:off x="4180119" y="2705941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05029A-B091-E44A-8EDB-7B720FD2E73A}"/>
              </a:ext>
            </a:extLst>
          </p:cNvPr>
          <p:cNvSpPr/>
          <p:nvPr/>
        </p:nvSpPr>
        <p:spPr>
          <a:xfrm>
            <a:off x="4180119" y="3978523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GKE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DE4D7-2E61-D044-8B5E-0F0332B1ACD9}"/>
              </a:ext>
            </a:extLst>
          </p:cNvPr>
          <p:cNvSpPr/>
          <p:nvPr/>
        </p:nvSpPr>
        <p:spPr>
          <a:xfrm>
            <a:off x="361195" y="2970535"/>
            <a:ext cx="3236838" cy="29799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</a:t>
            </a:r>
          </a:p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Roadmap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1B790E8-B9CA-6744-BE6D-4D09AD4C375D}"/>
              </a:ext>
            </a:extLst>
          </p:cNvPr>
          <p:cNvSpPr/>
          <p:nvPr/>
        </p:nvSpPr>
        <p:spPr>
          <a:xfrm>
            <a:off x="4180119" y="5251105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&amp; Kubernetes for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 Spring Boot Developers on AWS</a:t>
            </a:r>
            <a:endParaRPr lang="en-US" sz="3800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2A5D12E-56BF-F442-8AC8-C610E28D0DEC}"/>
              </a:ext>
            </a:extLst>
          </p:cNvPr>
          <p:cNvSpPr/>
          <p:nvPr/>
        </p:nvSpPr>
        <p:spPr>
          <a:xfrm>
            <a:off x="4180119" y="6523687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HELM3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Kubernetes on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&amp; Azure</a:t>
            </a:r>
          </a:p>
        </p:txBody>
      </p:sp>
    </p:spTree>
    <p:extLst>
      <p:ext uri="{BB962C8B-B14F-4D97-AF65-F5344CB8AC3E}">
        <p14:creationId xmlns:p14="http://schemas.microsoft.com/office/powerpoint/2010/main" val="2050742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CLIs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59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FFBAA8-A0C2-2744-8C92-FCE2DE3DB0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938667-CBCA-D54B-9B67-395FEE2C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Cluster - CLIs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3B91D-61E1-E94F-848D-8A91EFD52FEC}"/>
              </a:ext>
            </a:extLst>
          </p:cNvPr>
          <p:cNvSpPr/>
          <p:nvPr/>
        </p:nvSpPr>
        <p:spPr>
          <a:xfrm>
            <a:off x="392523" y="3718931"/>
            <a:ext cx="2051824" cy="79173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8416B0-90F1-C64C-8EA8-809BA828CBD0}"/>
              </a:ext>
            </a:extLst>
          </p:cNvPr>
          <p:cNvSpPr/>
          <p:nvPr/>
        </p:nvSpPr>
        <p:spPr>
          <a:xfrm>
            <a:off x="4041945" y="2040367"/>
            <a:ext cx="2051824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0D0FFF-8E44-A04D-9020-E0A6EDF1A32D}"/>
              </a:ext>
            </a:extLst>
          </p:cNvPr>
          <p:cNvSpPr/>
          <p:nvPr/>
        </p:nvSpPr>
        <p:spPr>
          <a:xfrm>
            <a:off x="4039715" y="3712739"/>
            <a:ext cx="2051824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49AB1F-8D48-4F49-BC0D-7EB8A571E407}"/>
              </a:ext>
            </a:extLst>
          </p:cNvPr>
          <p:cNvSpPr/>
          <p:nvPr/>
        </p:nvSpPr>
        <p:spPr>
          <a:xfrm>
            <a:off x="4041945" y="5437771"/>
            <a:ext cx="2051824" cy="19097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eksctl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8C5A3D-AF34-6044-8330-2504650E2C4A}"/>
              </a:ext>
            </a:extLst>
          </p:cNvPr>
          <p:cNvSpPr/>
          <p:nvPr/>
        </p:nvSpPr>
        <p:spPr>
          <a:xfrm>
            <a:off x="6357681" y="2040367"/>
            <a:ext cx="7570191" cy="7917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We can control multiple AWS services from the command line and automate them through scripts.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BB2228-FCF1-684E-8E53-933857681758}"/>
              </a:ext>
            </a:extLst>
          </p:cNvPr>
          <p:cNvSpPr/>
          <p:nvPr/>
        </p:nvSpPr>
        <p:spPr>
          <a:xfrm>
            <a:off x="6357681" y="3712741"/>
            <a:ext cx="7570191" cy="7917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We can control Kubernetes clusters and objects using </a:t>
            </a:r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D54758-CF8B-AC4A-81BA-F2245F50C752}"/>
              </a:ext>
            </a:extLst>
          </p:cNvPr>
          <p:cNvSpPr/>
          <p:nvPr/>
        </p:nvSpPr>
        <p:spPr>
          <a:xfrm>
            <a:off x="6357681" y="5437772"/>
            <a:ext cx="7570191" cy="19097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US" dirty="0" err="1"/>
              <a:t>eksctl</a:t>
            </a:r>
            <a:r>
              <a:rPr lang="en-US" dirty="0"/>
              <a:t> is used for creating &amp; deleting clusters on AWS EKS.</a:t>
            </a:r>
          </a:p>
          <a:p>
            <a:pPr marL="457200" indent="-457200">
              <a:buAutoNum type="arabicPeriod"/>
            </a:pPr>
            <a:r>
              <a:rPr lang="en-US" dirty="0"/>
              <a:t> We can even create, </a:t>
            </a:r>
            <a:r>
              <a:rPr lang="en-US" dirty="0" err="1"/>
              <a:t>autoscale</a:t>
            </a:r>
            <a:r>
              <a:rPr lang="en-US" dirty="0"/>
              <a:t> and delete node groups.</a:t>
            </a:r>
          </a:p>
          <a:p>
            <a:pPr marL="457200" indent="-457200">
              <a:buAutoNum type="arabicPeriod"/>
            </a:pPr>
            <a:r>
              <a:rPr lang="en-US" dirty="0"/>
              <a:t> We can even create </a:t>
            </a:r>
            <a:r>
              <a:rPr lang="en-US" dirty="0" err="1"/>
              <a:t>fargate</a:t>
            </a:r>
            <a:r>
              <a:rPr lang="en-US" dirty="0"/>
              <a:t> profiles using </a:t>
            </a:r>
            <a:r>
              <a:rPr lang="en-US" dirty="0" err="1"/>
              <a:t>eksctl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 In short, it is VERY VERY POWERFUL tool for managing EKS clusters on AWS.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82551D-499A-E045-AA22-39B5F459385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444347" y="2436236"/>
            <a:ext cx="1597598" cy="1678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8AC5D9-CD1B-E74F-91D3-645F3C6F4722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444347" y="4108608"/>
            <a:ext cx="1595368" cy="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F9CF75-AA83-7640-8F7E-FD8ED35589D0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444347" y="4114800"/>
            <a:ext cx="1597598" cy="2277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71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Cluster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12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6EDDEC-8F1C-AC43-9751-DC57265404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A09D58-7B0E-F541-9DFF-C05ECFC6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85073"/>
            <a:ext cx="12618720" cy="1188851"/>
          </a:xfrm>
        </p:spPr>
        <p:txBody>
          <a:bodyPr/>
          <a:lstStyle/>
          <a:p>
            <a:r>
              <a:rPr lang="en-US" dirty="0"/>
              <a:t>AWS EKS – Core Objects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D55347-88F3-0E4C-B005-2AC8DF3AC8A2}"/>
              </a:ext>
            </a:extLst>
          </p:cNvPr>
          <p:cNvSpPr/>
          <p:nvPr/>
        </p:nvSpPr>
        <p:spPr>
          <a:xfrm>
            <a:off x="5720576" y="1426703"/>
            <a:ext cx="2555859" cy="79173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83A8F7-7B19-9741-B34D-A7EBDE18B4CC}"/>
              </a:ext>
            </a:extLst>
          </p:cNvPr>
          <p:cNvSpPr/>
          <p:nvPr/>
        </p:nvSpPr>
        <p:spPr>
          <a:xfrm>
            <a:off x="722598" y="3503037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Control Plane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E32847-705F-034C-A3CA-525CFCB4B6BC}"/>
              </a:ext>
            </a:extLst>
          </p:cNvPr>
          <p:cNvSpPr/>
          <p:nvPr/>
        </p:nvSpPr>
        <p:spPr>
          <a:xfrm>
            <a:off x="4164608" y="3503036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Nodes &amp; Node Groups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DB13AD-9D81-1741-86B3-E0EC6C8B7C35}"/>
              </a:ext>
            </a:extLst>
          </p:cNvPr>
          <p:cNvSpPr/>
          <p:nvPr/>
        </p:nvSpPr>
        <p:spPr>
          <a:xfrm>
            <a:off x="7570934" y="3503035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Profiles</a:t>
            </a:r>
          </a:p>
          <a:p>
            <a:pPr algn="ctr"/>
            <a:r>
              <a:rPr lang="en-US" dirty="0"/>
              <a:t>(Serverless)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B1E087-12FF-D649-91CD-F7B740434D64}"/>
              </a:ext>
            </a:extLst>
          </p:cNvPr>
          <p:cNvSpPr/>
          <p:nvPr/>
        </p:nvSpPr>
        <p:spPr>
          <a:xfrm>
            <a:off x="11202515" y="3503035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7559E0-3563-D241-BD8F-594755D11AC0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000528" y="2218440"/>
            <a:ext cx="4997978" cy="1284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92FF31-4058-034F-930D-88D755EF384E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442538" y="2218440"/>
            <a:ext cx="1555968" cy="1284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D5AA34-C68C-3F49-A6E6-35729C286664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6998506" y="2218440"/>
            <a:ext cx="1850358" cy="128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33ED71-243F-504F-A27F-CFE4372E95F9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6998506" y="2218440"/>
            <a:ext cx="5481939" cy="128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A8212F5-4361-7548-8C84-67D765DD211A}"/>
              </a:ext>
            </a:extLst>
          </p:cNvPr>
          <p:cNvSpPr/>
          <p:nvPr/>
        </p:nvSpPr>
        <p:spPr>
          <a:xfrm>
            <a:off x="722598" y="4434513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Contains Kubernetes Master components like </a:t>
            </a:r>
            <a:r>
              <a:rPr lang="en-US" dirty="0" err="1"/>
              <a:t>etcd</a:t>
            </a:r>
            <a:r>
              <a:rPr lang="en-US" dirty="0"/>
              <a:t>, </a:t>
            </a:r>
            <a:r>
              <a:rPr lang="en-US" dirty="0" err="1"/>
              <a:t>kube-apiserver</a:t>
            </a:r>
            <a:r>
              <a:rPr lang="en-US" dirty="0"/>
              <a:t>, </a:t>
            </a:r>
            <a:r>
              <a:rPr lang="en-US" dirty="0" err="1"/>
              <a:t>kube</a:t>
            </a:r>
            <a:r>
              <a:rPr lang="en-US" dirty="0"/>
              <a:t>-controller.</a:t>
            </a:r>
          </a:p>
          <a:p>
            <a:r>
              <a:rPr lang="en-US" dirty="0"/>
              <a:t>It’s a managed service by AWS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47946-81FC-E643-936F-B95B608A6196}"/>
              </a:ext>
            </a:extLst>
          </p:cNvPr>
          <p:cNvSpPr/>
          <p:nvPr/>
        </p:nvSpPr>
        <p:spPr>
          <a:xfrm>
            <a:off x="4164608" y="4434512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Group of EC2 Instances where we run our Application workloads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4D63B6-0E40-4E4B-8581-3FE2B0707371}"/>
              </a:ext>
            </a:extLst>
          </p:cNvPr>
          <p:cNvSpPr/>
          <p:nvPr/>
        </p:nvSpPr>
        <p:spPr>
          <a:xfrm>
            <a:off x="7570934" y="4434511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Instead of EC2 Instances, we run our Application workloads on Serverless Fargate profiles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2CEDA7-27B0-DA49-9329-D6E8D053EAF6}"/>
              </a:ext>
            </a:extLst>
          </p:cNvPr>
          <p:cNvSpPr/>
          <p:nvPr/>
        </p:nvSpPr>
        <p:spPr>
          <a:xfrm>
            <a:off x="11202515" y="4434511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With AWS VPC we follow secure networking standards which will allow us to run production workloads on EKS. </a:t>
            </a:r>
          </a:p>
        </p:txBody>
      </p:sp>
    </p:spTree>
    <p:extLst>
      <p:ext uri="{BB962C8B-B14F-4D97-AF65-F5344CB8AC3E}">
        <p14:creationId xmlns:p14="http://schemas.microsoft.com/office/powerpoint/2010/main" val="117179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B8359E-F080-D948-AF2A-39E9793B66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959E8A-BF10-5C41-8605-5331DCC4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EKS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19D2A-AA10-B149-B937-E5FBBCC03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1828800"/>
            <a:ext cx="12293600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2B5E78-238F-8542-BF9B-F35F8D4E3207}"/>
              </a:ext>
            </a:extLst>
          </p:cNvPr>
          <p:cNvSpPr txBox="1"/>
          <p:nvPr/>
        </p:nvSpPr>
        <p:spPr>
          <a:xfrm>
            <a:off x="6858000" y="7724224"/>
            <a:ext cx="1435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© Amazon</a:t>
            </a:r>
          </a:p>
        </p:txBody>
      </p:sp>
    </p:spTree>
    <p:extLst>
      <p:ext uri="{BB962C8B-B14F-4D97-AF65-F5344CB8AC3E}">
        <p14:creationId xmlns:p14="http://schemas.microsoft.com/office/powerpoint/2010/main" val="309488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FFBAA8-A0C2-2744-8C92-FCE2DE3DB0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8416B0-90F1-C64C-8EA8-809BA828CBD0}"/>
              </a:ext>
            </a:extLst>
          </p:cNvPr>
          <p:cNvSpPr/>
          <p:nvPr/>
        </p:nvSpPr>
        <p:spPr>
          <a:xfrm>
            <a:off x="222280" y="1232563"/>
            <a:ext cx="2051824" cy="25093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Control Plane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49375E-277D-D341-B923-394DD65F5203}"/>
              </a:ext>
            </a:extLst>
          </p:cNvPr>
          <p:cNvSpPr/>
          <p:nvPr/>
        </p:nvSpPr>
        <p:spPr>
          <a:xfrm>
            <a:off x="2509024" y="1232563"/>
            <a:ext cx="11899096" cy="25093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EKS runs a single tenant Kubernetes control plane for each cluster, and control plane infrastructure is </a:t>
            </a:r>
            <a:r>
              <a:rPr lang="en-IN" dirty="0">
                <a:solidFill>
                  <a:srgbClr val="0070C0"/>
                </a:solidFill>
              </a:rPr>
              <a:t>not shared</a:t>
            </a:r>
            <a:r>
              <a:rPr lang="en-IN" dirty="0"/>
              <a:t> across clusters or AWS accounts.</a:t>
            </a:r>
          </a:p>
          <a:p>
            <a:pPr marL="457200" indent="-457200">
              <a:buAutoNum type="arabicPeriod"/>
            </a:pPr>
            <a:r>
              <a:rPr lang="en-IN" dirty="0"/>
              <a:t>This control plane consists of at least two API server nodes and three </a:t>
            </a:r>
            <a:r>
              <a:rPr lang="en-IN" dirty="0" err="1"/>
              <a:t>etcd</a:t>
            </a:r>
            <a:r>
              <a:rPr lang="en-IN" dirty="0"/>
              <a:t> nodes that run across </a:t>
            </a:r>
            <a:r>
              <a:rPr lang="en-IN" dirty="0">
                <a:solidFill>
                  <a:srgbClr val="0070C0"/>
                </a:solidFill>
              </a:rPr>
              <a:t>three Availability Zones within a Region</a:t>
            </a:r>
          </a:p>
          <a:p>
            <a:pPr marL="457200" indent="-457200">
              <a:buAutoNum type="arabicPeriod"/>
            </a:pPr>
            <a:r>
              <a:rPr lang="en-IN" dirty="0"/>
              <a:t>EKS </a:t>
            </a:r>
            <a:r>
              <a:rPr lang="en-IN" dirty="0">
                <a:solidFill>
                  <a:srgbClr val="0070C0"/>
                </a:solidFill>
              </a:rPr>
              <a:t>automatically detects and replaces unhealthy </a:t>
            </a:r>
            <a:r>
              <a:rPr lang="en-IN" dirty="0"/>
              <a:t>control plane instances, restarting them across the Availability Zones within the Region as needed.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C3A327-AB2B-D44F-971E-5C2EA1E6829C}"/>
              </a:ext>
            </a:extLst>
          </p:cNvPr>
          <p:cNvSpPr/>
          <p:nvPr/>
        </p:nvSpPr>
        <p:spPr>
          <a:xfrm>
            <a:off x="222280" y="4089864"/>
            <a:ext cx="2051824" cy="33033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Nodes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Node Groups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D5681A-2638-754C-8F13-F7392D19FB56}"/>
              </a:ext>
            </a:extLst>
          </p:cNvPr>
          <p:cNvSpPr/>
          <p:nvPr/>
        </p:nvSpPr>
        <p:spPr>
          <a:xfrm>
            <a:off x="2509024" y="4114800"/>
            <a:ext cx="11899096" cy="330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Worker machines in Kubernetes are called nodes.  These are EC2 Instances</a:t>
            </a:r>
          </a:p>
          <a:p>
            <a:pPr marL="457200" indent="-457200">
              <a:buAutoNum type="arabicPeriod"/>
            </a:pPr>
            <a:r>
              <a:rPr lang="en-IN" dirty="0"/>
              <a:t>EKS worker nodes run in our AWS account and connect to our cluster's control plane via the </a:t>
            </a:r>
            <a:r>
              <a:rPr lang="en-IN" dirty="0">
                <a:solidFill>
                  <a:srgbClr val="0070C0"/>
                </a:solidFill>
              </a:rPr>
              <a:t>cluster API server endpoint. </a:t>
            </a:r>
          </a:p>
          <a:p>
            <a:pPr marL="457200" indent="-457200">
              <a:buAutoNum type="arabicPeriod"/>
            </a:pPr>
            <a:r>
              <a:rPr lang="en-IN" dirty="0"/>
              <a:t>A node group is </a:t>
            </a:r>
            <a:r>
              <a:rPr lang="en-IN" dirty="0">
                <a:solidFill>
                  <a:srgbClr val="0070C0"/>
                </a:solidFill>
              </a:rPr>
              <a:t>one or more EC2 instances </a:t>
            </a:r>
            <a:r>
              <a:rPr lang="en-IN" dirty="0"/>
              <a:t>that are deployed in an EC2 Autoscaling group. </a:t>
            </a:r>
          </a:p>
          <a:p>
            <a:pPr marL="457200" indent="-457200">
              <a:buAutoNum type="arabicPeriod"/>
            </a:pPr>
            <a:r>
              <a:rPr lang="en-IN" dirty="0"/>
              <a:t>All instances in a node group must </a:t>
            </a:r>
          </a:p>
          <a:p>
            <a:pPr marL="1005840" lvl="1" indent="-457200">
              <a:buAutoNum type="arabicPeriod"/>
            </a:pPr>
            <a:r>
              <a:rPr lang="en-IN" dirty="0"/>
              <a:t>Be the </a:t>
            </a:r>
            <a:r>
              <a:rPr lang="en-IN" dirty="0">
                <a:solidFill>
                  <a:srgbClr val="0070C0"/>
                </a:solidFill>
              </a:rPr>
              <a:t>same instance type</a:t>
            </a:r>
          </a:p>
          <a:p>
            <a:pPr marL="1005840" lvl="1" indent="-457200">
              <a:buAutoNum type="arabicPeriod"/>
            </a:pPr>
            <a:r>
              <a:rPr lang="en-IN" dirty="0"/>
              <a:t>Be </a:t>
            </a:r>
            <a:r>
              <a:rPr lang="en-IN" dirty="0">
                <a:solidFill>
                  <a:srgbClr val="0070C0"/>
                </a:solidFill>
              </a:rPr>
              <a:t>running the same AMI</a:t>
            </a:r>
          </a:p>
          <a:p>
            <a:pPr marL="1005840" lvl="1" indent="-457200">
              <a:buAutoNum type="arabicPeriod"/>
            </a:pPr>
            <a:r>
              <a:rPr lang="en-IN" dirty="0"/>
              <a:t>Use the </a:t>
            </a:r>
            <a:r>
              <a:rPr lang="en-IN" dirty="0">
                <a:solidFill>
                  <a:srgbClr val="0070C0"/>
                </a:solidFill>
              </a:rPr>
              <a:t>same EKS worker node IAM role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5C74761B-8F6F-B946-9F3D-31C6E89BD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2753"/>
            <a:ext cx="12618720" cy="1188851"/>
          </a:xfrm>
        </p:spPr>
        <p:txBody>
          <a:bodyPr/>
          <a:lstStyle/>
          <a:p>
            <a:r>
              <a:rPr lang="en-US" dirty="0"/>
              <a:t>EKS Cluster – Core Objects Detailed</a:t>
            </a:r>
          </a:p>
        </p:txBody>
      </p:sp>
    </p:spTree>
    <p:extLst>
      <p:ext uri="{BB962C8B-B14F-4D97-AF65-F5344CB8AC3E}">
        <p14:creationId xmlns:p14="http://schemas.microsoft.com/office/powerpoint/2010/main" val="372379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35" grpId="0" animBg="1"/>
      <p:bldP spid="3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FFBAA8-A0C2-2744-8C92-FCE2DE3DB0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8F6956-4955-FF4C-B155-7722E6825080}"/>
              </a:ext>
            </a:extLst>
          </p:cNvPr>
          <p:cNvSpPr/>
          <p:nvPr/>
        </p:nvSpPr>
        <p:spPr>
          <a:xfrm>
            <a:off x="217077" y="1085747"/>
            <a:ext cx="2051824" cy="302905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Profiles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DE3CDC-51B3-CF40-AC02-96E467FFC3B4}"/>
              </a:ext>
            </a:extLst>
          </p:cNvPr>
          <p:cNvSpPr/>
          <p:nvPr/>
        </p:nvSpPr>
        <p:spPr>
          <a:xfrm>
            <a:off x="2468879" y="1085748"/>
            <a:ext cx="12021758" cy="30290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AWS </a:t>
            </a:r>
            <a:r>
              <a:rPr lang="en-IN" dirty="0" err="1"/>
              <a:t>Fargate</a:t>
            </a:r>
            <a:r>
              <a:rPr lang="en-IN" dirty="0"/>
              <a:t> is a technology that provides </a:t>
            </a:r>
            <a:r>
              <a:rPr lang="en-IN" dirty="0">
                <a:solidFill>
                  <a:srgbClr val="0070C0"/>
                </a:solidFill>
              </a:rPr>
              <a:t>on-demand, right-sized compute capacity </a:t>
            </a:r>
            <a:r>
              <a:rPr lang="en-IN" dirty="0"/>
              <a:t>for containers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With Fargate, we </a:t>
            </a:r>
            <a:r>
              <a:rPr lang="en-US" dirty="0">
                <a:solidFill>
                  <a:srgbClr val="0070C0"/>
                </a:solidFill>
              </a:rPr>
              <a:t>no longer </a:t>
            </a:r>
            <a:r>
              <a:rPr lang="en-US" dirty="0"/>
              <a:t>have to provision, configure, or scale groups of virtual machines to run containers. 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Each pod running on Fargate has its </a:t>
            </a:r>
            <a:r>
              <a:rPr lang="en-US" dirty="0">
                <a:solidFill>
                  <a:srgbClr val="0070C0"/>
                </a:solidFill>
              </a:rPr>
              <a:t>own isolation boundary </a:t>
            </a:r>
            <a:r>
              <a:rPr lang="en-US" dirty="0"/>
              <a:t>and does not share the underlying kernel, CPU resources, memory resources, or elastic network interface with another pod.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AWS specially built </a:t>
            </a:r>
            <a:r>
              <a:rPr lang="en-US" dirty="0">
                <a:solidFill>
                  <a:srgbClr val="0070C0"/>
                </a:solidFill>
              </a:rPr>
              <a:t>Fargate controllers </a:t>
            </a:r>
            <a:r>
              <a:rPr lang="en-US" dirty="0"/>
              <a:t>that recognizes the pods belonging to </a:t>
            </a:r>
            <a:r>
              <a:rPr lang="en-US" dirty="0" err="1"/>
              <a:t>fargate</a:t>
            </a:r>
            <a:r>
              <a:rPr lang="en-US" dirty="0"/>
              <a:t> and schedules them on Fargate profiles. 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We will see more in our Fargate learning section.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2BFEE2-574E-494C-ABD2-5EBBC09F3048}"/>
              </a:ext>
            </a:extLst>
          </p:cNvPr>
          <p:cNvSpPr/>
          <p:nvPr/>
        </p:nvSpPr>
        <p:spPr>
          <a:xfrm>
            <a:off x="217077" y="4798407"/>
            <a:ext cx="2051824" cy="22905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39D25A-AB40-824E-A119-F06842183C96}"/>
              </a:ext>
            </a:extLst>
          </p:cNvPr>
          <p:cNvSpPr/>
          <p:nvPr/>
        </p:nvSpPr>
        <p:spPr>
          <a:xfrm>
            <a:off x="2503077" y="4798407"/>
            <a:ext cx="12021757" cy="2290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EKS uses AWS VPC network policies </a:t>
            </a:r>
            <a:r>
              <a:rPr lang="en-IN" dirty="0">
                <a:solidFill>
                  <a:srgbClr val="0070C0"/>
                </a:solidFill>
              </a:rPr>
              <a:t>to restrict traffic</a:t>
            </a:r>
            <a:r>
              <a:rPr lang="en-IN" dirty="0"/>
              <a:t> between control plane components to within a single cluster. </a:t>
            </a:r>
          </a:p>
          <a:p>
            <a:pPr marL="457200" indent="-457200">
              <a:buAutoNum type="arabicPeriod"/>
            </a:pPr>
            <a:r>
              <a:rPr lang="en-IN" dirty="0"/>
              <a:t>Control plane components for a EKS cluster </a:t>
            </a:r>
            <a:r>
              <a:rPr lang="en-IN" dirty="0">
                <a:solidFill>
                  <a:srgbClr val="0070C0"/>
                </a:solidFill>
              </a:rPr>
              <a:t>cannot view or receive </a:t>
            </a:r>
            <a:r>
              <a:rPr lang="en-IN" dirty="0"/>
              <a:t>communication from other clusters or other AWS accounts, except as authorized with Kubernetes RBAC policies. </a:t>
            </a:r>
          </a:p>
          <a:p>
            <a:pPr marL="457200" indent="-457200">
              <a:buAutoNum type="arabicPeriod"/>
            </a:pPr>
            <a:r>
              <a:rPr lang="en-IN" dirty="0"/>
              <a:t>This </a:t>
            </a:r>
            <a:r>
              <a:rPr lang="en-IN" dirty="0">
                <a:solidFill>
                  <a:srgbClr val="0070C0"/>
                </a:solidFill>
              </a:rPr>
              <a:t>secure and highly-available configuration </a:t>
            </a:r>
            <a:r>
              <a:rPr lang="en-IN" dirty="0"/>
              <a:t>makes EKS reliable and recommended for </a:t>
            </a:r>
            <a:r>
              <a:rPr lang="en-IN" dirty="0">
                <a:solidFill>
                  <a:srgbClr val="FFFF00"/>
                </a:solidFill>
              </a:rPr>
              <a:t>production workloads.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FBD4DF6-C27B-874F-B296-13417DAF9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0174"/>
            <a:ext cx="12618720" cy="1188851"/>
          </a:xfrm>
        </p:spPr>
        <p:txBody>
          <a:bodyPr/>
          <a:lstStyle/>
          <a:p>
            <a:r>
              <a:rPr lang="en-US" dirty="0"/>
              <a:t>EKS Cluster – Core Objects Detailed</a:t>
            </a:r>
          </a:p>
        </p:txBody>
      </p:sp>
    </p:spTree>
    <p:extLst>
      <p:ext uri="{BB962C8B-B14F-4D97-AF65-F5344CB8AC3E}">
        <p14:creationId xmlns:p14="http://schemas.microsoft.com/office/powerpoint/2010/main" val="182727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463512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86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94352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>
            <a:off x="7928265" y="3990111"/>
            <a:ext cx="3751117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>
            <a:off x="2468880" y="3990113"/>
            <a:ext cx="3731029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3203865" y="1515361"/>
            <a:ext cx="3259280" cy="87454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Kubernetes Concepts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F34148-ADB3-334D-9077-AB9DBE42CCC8}"/>
              </a:ext>
            </a:extLst>
          </p:cNvPr>
          <p:cNvSpPr/>
          <p:nvPr/>
        </p:nvSpPr>
        <p:spPr>
          <a:xfrm>
            <a:off x="7815696" y="1515361"/>
            <a:ext cx="3259280" cy="87454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AWS Services Integration with EKS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3A9DD4-7AA5-7140-9CA4-F83AEAB46302}"/>
              </a:ext>
            </a:extLst>
          </p:cNvPr>
          <p:cNvSpPr/>
          <p:nvPr/>
        </p:nvSpPr>
        <p:spPr>
          <a:xfrm>
            <a:off x="7836700" y="5402418"/>
            <a:ext cx="3259280" cy="8745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Microservices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451BBFF-32E0-F34B-B275-BA4AE241684A}"/>
              </a:ext>
            </a:extLst>
          </p:cNvPr>
          <p:cNvSpPr/>
          <p:nvPr/>
        </p:nvSpPr>
        <p:spPr>
          <a:xfrm>
            <a:off x="3203865" y="5402418"/>
            <a:ext cx="3259280" cy="8745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410842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85000" lnSpcReduction="2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kube-apiserver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/>
              <a:t>It </a:t>
            </a:r>
            <a:r>
              <a:rPr lang="en-US" dirty="0"/>
              <a:t>acts as </a:t>
            </a:r>
            <a:r>
              <a:rPr lang="en-US" dirty="0">
                <a:solidFill>
                  <a:srgbClr val="0070C0"/>
                </a:solidFill>
              </a:rPr>
              <a:t>front end </a:t>
            </a:r>
            <a:r>
              <a:rPr lang="en-US" dirty="0"/>
              <a:t>for the Kubernetes control plane. </a:t>
            </a:r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exposes</a:t>
            </a:r>
            <a:r>
              <a:rPr lang="en-IN" dirty="0"/>
              <a:t> the Kubernetes API</a:t>
            </a:r>
          </a:p>
          <a:p>
            <a:pPr lvl="1"/>
            <a:r>
              <a:rPr lang="en-IN" dirty="0"/>
              <a:t>Command line tools (like </a:t>
            </a:r>
            <a:r>
              <a:rPr lang="en-IN" dirty="0" err="1"/>
              <a:t>kubectl</a:t>
            </a:r>
            <a:r>
              <a:rPr lang="en-IN" dirty="0"/>
              <a:t>), Users and even Master components (scheduler, controller manager, </a:t>
            </a:r>
            <a:r>
              <a:rPr lang="en-IN" dirty="0" err="1"/>
              <a:t>etcd</a:t>
            </a:r>
            <a:r>
              <a:rPr lang="en-IN" dirty="0"/>
              <a:t>) and Worker node components like (</a:t>
            </a:r>
            <a:r>
              <a:rPr lang="en-IN" dirty="0" err="1"/>
              <a:t>Kubelet</a:t>
            </a:r>
            <a:r>
              <a:rPr lang="en-IN" dirty="0"/>
              <a:t>) </a:t>
            </a:r>
            <a:r>
              <a:rPr lang="en-IN" dirty="0">
                <a:solidFill>
                  <a:srgbClr val="0070C0"/>
                </a:solidFill>
              </a:rPr>
              <a:t>everything talk </a:t>
            </a:r>
            <a:r>
              <a:rPr lang="en-IN" dirty="0"/>
              <a:t>with API Server.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etcd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Consistent and highly-available </a:t>
            </a:r>
            <a:r>
              <a:rPr lang="en-US" dirty="0">
                <a:solidFill>
                  <a:srgbClr val="0070C0"/>
                </a:solidFill>
              </a:rPr>
              <a:t>key value store </a:t>
            </a:r>
            <a:r>
              <a:rPr lang="en-US" dirty="0"/>
              <a:t>used as Kubernetes’ </a:t>
            </a:r>
            <a:r>
              <a:rPr lang="en-US" dirty="0">
                <a:solidFill>
                  <a:srgbClr val="0070C0"/>
                </a:solidFill>
              </a:rPr>
              <a:t>backing store</a:t>
            </a:r>
            <a:r>
              <a:rPr lang="en-US" dirty="0"/>
              <a:t> for all cluster data.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stores</a:t>
            </a:r>
            <a:r>
              <a:rPr lang="en-US" dirty="0"/>
              <a:t> all the masters and worker node information.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-scheduler</a:t>
            </a:r>
          </a:p>
          <a:p>
            <a:pPr lvl="1"/>
            <a:r>
              <a:rPr lang="en-US" dirty="0"/>
              <a:t>Scheduler is responsible for distributing containers across multiple nodes.  </a:t>
            </a:r>
          </a:p>
          <a:p>
            <a:pPr lvl="1"/>
            <a:r>
              <a:rPr lang="en-US" dirty="0"/>
              <a:t>It watches for newly created Pods with no assigned node, and selects a node for them to run on.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1746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92500" lnSpcReduction="1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-controller-manager</a:t>
            </a:r>
          </a:p>
          <a:p>
            <a:pPr lvl="1"/>
            <a:r>
              <a:rPr lang="en-US" dirty="0"/>
              <a:t>Controllers are responsible for noticing and responding when nodes, containers or endpoints go down. They make decisions to bring up new containers in such cases.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Responsible for noticing and responding when </a:t>
            </a:r>
            <a:r>
              <a:rPr lang="en-US" dirty="0">
                <a:solidFill>
                  <a:srgbClr val="0070C0"/>
                </a:solidFill>
              </a:rPr>
              <a:t>nodes go down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Replication Controller: </a:t>
            </a:r>
            <a:r>
              <a:rPr lang="en-US" dirty="0"/>
              <a:t>Responsible for maintaining the </a:t>
            </a:r>
            <a:r>
              <a:rPr lang="en-US" dirty="0">
                <a:solidFill>
                  <a:srgbClr val="0070C0"/>
                </a:solidFill>
              </a:rPr>
              <a:t>correct number of pods</a:t>
            </a:r>
            <a:r>
              <a:rPr lang="en-US" dirty="0"/>
              <a:t> for every replication controller object in the system.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Endpoints Controller:  </a:t>
            </a:r>
            <a:r>
              <a:rPr lang="en-US" dirty="0">
                <a:solidFill>
                  <a:srgbClr val="0070C0"/>
                </a:solidFill>
              </a:rPr>
              <a:t>Populates</a:t>
            </a:r>
            <a:r>
              <a:rPr lang="en-US" dirty="0"/>
              <a:t> the Endpoints object (that is, joins Services &amp; Pods)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Account &amp; Token Controller: </a:t>
            </a:r>
            <a:r>
              <a:rPr lang="en-US" dirty="0"/>
              <a:t>Creates default accounts and API Access for </a:t>
            </a:r>
            <a:r>
              <a:rPr lang="en-US" dirty="0">
                <a:solidFill>
                  <a:srgbClr val="0070C0"/>
                </a:solidFill>
              </a:rPr>
              <a:t>new namespaces</a:t>
            </a:r>
            <a:r>
              <a:rPr lang="en-US" dirty="0"/>
              <a:t>. 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5774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cloud-controller-manager</a:t>
            </a:r>
          </a:p>
          <a:p>
            <a:pPr lvl="1"/>
            <a:r>
              <a:rPr lang="en-US" dirty="0"/>
              <a:t>A Kubernetes control plane component that embeds </a:t>
            </a:r>
            <a:r>
              <a:rPr lang="en-US" dirty="0">
                <a:solidFill>
                  <a:srgbClr val="0070C0"/>
                </a:solidFill>
              </a:rPr>
              <a:t>cloud-specific control logic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only runs controllers that are </a:t>
            </a:r>
            <a:r>
              <a:rPr lang="en-US" dirty="0">
                <a:solidFill>
                  <a:srgbClr val="0070C0"/>
                </a:solidFill>
              </a:rPr>
              <a:t>specific</a:t>
            </a:r>
            <a:r>
              <a:rPr lang="en-US" dirty="0"/>
              <a:t> to your cloud provider. 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On-Premise</a:t>
            </a:r>
            <a:r>
              <a:rPr lang="en-US" dirty="0"/>
              <a:t> Kubernetes clusters will not have this component.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checking</a:t>
            </a:r>
            <a:r>
              <a:rPr lang="en-US" dirty="0"/>
              <a:t> the cloud provider to determine if a node has been deleted in the cloud after it stops responding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Route controller: </a:t>
            </a:r>
            <a:r>
              <a:rPr lang="en-US" dirty="0"/>
              <a:t>For setting up </a:t>
            </a:r>
            <a:r>
              <a:rPr lang="en-US" dirty="0">
                <a:solidFill>
                  <a:srgbClr val="0070C0"/>
                </a:solidFill>
              </a:rPr>
              <a:t>routes</a:t>
            </a:r>
            <a:r>
              <a:rPr lang="en-US" dirty="0"/>
              <a:t> in the underlying cloud infrastructure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controller: </a:t>
            </a:r>
            <a:r>
              <a:rPr lang="en-US" dirty="0"/>
              <a:t>For creating, updating and deleting cloud provider 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0483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7192B2-D6BD-489B-AC0D-D2D523768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16FCB-A013-44E3-BBCD-8EFDF68C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178" y="1593017"/>
            <a:ext cx="7947044" cy="5590922"/>
          </a:xfrm>
        </p:spPr>
        <p:txBody>
          <a:bodyPr/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Kubelet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 err="1"/>
              <a:t>Kubelet</a:t>
            </a:r>
            <a:r>
              <a:rPr lang="en-IN" dirty="0"/>
              <a:t> is the </a:t>
            </a:r>
            <a:r>
              <a:rPr lang="en-IN" dirty="0">
                <a:solidFill>
                  <a:srgbClr val="0070C0"/>
                </a:solidFill>
              </a:rPr>
              <a:t>agent</a:t>
            </a:r>
            <a:r>
              <a:rPr lang="en-IN" dirty="0"/>
              <a:t> that runs on every node in the cluster</a:t>
            </a:r>
          </a:p>
          <a:p>
            <a:pPr lvl="1"/>
            <a:r>
              <a:rPr lang="en-IN" dirty="0"/>
              <a:t>This agent is </a:t>
            </a:r>
            <a:r>
              <a:rPr lang="en-IN" dirty="0">
                <a:solidFill>
                  <a:srgbClr val="0070C0"/>
                </a:solidFill>
              </a:rPr>
              <a:t>responsible</a:t>
            </a:r>
            <a:r>
              <a:rPr lang="en-IN" dirty="0"/>
              <a:t> for making sure that containers are running in a Pod on a node.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-Proxy</a:t>
            </a:r>
          </a:p>
          <a:p>
            <a:pPr lvl="1"/>
            <a:r>
              <a:rPr lang="en-US" dirty="0"/>
              <a:t>It is a </a:t>
            </a:r>
            <a:r>
              <a:rPr lang="en-US" dirty="0">
                <a:solidFill>
                  <a:srgbClr val="0070C0"/>
                </a:solidFill>
              </a:rPr>
              <a:t>network proxy </a:t>
            </a:r>
            <a:r>
              <a:rPr lang="en-US" dirty="0"/>
              <a:t>that runs on each node in your cluster.</a:t>
            </a:r>
          </a:p>
          <a:p>
            <a:pPr lvl="1"/>
            <a:r>
              <a:rPr lang="en-US" dirty="0"/>
              <a:t>It maintains </a:t>
            </a:r>
            <a:r>
              <a:rPr lang="en-US" dirty="0">
                <a:solidFill>
                  <a:srgbClr val="0070C0"/>
                </a:solidFill>
              </a:rPr>
              <a:t>network rules </a:t>
            </a:r>
            <a:r>
              <a:rPr lang="en-US" dirty="0"/>
              <a:t>on nodes</a:t>
            </a:r>
          </a:p>
          <a:p>
            <a:pPr lvl="1"/>
            <a:r>
              <a:rPr lang="en-US" dirty="0"/>
              <a:t>In short, these network rules allow network communication to your Pods from network sessions inside or outside of your cluster.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27B718-2820-4423-8DA3-52B48E15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Architecture – </a:t>
            </a:r>
            <a:r>
              <a:rPr lang="en-IN" dirty="0">
                <a:solidFill>
                  <a:srgbClr val="00B050"/>
                </a:solidFill>
              </a:rPr>
              <a:t>Worker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438FC-67CB-4D2F-AA35-5180353C4EB5}"/>
              </a:ext>
            </a:extLst>
          </p:cNvPr>
          <p:cNvSpPr/>
          <p:nvPr/>
        </p:nvSpPr>
        <p:spPr>
          <a:xfrm>
            <a:off x="317374" y="1619743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6941F-717B-48A5-B147-20200A85CAED}"/>
              </a:ext>
            </a:extLst>
          </p:cNvPr>
          <p:cNvSpPr/>
          <p:nvPr/>
        </p:nvSpPr>
        <p:spPr>
          <a:xfrm>
            <a:off x="3223291" y="2460103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56661-C9FC-46CF-A13C-716D46BD7127}"/>
              </a:ext>
            </a:extLst>
          </p:cNvPr>
          <p:cNvSpPr txBox="1"/>
          <p:nvPr/>
        </p:nvSpPr>
        <p:spPr>
          <a:xfrm>
            <a:off x="1539342" y="1605304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62996-8BBC-465C-864C-B7513E173178}"/>
              </a:ext>
            </a:extLst>
          </p:cNvPr>
          <p:cNvSpPr/>
          <p:nvPr/>
        </p:nvSpPr>
        <p:spPr>
          <a:xfrm>
            <a:off x="3087358" y="2342780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4093C-A69E-49E0-9ECC-D29562A9BF1D}"/>
              </a:ext>
            </a:extLst>
          </p:cNvPr>
          <p:cNvSpPr/>
          <p:nvPr/>
        </p:nvSpPr>
        <p:spPr>
          <a:xfrm>
            <a:off x="763103" y="2460941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CC4E57-0662-4C65-B4D4-B02FD4F0BD91}"/>
              </a:ext>
            </a:extLst>
          </p:cNvPr>
          <p:cNvSpPr/>
          <p:nvPr/>
        </p:nvSpPr>
        <p:spPr>
          <a:xfrm>
            <a:off x="638745" y="2343618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759A6F-2B41-43AF-9CC8-A9AC2FCB8A71}"/>
              </a:ext>
            </a:extLst>
          </p:cNvPr>
          <p:cNvSpPr/>
          <p:nvPr/>
        </p:nvSpPr>
        <p:spPr>
          <a:xfrm>
            <a:off x="638745" y="3491696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A6D425-6595-4DC0-A356-AB9F3D5D0667}"/>
              </a:ext>
            </a:extLst>
          </p:cNvPr>
          <p:cNvSpPr txBox="1">
            <a:spLocks/>
          </p:cNvSpPr>
          <p:nvPr/>
        </p:nvSpPr>
        <p:spPr>
          <a:xfrm>
            <a:off x="165178" y="4268159"/>
            <a:ext cx="6768057" cy="3767620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Container Runtime</a:t>
            </a:r>
          </a:p>
          <a:p>
            <a:pPr lvl="1"/>
            <a:r>
              <a:rPr lang="en-IN" dirty="0"/>
              <a:t>Container Runtime is the </a:t>
            </a:r>
            <a:r>
              <a:rPr lang="en-IN" dirty="0">
                <a:solidFill>
                  <a:srgbClr val="0070C0"/>
                </a:solidFill>
              </a:rPr>
              <a:t>underlying software </a:t>
            </a:r>
            <a:r>
              <a:rPr lang="en-IN" dirty="0"/>
              <a:t>where we run all these Kubernetes components. </a:t>
            </a:r>
          </a:p>
          <a:p>
            <a:pPr lvl="1"/>
            <a:r>
              <a:rPr lang="en-IN" dirty="0"/>
              <a:t>We are using Docker, but we have other runtime options like </a:t>
            </a:r>
            <a:r>
              <a:rPr lang="en-IN" dirty="0" err="1"/>
              <a:t>rkt</a:t>
            </a:r>
            <a:r>
              <a:rPr lang="en-IN" dirty="0"/>
              <a:t>, container-d etc.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1666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160642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Cluster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051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2" y="-259373"/>
            <a:ext cx="12618720" cy="1188851"/>
          </a:xfrm>
        </p:spPr>
        <p:txBody>
          <a:bodyPr/>
          <a:lstStyle/>
          <a:p>
            <a:r>
              <a:rPr lang="en-IN" dirty="0"/>
              <a:t>EKS Kubernetes -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B9A3-8C9D-F443-9D30-3B7B4D7EB925}"/>
              </a:ext>
            </a:extLst>
          </p:cNvPr>
          <p:cNvSpPr/>
          <p:nvPr/>
        </p:nvSpPr>
        <p:spPr>
          <a:xfrm>
            <a:off x="927668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EEECC-AD26-DE49-9CC3-872C6BA3F7E7}"/>
              </a:ext>
            </a:extLst>
          </p:cNvPr>
          <p:cNvSpPr/>
          <p:nvPr/>
        </p:nvSpPr>
        <p:spPr>
          <a:xfrm>
            <a:off x="7694564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E32E40B-A5D9-DC46-A820-B813911D9EC7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A478F3-DB6F-2043-8433-170725B58D13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EKS Controller Manager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E942F56-26FA-E94A-8D6C-ACBF532B1540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Fargate</a:t>
            </a:r>
            <a:r>
              <a:rPr lang="en-IN" sz="1800" dirty="0"/>
              <a:t> Controller Manager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1E46EA1-9585-8241-8475-E5D5D128AF6E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B356AA-E201-6F44-8F7F-07E27CC1071D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71BC6E-89AB-DC46-BA52-4517BE0BDCD8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1993192-9A2D-3A4B-A9C0-E6373AEE1109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C918F5-2DF0-CC44-B562-79BF604760B1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225004-E4DA-5943-9A03-B6D048267B28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790E542-359E-DB4E-9C24-C0DD54BCFD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AD79D6-B153-F648-B491-BEC124FCB2E9}"/>
              </a:ext>
            </a:extLst>
          </p:cNvPr>
          <p:cNvSpPr txBox="1"/>
          <p:nvPr/>
        </p:nvSpPr>
        <p:spPr>
          <a:xfrm>
            <a:off x="9032681" y="1102459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D218DB-E91E-3946-95B0-DD99AA63021E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6DB6E3-1E40-D44F-ACF2-0638BA73F828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DC0761-FC20-9449-A220-CBB93B133235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07F46B3-ECE8-664F-98BC-3DFDF9BEAB2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84C65B8-12A2-834E-A46C-2504FD1887C5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B20DFCB-219A-BD46-9CD7-5EAB1174B6FC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59AB472-09A8-544E-AD13-3FF514A741AD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323839B-DA2B-BC42-8DEA-19E50C88457D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3EBE187-B60B-2841-A0F6-922405398D55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A7BDF4C-8A34-9A49-84BF-6B9A7562DA3B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6E1589C-38B7-814C-A89F-701D410AED4F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C50D4B-57A9-6340-98AD-F4F5BC2BE955}"/>
              </a:ext>
            </a:extLst>
          </p:cNvPr>
          <p:cNvSpPr txBox="1"/>
          <p:nvPr/>
        </p:nvSpPr>
        <p:spPr>
          <a:xfrm>
            <a:off x="9043084" y="4360645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F05C23A-56D3-4649-966A-5BFEDBAA270B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A061273-209E-5C41-8D6F-50EDD143357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34EE610-527E-C04C-ABE2-1F147F182D90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ADA53D9-2777-3E4F-9181-718A05F66738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4DD0E9-1E37-0442-B10C-A0715598A0E7}"/>
              </a:ext>
            </a:extLst>
          </p:cNvPr>
          <p:cNvSpPr txBox="1"/>
          <p:nvPr/>
        </p:nvSpPr>
        <p:spPr>
          <a:xfrm>
            <a:off x="2468880" y="6974623"/>
            <a:ext cx="2254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Control Plane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DB3723-4A47-4842-A7D0-08C8BECDF70D}"/>
              </a:ext>
            </a:extLst>
          </p:cNvPr>
          <p:cNvSpPr txBox="1"/>
          <p:nvPr/>
        </p:nvSpPr>
        <p:spPr>
          <a:xfrm>
            <a:off x="9380672" y="6957085"/>
            <a:ext cx="20979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Node Group</a:t>
            </a:r>
          </a:p>
        </p:txBody>
      </p:sp>
    </p:spTree>
    <p:extLst>
      <p:ext uri="{BB962C8B-B14F-4D97-AF65-F5344CB8AC3E}">
        <p14:creationId xmlns:p14="http://schemas.microsoft.com/office/powerpoint/2010/main" val="193298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 animBg="1"/>
      <p:bldP spid="41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 animBg="1"/>
      <p:bldP spid="73" grpId="0" animBg="1"/>
      <p:bldP spid="74" grpId="0" animBg="1"/>
      <p:bldP spid="75" grpId="0" animBg="1"/>
      <p:bldP spid="13" grpId="0"/>
      <p:bldP spid="7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664" y="1525174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3" y="2468199"/>
            <a:ext cx="9543394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Fundamentals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0070C0"/>
                </a:solidFill>
              </a:rPr>
              <a:t>Pod, ReplicaSet, Deployment &amp; Service</a:t>
            </a:r>
          </a:p>
        </p:txBody>
      </p:sp>
    </p:spTree>
    <p:extLst>
      <p:ext uri="{BB962C8B-B14F-4D97-AF65-F5344CB8AC3E}">
        <p14:creationId xmlns:p14="http://schemas.microsoft.com/office/powerpoint/2010/main" val="65173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96DC66-8036-4EE9-928C-778BC28DD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0ADAE6-B9D6-4E4B-B3C1-8FE45A0A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63517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Fundamentals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3B6DD3-9022-44D6-B5E4-411D5AA6276B}"/>
              </a:ext>
            </a:extLst>
          </p:cNvPr>
          <p:cNvSpPr/>
          <p:nvPr/>
        </p:nvSpPr>
        <p:spPr>
          <a:xfrm>
            <a:off x="3697539" y="1269753"/>
            <a:ext cx="2480441" cy="1270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21E955-0ABC-48C6-AE10-55B17EE3C739}"/>
              </a:ext>
            </a:extLst>
          </p:cNvPr>
          <p:cNvSpPr/>
          <p:nvPr/>
        </p:nvSpPr>
        <p:spPr>
          <a:xfrm>
            <a:off x="3697539" y="2779644"/>
            <a:ext cx="2480441" cy="130801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D3F0C-12FC-4C48-942F-B4E5BC982149}"/>
              </a:ext>
            </a:extLst>
          </p:cNvPr>
          <p:cNvSpPr/>
          <p:nvPr/>
        </p:nvSpPr>
        <p:spPr>
          <a:xfrm>
            <a:off x="3697539" y="4376492"/>
            <a:ext cx="2480441" cy="13131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F7ADB-587B-4D69-BD40-6BC188D8F646}"/>
              </a:ext>
            </a:extLst>
          </p:cNvPr>
          <p:cNvSpPr/>
          <p:nvPr/>
        </p:nvSpPr>
        <p:spPr>
          <a:xfrm>
            <a:off x="3697538" y="5966857"/>
            <a:ext cx="2480441" cy="13131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E81190-AF7F-46E7-AB97-1543B32BBFEB}"/>
              </a:ext>
            </a:extLst>
          </p:cNvPr>
          <p:cNvSpPr/>
          <p:nvPr/>
        </p:nvSpPr>
        <p:spPr>
          <a:xfrm>
            <a:off x="89338" y="3734329"/>
            <a:ext cx="2480441" cy="57806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k8s Fundamentals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F97AA3-3FBD-4A65-8715-008766C8DBA1}"/>
              </a:ext>
            </a:extLst>
          </p:cNvPr>
          <p:cNvSpPr/>
          <p:nvPr/>
        </p:nvSpPr>
        <p:spPr>
          <a:xfrm>
            <a:off x="6966255" y="1273712"/>
            <a:ext cx="7490723" cy="12662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POD is a single instance of an Application. </a:t>
            </a:r>
          </a:p>
          <a:p>
            <a:r>
              <a:rPr lang="en-IN" dirty="0"/>
              <a:t>A POD is the smallest object, that you can create in Kubernetes.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4683E9-D0AE-4446-BBC3-3EE638E43B0E}"/>
              </a:ext>
            </a:extLst>
          </p:cNvPr>
          <p:cNvSpPr/>
          <p:nvPr/>
        </p:nvSpPr>
        <p:spPr>
          <a:xfrm>
            <a:off x="6966256" y="2774551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ReplicaSet will maintain a stable set of replica Pods running at any given time. </a:t>
            </a:r>
          </a:p>
          <a:p>
            <a:r>
              <a:rPr lang="en-US" dirty="0"/>
              <a:t>In short, it is often used to guarantee the availability of a specified number of identical Pods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14085B-E48A-4FBD-9477-901FAE1550B4}"/>
              </a:ext>
            </a:extLst>
          </p:cNvPr>
          <p:cNvSpPr/>
          <p:nvPr/>
        </p:nvSpPr>
        <p:spPr>
          <a:xfrm>
            <a:off x="6966256" y="4376492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A Deployment runs multiple replicas of your application and automatically replaces any instances that fail or become unresponsive.</a:t>
            </a:r>
          </a:p>
          <a:p>
            <a:r>
              <a:rPr lang="en-US" sz="2000" dirty="0"/>
              <a:t>Rollout &amp; rollback changes to applications. Deployments are well-suited for stateless applications.</a:t>
            </a:r>
            <a:endParaRPr lang="en-IN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9AB66-39FE-4131-A7B1-DCD6A49B0A4A}"/>
              </a:ext>
            </a:extLst>
          </p:cNvPr>
          <p:cNvSpPr/>
          <p:nvPr/>
        </p:nvSpPr>
        <p:spPr>
          <a:xfrm>
            <a:off x="6966256" y="5966856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service is an abstraction for pods, providing a stable, so called virtual IP (VIP) address.</a:t>
            </a:r>
          </a:p>
          <a:p>
            <a:r>
              <a:rPr lang="en-US" sz="2000" dirty="0"/>
              <a:t>In simple terms, service sits Infront of a POD and acts as a load balancer. </a:t>
            </a:r>
            <a:endParaRPr lang="en-IN" sz="2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C930E0-D0B1-4C51-8615-D8519F81C30F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2569779" y="1904880"/>
            <a:ext cx="1127760" cy="211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D4A195-5701-4330-A653-298D07EB61AD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2569779" y="3433649"/>
            <a:ext cx="1127760" cy="589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D4244D-406D-4CF9-B97A-E5F4CAE3A01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>
            <a:off x="2569779" y="4023364"/>
            <a:ext cx="1127760" cy="100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402698-140B-4B1A-8ACD-C6BBE7C6A6C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569779" y="4023364"/>
            <a:ext cx="1127759" cy="2600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77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130753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 flipV="1">
            <a:off x="7928266" y="3990111"/>
            <a:ext cx="6587834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 flipV="1">
            <a:off x="135082" y="3990111"/>
            <a:ext cx="6064828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306188" y="10432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Architecture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55A5670-7B72-8449-81F0-EAE3CAE9BE17}"/>
              </a:ext>
            </a:extLst>
          </p:cNvPr>
          <p:cNvSpPr/>
          <p:nvPr/>
        </p:nvSpPr>
        <p:spPr>
          <a:xfrm>
            <a:off x="306188" y="44375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Pods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7C6D8E-4D66-EC47-B111-C72B879CC0ED}"/>
              </a:ext>
            </a:extLst>
          </p:cNvPr>
          <p:cNvSpPr/>
          <p:nvPr/>
        </p:nvSpPr>
        <p:spPr>
          <a:xfrm>
            <a:off x="306188" y="81524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ReplicaSets</a:t>
            </a:r>
            <a:endParaRPr lang="en-US" sz="13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800D83-B120-FC4C-A5AE-B384E5405C5D}"/>
              </a:ext>
            </a:extLst>
          </p:cNvPr>
          <p:cNvSpPr/>
          <p:nvPr/>
        </p:nvSpPr>
        <p:spPr>
          <a:xfrm>
            <a:off x="306188" y="118673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Deployments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C51711E-6DDA-A44B-9279-065F330948D3}"/>
              </a:ext>
            </a:extLst>
          </p:cNvPr>
          <p:cNvSpPr/>
          <p:nvPr/>
        </p:nvSpPr>
        <p:spPr>
          <a:xfrm>
            <a:off x="306188" y="15582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Node Port Service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446C394-783D-E044-BE9A-2D48DBB588EE}"/>
              </a:ext>
            </a:extLst>
          </p:cNvPr>
          <p:cNvSpPr/>
          <p:nvPr/>
        </p:nvSpPr>
        <p:spPr>
          <a:xfrm>
            <a:off x="306188" y="19297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Cluster IP Service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0E6DEA-0613-0B46-BF2F-1B0085C6ED5E}"/>
              </a:ext>
            </a:extLst>
          </p:cNvPr>
          <p:cNvSpPr/>
          <p:nvPr/>
        </p:nvSpPr>
        <p:spPr>
          <a:xfrm>
            <a:off x="306188" y="22691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External Name Service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FFA0C46-7577-4446-904D-DC0A53B509D9}"/>
              </a:ext>
            </a:extLst>
          </p:cNvPr>
          <p:cNvSpPr/>
          <p:nvPr/>
        </p:nvSpPr>
        <p:spPr>
          <a:xfrm>
            <a:off x="306188" y="26406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Service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19C11E5-32B5-6941-815C-87B9D55E563C}"/>
              </a:ext>
            </a:extLst>
          </p:cNvPr>
          <p:cNvSpPr/>
          <p:nvPr/>
        </p:nvSpPr>
        <p:spPr>
          <a:xfrm>
            <a:off x="306188" y="30121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SSL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444D5CB-38EC-554A-8880-5EF87B4E789F}"/>
              </a:ext>
            </a:extLst>
          </p:cNvPr>
          <p:cNvSpPr/>
          <p:nvPr/>
        </p:nvSpPr>
        <p:spPr>
          <a:xfrm>
            <a:off x="306188" y="33836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&amp; External DNS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8B08BBF-5803-8049-93E8-154DDE3AFAB7}"/>
              </a:ext>
            </a:extLst>
          </p:cNvPr>
          <p:cNvSpPr/>
          <p:nvPr/>
        </p:nvSpPr>
        <p:spPr>
          <a:xfrm>
            <a:off x="1945549" y="1199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kubectl</a:t>
            </a:r>
            <a:r>
              <a:rPr lang="en-US" sz="1300" dirty="0"/>
              <a:t> - Imperative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FDC41CE-D3B7-B74D-A6CA-95EA2B353552}"/>
              </a:ext>
            </a:extLst>
          </p:cNvPr>
          <p:cNvSpPr/>
          <p:nvPr/>
        </p:nvSpPr>
        <p:spPr>
          <a:xfrm>
            <a:off x="1945549" y="45936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Declarative with YAML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EAA0BF-50CF-914B-A384-1044229A3ADE}"/>
              </a:ext>
            </a:extLst>
          </p:cNvPr>
          <p:cNvSpPr/>
          <p:nvPr/>
        </p:nvSpPr>
        <p:spPr>
          <a:xfrm>
            <a:off x="1945549" y="8308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Secrets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7732830-D6ED-4C4B-9217-BE5ECB36E4A7}"/>
              </a:ext>
            </a:extLst>
          </p:cNvPr>
          <p:cNvSpPr/>
          <p:nvPr/>
        </p:nvSpPr>
        <p:spPr>
          <a:xfrm>
            <a:off x="1945549" y="12023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Init Containers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DB8B91A-A254-DD45-9A8C-3C46DC19DC2E}"/>
              </a:ext>
            </a:extLst>
          </p:cNvPr>
          <p:cNvSpPr/>
          <p:nvPr/>
        </p:nvSpPr>
        <p:spPr>
          <a:xfrm>
            <a:off x="1945549" y="15738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Probes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485963F-6A97-4947-B5AC-C2D780489314}"/>
              </a:ext>
            </a:extLst>
          </p:cNvPr>
          <p:cNvSpPr/>
          <p:nvPr/>
        </p:nvSpPr>
        <p:spPr>
          <a:xfrm>
            <a:off x="1945549" y="19453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Requests &amp; Limits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56B9134-AEB1-C74C-993A-41E1E11B089E}"/>
              </a:ext>
            </a:extLst>
          </p:cNvPr>
          <p:cNvSpPr/>
          <p:nvPr/>
        </p:nvSpPr>
        <p:spPr>
          <a:xfrm>
            <a:off x="1945549" y="228476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Namespaces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2757BE9-6FA3-3A43-9509-3CF4EDA8218C}"/>
              </a:ext>
            </a:extLst>
          </p:cNvPr>
          <p:cNvSpPr/>
          <p:nvPr/>
        </p:nvSpPr>
        <p:spPr>
          <a:xfrm>
            <a:off x="1945549" y="265625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Limit Range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6F97164-8C93-C64D-BA7D-6A0ABCAFACC2}"/>
              </a:ext>
            </a:extLst>
          </p:cNvPr>
          <p:cNvSpPr/>
          <p:nvPr/>
        </p:nvSpPr>
        <p:spPr>
          <a:xfrm>
            <a:off x="1945549" y="302774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Resource Quota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D6D08C0-BB93-4F46-8D23-F74FD3B6B5BD}"/>
              </a:ext>
            </a:extLst>
          </p:cNvPr>
          <p:cNvSpPr/>
          <p:nvPr/>
        </p:nvSpPr>
        <p:spPr>
          <a:xfrm>
            <a:off x="1945549" y="339923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Storage Classes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B17CA43-16D4-0246-A4FD-F1E418AB43FC}"/>
              </a:ext>
            </a:extLst>
          </p:cNvPr>
          <p:cNvSpPr/>
          <p:nvPr/>
        </p:nvSpPr>
        <p:spPr>
          <a:xfrm>
            <a:off x="3591797" y="12339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Persistent Volumes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B9ACBB3-7705-7E4B-B9CD-D72E8BECA692}"/>
              </a:ext>
            </a:extLst>
          </p:cNvPr>
          <p:cNvSpPr/>
          <p:nvPr/>
        </p:nvSpPr>
        <p:spPr>
          <a:xfrm>
            <a:off x="3591797" y="4628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PVC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FA0AB6B-8D38-D549-9A75-0DF223A19639}"/>
              </a:ext>
            </a:extLst>
          </p:cNvPr>
          <p:cNvSpPr/>
          <p:nvPr/>
        </p:nvSpPr>
        <p:spPr>
          <a:xfrm>
            <a:off x="3591797" y="8343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Load Balancers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5435256-DA37-5640-9162-EC8E22119648}"/>
              </a:ext>
            </a:extLst>
          </p:cNvPr>
          <p:cNvSpPr/>
          <p:nvPr/>
        </p:nvSpPr>
        <p:spPr>
          <a:xfrm>
            <a:off x="3591797" y="120580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Annotations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25F8238-8353-D544-A826-5085B36BB45F}"/>
              </a:ext>
            </a:extLst>
          </p:cNvPr>
          <p:cNvSpPr/>
          <p:nvPr/>
        </p:nvSpPr>
        <p:spPr>
          <a:xfrm>
            <a:off x="3591797" y="157729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Canary Deployments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6D493A6-3347-E94E-BB80-4586297D298A}"/>
              </a:ext>
            </a:extLst>
          </p:cNvPr>
          <p:cNvSpPr/>
          <p:nvPr/>
        </p:nvSpPr>
        <p:spPr>
          <a:xfrm>
            <a:off x="3591797" y="194878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HPA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C6BA640-6AA1-1841-A6F8-6A4210FA9062}"/>
              </a:ext>
            </a:extLst>
          </p:cNvPr>
          <p:cNvSpPr/>
          <p:nvPr/>
        </p:nvSpPr>
        <p:spPr>
          <a:xfrm>
            <a:off x="3591797" y="22882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VPA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35E8BEE-70C5-DC48-9F08-450907686176}"/>
              </a:ext>
            </a:extLst>
          </p:cNvPr>
          <p:cNvSpPr/>
          <p:nvPr/>
        </p:nvSpPr>
        <p:spPr>
          <a:xfrm>
            <a:off x="3591797" y="265971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DaemonSets</a:t>
            </a:r>
            <a:endParaRPr lang="en-US" sz="13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CFA82A2-DD85-FF4E-9BFF-C8238E704560}"/>
              </a:ext>
            </a:extLst>
          </p:cNvPr>
          <p:cNvSpPr/>
          <p:nvPr/>
        </p:nvSpPr>
        <p:spPr>
          <a:xfrm>
            <a:off x="3591797" y="303120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Fluentd</a:t>
            </a:r>
            <a:r>
              <a:rPr lang="en-US" sz="1300" dirty="0"/>
              <a:t> for logs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C6651F7-23D2-8145-A2C2-575A15628FE7}"/>
              </a:ext>
            </a:extLst>
          </p:cNvPr>
          <p:cNvSpPr/>
          <p:nvPr/>
        </p:nvSpPr>
        <p:spPr>
          <a:xfrm>
            <a:off x="3591797" y="340269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ConfigMaps</a:t>
            </a:r>
            <a:endParaRPr lang="en-US" sz="1300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3433291-D7E6-604B-B43C-F9277D315C39}"/>
              </a:ext>
            </a:extLst>
          </p:cNvPr>
          <p:cNvSpPr/>
          <p:nvPr/>
        </p:nvSpPr>
        <p:spPr>
          <a:xfrm>
            <a:off x="5682964" y="106453"/>
            <a:ext cx="742944" cy="368825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K</a:t>
            </a:r>
          </a:p>
          <a:p>
            <a:pPr algn="ctr"/>
            <a:r>
              <a:rPr lang="en-US" sz="2400" b="1" dirty="0"/>
              <a:t>U</a:t>
            </a:r>
          </a:p>
          <a:p>
            <a:pPr algn="ctr"/>
            <a:r>
              <a:rPr lang="en-US" sz="2400" b="1" dirty="0"/>
              <a:t>B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R</a:t>
            </a:r>
          </a:p>
          <a:p>
            <a:pPr algn="ctr"/>
            <a:r>
              <a:rPr lang="en-US" sz="2400" b="1" dirty="0"/>
              <a:t>N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T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1C77F5A-4E8F-E449-9A58-DB340EB1CD0C}"/>
              </a:ext>
            </a:extLst>
          </p:cNvPr>
          <p:cNvSpPr/>
          <p:nvPr/>
        </p:nvSpPr>
        <p:spPr>
          <a:xfrm>
            <a:off x="7747291" y="126278"/>
            <a:ext cx="742944" cy="368825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</a:t>
            </a:r>
          </a:p>
          <a:p>
            <a:pPr algn="ctr"/>
            <a:r>
              <a:rPr lang="en-US" sz="2000" b="1" dirty="0"/>
              <a:t>W</a:t>
            </a:r>
          </a:p>
          <a:p>
            <a:pPr algn="ctr"/>
            <a:r>
              <a:rPr lang="en-US" sz="2000" b="1" dirty="0"/>
              <a:t>S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S</a:t>
            </a:r>
          </a:p>
          <a:p>
            <a:pPr algn="ctr"/>
            <a:r>
              <a:rPr lang="en-US" sz="2000" b="1" dirty="0"/>
              <a:t>E</a:t>
            </a:r>
          </a:p>
          <a:p>
            <a:pPr algn="ctr"/>
            <a:r>
              <a:rPr lang="en-US" sz="2000" b="1" dirty="0"/>
              <a:t>R</a:t>
            </a:r>
          </a:p>
          <a:p>
            <a:pPr algn="ctr"/>
            <a:r>
              <a:rPr lang="en-US" sz="2000" b="1" dirty="0"/>
              <a:t>V</a:t>
            </a:r>
          </a:p>
          <a:p>
            <a:pPr algn="ctr"/>
            <a:r>
              <a:rPr lang="en-US" sz="2000" b="1" dirty="0"/>
              <a:t>I</a:t>
            </a:r>
          </a:p>
          <a:p>
            <a:pPr algn="ctr"/>
            <a:r>
              <a:rPr lang="en-US" sz="2000" b="1" dirty="0"/>
              <a:t>C</a:t>
            </a:r>
          </a:p>
          <a:p>
            <a:pPr algn="ctr"/>
            <a:r>
              <a:rPr lang="en-US" sz="2000" b="1" dirty="0"/>
              <a:t>E</a:t>
            </a:r>
          </a:p>
          <a:p>
            <a:pPr algn="ctr"/>
            <a:r>
              <a:rPr lang="en-US" sz="2000" b="1" dirty="0"/>
              <a:t>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F8C9EF2-3374-914C-AD6B-11E22ECD0C7E}"/>
              </a:ext>
            </a:extLst>
          </p:cNvPr>
          <p:cNvSpPr/>
          <p:nvPr/>
        </p:nvSpPr>
        <p:spPr>
          <a:xfrm>
            <a:off x="7973289" y="4220422"/>
            <a:ext cx="4327429" cy="50920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Microservices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55A3993-E178-5A4B-B968-0BDA1F4B38F9}"/>
              </a:ext>
            </a:extLst>
          </p:cNvPr>
          <p:cNvSpPr/>
          <p:nvPr/>
        </p:nvSpPr>
        <p:spPr>
          <a:xfrm>
            <a:off x="2025937" y="4220422"/>
            <a:ext cx="4327429" cy="5092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DevOps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C965B03B-DA27-5A45-8221-9044A5EF0C7D}"/>
              </a:ext>
            </a:extLst>
          </p:cNvPr>
          <p:cNvSpPr/>
          <p:nvPr/>
        </p:nvSpPr>
        <p:spPr>
          <a:xfrm>
            <a:off x="2025937" y="4871113"/>
            <a:ext cx="4327429" cy="5092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AWS Developer Tools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045FC5A9-31D1-CE49-8F82-53D37A94F821}"/>
              </a:ext>
            </a:extLst>
          </p:cNvPr>
          <p:cNvSpPr/>
          <p:nvPr/>
        </p:nvSpPr>
        <p:spPr>
          <a:xfrm>
            <a:off x="7973289" y="4872405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Service Discovery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811CBA8-6E7D-864C-8D7D-EAE0DC64617F}"/>
              </a:ext>
            </a:extLst>
          </p:cNvPr>
          <p:cNvSpPr/>
          <p:nvPr/>
        </p:nvSpPr>
        <p:spPr>
          <a:xfrm>
            <a:off x="7973289" y="5524388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Distributed Tracing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4881AF93-1873-7C45-877E-57B41341056A}"/>
              </a:ext>
            </a:extLst>
          </p:cNvPr>
          <p:cNvSpPr/>
          <p:nvPr/>
        </p:nvSpPr>
        <p:spPr>
          <a:xfrm>
            <a:off x="7973289" y="6176371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Canary Deployments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5DCFE84-132B-FD42-98C2-B19033CC4E29}"/>
              </a:ext>
            </a:extLst>
          </p:cNvPr>
          <p:cNvSpPr txBox="1"/>
          <p:nvPr/>
        </p:nvSpPr>
        <p:spPr>
          <a:xfrm>
            <a:off x="3298493" y="6409663"/>
            <a:ext cx="1395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CodeBuild</a:t>
            </a:r>
            <a:endParaRPr lang="en-US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BC68B8F-DF19-4746-B136-F43772E7F128}"/>
              </a:ext>
            </a:extLst>
          </p:cNvPr>
          <p:cNvSpPr txBox="1"/>
          <p:nvPr/>
        </p:nvSpPr>
        <p:spPr>
          <a:xfrm>
            <a:off x="1627258" y="6387689"/>
            <a:ext cx="1395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CodeCommit</a:t>
            </a:r>
            <a:endParaRPr lang="en-US" sz="1400" dirty="0"/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15224800-54E9-6B4A-83D7-41A6B7770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8571" y="5639800"/>
            <a:ext cx="711200" cy="7112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B4AAC6F4-E6A8-3843-959E-E6C6A7F51F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5905" y="5640779"/>
            <a:ext cx="711200" cy="7112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4672F62-393F-3849-BB58-EE10C29892A9}"/>
              </a:ext>
            </a:extLst>
          </p:cNvPr>
          <p:cNvSpPr txBox="1"/>
          <p:nvPr/>
        </p:nvSpPr>
        <p:spPr>
          <a:xfrm>
            <a:off x="4715051" y="638980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CodePipeline</a:t>
            </a:r>
            <a:endParaRPr lang="en-US" sz="1400" dirty="0"/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872C6E62-F7E8-2B45-81A1-3434FC6E85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0403" y="5639800"/>
            <a:ext cx="711200" cy="7112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FA8BDD9F-8D29-014A-8F15-AA7B30514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01883" y="119929"/>
            <a:ext cx="711200" cy="7112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0EDB0206-5055-504F-A8DD-8280D6A444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24731" y="134875"/>
            <a:ext cx="711200" cy="711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DE0AD2DC-7DDA-A647-94CA-4135F16219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87957" y="134875"/>
            <a:ext cx="711200" cy="711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1822386B-C8B1-1146-B750-67306FA52A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51183" y="134875"/>
            <a:ext cx="751577" cy="751577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3AD6AF87-02C6-4C40-BA43-A2BD754683B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2189" y="977164"/>
            <a:ext cx="748059" cy="748059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3CE68C16-8C54-7748-A5F2-CF2563B06E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590617" y="1833106"/>
            <a:ext cx="711201" cy="711201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6B786F5C-F4A8-C740-8E7B-C6C8525FAB8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655423" y="960956"/>
            <a:ext cx="751578" cy="751578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C4BCEF73-C53E-8842-A4D0-C656EDA0DBA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717229" y="969152"/>
            <a:ext cx="711200" cy="7112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D92C67CE-4006-D249-BF3F-5A803EBC665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733525" y="1793493"/>
            <a:ext cx="711200" cy="711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A003AA38-B845-C64C-9B4B-64C94A57D42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733526" y="2647929"/>
            <a:ext cx="711199" cy="71119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971D1217-A02F-8646-8EFD-AB5065AD0AF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655423" y="1807528"/>
            <a:ext cx="748063" cy="748063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BFE7A5F5-EB9B-7843-8366-939654012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54786" y="155952"/>
            <a:ext cx="730500" cy="730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5CC8AB55-E760-CC4E-BA92-74BFB0139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51072" y="1160927"/>
            <a:ext cx="730500" cy="730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660B9486-6A70-1E44-A8F2-39C97FEEF4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11835" y="2642164"/>
            <a:ext cx="730499" cy="730499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A5A8643D-7A2E-3E4E-AE08-04DC2DF85E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673353" y="2637516"/>
            <a:ext cx="730499" cy="730499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BEC46C0A-E316-1C4C-8904-1879405E23B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627386" y="1814588"/>
            <a:ext cx="729719" cy="729719"/>
          </a:xfrm>
          <a:prstGeom prst="rect">
            <a:avLst/>
          </a:prstGeom>
        </p:spPr>
      </p:pic>
      <p:pic>
        <p:nvPicPr>
          <p:cNvPr id="84" name="Graphic 33">
            <a:extLst>
              <a:ext uri="{FF2B5EF4-FFF2-40B4-BE49-F238E27FC236}">
                <a16:creationId xmlns:a16="http://schemas.microsoft.com/office/drawing/2014/main" id="{18A0A255-B58F-7048-9BCB-238F9B1BDB3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688016" y="2642908"/>
            <a:ext cx="726038" cy="726038"/>
          </a:xfrm>
          <a:prstGeom prst="rect">
            <a:avLst/>
          </a:prstGeom>
        </p:spPr>
      </p:pic>
      <p:pic>
        <p:nvPicPr>
          <p:cNvPr id="85" name="Graphic 33">
            <a:extLst>
              <a:ext uri="{FF2B5EF4-FFF2-40B4-BE49-F238E27FC236}">
                <a16:creationId xmlns:a16="http://schemas.microsoft.com/office/drawing/2014/main" id="{045D260F-1B51-F748-81D2-2388AD0BE83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0599047" y="959893"/>
            <a:ext cx="729718" cy="72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9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/>
      <p:bldP spid="63" grpId="0"/>
      <p:bldP spid="6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16837234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461093" y="4045050"/>
            <a:ext cx="592623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1932506" y="6344055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19838" y="67128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2DEFAAD-EB96-46B4-986D-E88A3C0C86C5}"/>
              </a:ext>
            </a:extLst>
          </p:cNvPr>
          <p:cNvSpPr txBox="1"/>
          <p:nvPr/>
        </p:nvSpPr>
        <p:spPr>
          <a:xfrm>
            <a:off x="10881520" y="6417013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1B7CBC9-8310-49B0-9EE0-65E47C5DF722}"/>
              </a:ext>
            </a:extLst>
          </p:cNvPr>
          <p:cNvGrpSpPr/>
          <p:nvPr/>
        </p:nvGrpSpPr>
        <p:grpSpPr>
          <a:xfrm>
            <a:off x="11024823" y="1472787"/>
            <a:ext cx="1006998" cy="827590"/>
            <a:chOff x="853440" y="4579716"/>
            <a:chExt cx="1006998" cy="827590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8B60BFF6-4BD0-47FF-A7D8-950ED9B60C6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29806D-A6F8-451D-9A83-9BA0F2A077E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2D6BCB6-0502-4B24-97DC-BB01A7B7C7B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5F3FB49-7BE2-4E9C-9E97-FA326CF1AE7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B1674AE-2523-4C63-BB6B-11AFBF9B62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4378B37-8C64-47D3-8957-BDC13F0AC3C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545E87C-1D09-4CD1-9FCA-6FD5CB0066D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C5BBA7C-70D1-48DA-ABDB-2F96E75465DE}"/>
              </a:ext>
            </a:extLst>
          </p:cNvPr>
          <p:cNvSpPr txBox="1"/>
          <p:nvPr/>
        </p:nvSpPr>
        <p:spPr>
          <a:xfrm>
            <a:off x="10597111" y="2386037"/>
            <a:ext cx="2080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Nginx Container </a:t>
            </a:r>
          </a:p>
          <a:p>
            <a:pPr algn="ctr"/>
            <a:r>
              <a:rPr lang="en-IN" dirty="0"/>
              <a:t>Image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0512D29-8434-4D7D-9509-32E71137D88F}"/>
              </a:ext>
            </a:extLst>
          </p:cNvPr>
          <p:cNvSpPr/>
          <p:nvPr/>
        </p:nvSpPr>
        <p:spPr>
          <a:xfrm>
            <a:off x="1156528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8C4E481-6A06-401C-B2D2-5C203293EA91}"/>
              </a:ext>
            </a:extLst>
          </p:cNvPr>
          <p:cNvSpPr/>
          <p:nvPr/>
        </p:nvSpPr>
        <p:spPr>
          <a:xfrm>
            <a:off x="1197999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F7C1F2D-BF26-4E38-ADB3-0C00247F66C2}"/>
              </a:ext>
            </a:extLst>
          </p:cNvPr>
          <p:cNvSpPr txBox="1"/>
          <p:nvPr/>
        </p:nvSpPr>
        <p:spPr>
          <a:xfrm>
            <a:off x="1245619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5412ACC-B1F1-4E18-BB54-73B41B1F9D8F}"/>
              </a:ext>
            </a:extLst>
          </p:cNvPr>
          <p:cNvGrpSpPr/>
          <p:nvPr/>
        </p:nvGrpSpPr>
        <p:grpSpPr>
          <a:xfrm>
            <a:off x="12321450" y="5005959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7E0BB6E-9631-4D7B-B83D-48FE5617BC4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692AA4A-FB86-437C-8D8A-3E414E32BC3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E6C26DE-D41D-41C6-B399-01A5694C55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59766DF-EE5E-401A-A7BC-737EA43FF80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EE51AEF-C3F1-4C64-9BC4-07FB0625859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9629E9-AEB0-4DB1-B976-987A21F893C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12E4AD2-DD8E-4211-A6A1-D89A9B17E2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B7FF907F-DFF6-4DD4-BA81-51021CFF9668}"/>
              </a:ext>
            </a:extLst>
          </p:cNvPr>
          <p:cNvSpPr txBox="1"/>
          <p:nvPr/>
        </p:nvSpPr>
        <p:spPr>
          <a:xfrm>
            <a:off x="1199651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622FB64-1701-4FA2-88BB-D3A6DC996199}"/>
              </a:ext>
            </a:extLst>
          </p:cNvPr>
          <p:cNvSpPr/>
          <p:nvPr/>
        </p:nvSpPr>
        <p:spPr>
          <a:xfrm>
            <a:off x="882795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BECCF66-47A0-44EB-8693-DA90A7AC8C13}"/>
              </a:ext>
            </a:extLst>
          </p:cNvPr>
          <p:cNvSpPr/>
          <p:nvPr/>
        </p:nvSpPr>
        <p:spPr>
          <a:xfrm>
            <a:off x="924266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818B37C-98D2-4779-AC43-FB41B173DDCF}"/>
              </a:ext>
            </a:extLst>
          </p:cNvPr>
          <p:cNvSpPr txBox="1"/>
          <p:nvPr/>
        </p:nvSpPr>
        <p:spPr>
          <a:xfrm>
            <a:off x="971886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455ECC0-FD46-4F29-9E01-CDC249C36C7F}"/>
              </a:ext>
            </a:extLst>
          </p:cNvPr>
          <p:cNvGrpSpPr/>
          <p:nvPr/>
        </p:nvGrpSpPr>
        <p:grpSpPr>
          <a:xfrm>
            <a:off x="9584120" y="5005959"/>
            <a:ext cx="1006998" cy="827590"/>
            <a:chOff x="853440" y="4579716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1CE9656-7C15-4BDF-88FD-56AE18C601C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13D22F4-89E5-4F43-9A8A-BD934BEE94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6F1061B-9D26-43E5-A9F1-B1EA4D9B07D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60E7258-012D-482C-825A-6F64C09CAF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E4EB4D1-2DA9-4B8B-8ABC-20494E2A62D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914900B-FDC9-476C-86FB-CA755DBD0D9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2291AF6-B0BC-4A9F-8B09-D1CCB877EB0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3F8306B-4E8F-407E-85F3-4F984E5A505D}"/>
              </a:ext>
            </a:extLst>
          </p:cNvPr>
          <p:cNvSpPr txBox="1"/>
          <p:nvPr/>
        </p:nvSpPr>
        <p:spPr>
          <a:xfrm>
            <a:off x="925918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7040E8-7910-4475-837F-35F30D74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109609"/>
            <a:ext cx="7852125" cy="610077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With Kubernetes our core goal will be to </a:t>
            </a:r>
            <a:r>
              <a:rPr lang="en-IN" dirty="0">
                <a:solidFill>
                  <a:srgbClr val="0070C0"/>
                </a:solidFill>
              </a:rPr>
              <a:t>deploy our applications </a:t>
            </a:r>
            <a:r>
              <a:rPr lang="en-IN" dirty="0"/>
              <a:t>in the form of </a:t>
            </a:r>
            <a:r>
              <a:rPr lang="en-IN" dirty="0">
                <a:solidFill>
                  <a:srgbClr val="0070C0"/>
                </a:solidFill>
              </a:rPr>
              <a:t>containers</a:t>
            </a:r>
            <a:r>
              <a:rPr lang="en-IN" dirty="0"/>
              <a:t> on </a:t>
            </a:r>
            <a:r>
              <a:rPr lang="en-IN" dirty="0">
                <a:solidFill>
                  <a:srgbClr val="0070C0"/>
                </a:solidFill>
              </a:rPr>
              <a:t>worker nodes </a:t>
            </a:r>
            <a:r>
              <a:rPr lang="en-IN" dirty="0"/>
              <a:t>in a k8s cluster. </a:t>
            </a:r>
          </a:p>
          <a:p>
            <a:r>
              <a:rPr lang="en-IN" dirty="0"/>
              <a:t>Kubernetes </a:t>
            </a:r>
            <a:r>
              <a:rPr lang="en-IN" dirty="0">
                <a:solidFill>
                  <a:srgbClr val="0070C0"/>
                </a:solidFill>
              </a:rPr>
              <a:t>does not </a:t>
            </a:r>
            <a:r>
              <a:rPr lang="en-IN" dirty="0"/>
              <a:t>deploy containers directly on the worker nodes.</a:t>
            </a:r>
          </a:p>
          <a:p>
            <a:r>
              <a:rPr lang="en-IN" dirty="0"/>
              <a:t>Container is </a:t>
            </a:r>
            <a:r>
              <a:rPr lang="en-IN" dirty="0">
                <a:solidFill>
                  <a:srgbClr val="0070C0"/>
                </a:solidFill>
              </a:rPr>
              <a:t>encapsulated</a:t>
            </a:r>
            <a:r>
              <a:rPr lang="en-IN" dirty="0"/>
              <a:t> in to a Kubernetes Object named </a:t>
            </a:r>
            <a:r>
              <a:rPr lang="en-IN" dirty="0">
                <a:solidFill>
                  <a:srgbClr val="00B050"/>
                </a:solidFill>
              </a:rPr>
              <a:t>POD</a:t>
            </a:r>
            <a:r>
              <a:rPr lang="en-IN" dirty="0"/>
              <a:t>.</a:t>
            </a:r>
          </a:p>
          <a:p>
            <a:r>
              <a:rPr lang="en-IN" dirty="0"/>
              <a:t>A POD is a </a:t>
            </a:r>
            <a:r>
              <a:rPr lang="en-IN" dirty="0">
                <a:solidFill>
                  <a:srgbClr val="0070C0"/>
                </a:solidFill>
              </a:rPr>
              <a:t>single instance </a:t>
            </a:r>
            <a:r>
              <a:rPr lang="en-IN" dirty="0"/>
              <a:t>of an application.</a:t>
            </a:r>
          </a:p>
          <a:p>
            <a:r>
              <a:rPr lang="en-IN" dirty="0"/>
              <a:t>A POD is the </a:t>
            </a:r>
            <a:r>
              <a:rPr lang="en-IN" dirty="0">
                <a:solidFill>
                  <a:srgbClr val="0070C0"/>
                </a:solidFill>
              </a:rPr>
              <a:t>smallest object </a:t>
            </a:r>
            <a:r>
              <a:rPr lang="en-IN" dirty="0"/>
              <a:t>that we can create in Kubernetes.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829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/>
      <p:bldP spid="8" grpId="0"/>
      <p:bldP spid="99" grpId="0" animBg="1"/>
      <p:bldP spid="100" grpId="0" animBg="1"/>
      <p:bldP spid="101" grpId="0"/>
      <p:bldP spid="118" grpId="0"/>
      <p:bldP spid="119" grpId="0" animBg="1"/>
      <p:bldP spid="120" grpId="0" animBg="1"/>
      <p:bldP spid="121" grpId="0"/>
      <p:bldP spid="13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3" y="4383687"/>
            <a:ext cx="1079145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798832" y="4733654"/>
            <a:ext cx="4541964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033200" y="6675717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86486F8-6670-4BB4-A420-0DC1D8FF5907}"/>
              </a:ext>
            </a:extLst>
          </p:cNvPr>
          <p:cNvSpPr/>
          <p:nvPr/>
        </p:nvSpPr>
        <p:spPr>
          <a:xfrm>
            <a:off x="4244122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76608B5-998F-4597-B290-E16C1259AF4E}"/>
              </a:ext>
            </a:extLst>
          </p:cNvPr>
          <p:cNvSpPr txBox="1"/>
          <p:nvPr/>
        </p:nvSpPr>
        <p:spPr>
          <a:xfrm>
            <a:off x="4720316" y="628281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5673470" y="71086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50E5B25-9C86-4816-A4F9-F276AAED274D}"/>
              </a:ext>
            </a:extLst>
          </p:cNvPr>
          <p:cNvGrpSpPr/>
          <p:nvPr/>
        </p:nvGrpSpPr>
        <p:grpSpPr>
          <a:xfrm>
            <a:off x="4585575" y="5358773"/>
            <a:ext cx="1006998" cy="827590"/>
            <a:chOff x="853440" y="4579716"/>
            <a:chExt cx="1006998" cy="82759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68A4273-2A5A-4334-A317-2009B2D6AC6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03B0E07-D146-4D2B-818A-862739EB03A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73DA4CB-D39C-4977-AEA8-2F68B148475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DEB22A-DEF1-4C64-96D0-6C221FE34D7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B516369-3F7D-48A7-9C25-770C17C3397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05A4FFF-4AA9-4AE8-8BB6-59630B5DC6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E557D2A-AAD0-46E6-AB78-AA10E49E45A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F588E27-9F42-4BE5-ADD6-1539DBC3D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446" y="1035650"/>
            <a:ext cx="12935415" cy="1694067"/>
          </a:xfrm>
        </p:spPr>
        <p:txBody>
          <a:bodyPr>
            <a:normAutofit/>
          </a:bodyPr>
          <a:lstStyle/>
          <a:p>
            <a:r>
              <a:rPr lang="en-IN" dirty="0"/>
              <a:t>PODs generally have </a:t>
            </a:r>
            <a:r>
              <a:rPr lang="en-IN" dirty="0">
                <a:solidFill>
                  <a:srgbClr val="0070C0"/>
                </a:solidFill>
              </a:rPr>
              <a:t>one to one </a:t>
            </a:r>
            <a:r>
              <a:rPr lang="en-IN" dirty="0"/>
              <a:t>relationship with containers. </a:t>
            </a:r>
          </a:p>
          <a:p>
            <a:r>
              <a:rPr lang="en-IN" dirty="0"/>
              <a:t>To scale up we </a:t>
            </a:r>
            <a:r>
              <a:rPr lang="en-IN" dirty="0">
                <a:solidFill>
                  <a:srgbClr val="0070C0"/>
                </a:solidFill>
              </a:rPr>
              <a:t>create</a:t>
            </a:r>
            <a:r>
              <a:rPr lang="en-IN" dirty="0"/>
              <a:t> new POD and to scale down we </a:t>
            </a:r>
            <a:r>
              <a:rPr lang="en-IN" dirty="0">
                <a:solidFill>
                  <a:srgbClr val="0070C0"/>
                </a:solidFill>
              </a:rPr>
              <a:t>delete</a:t>
            </a:r>
            <a:r>
              <a:rPr lang="en-IN" dirty="0"/>
              <a:t> the POD.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3A4A8BA-7721-4D2A-A4F4-23FE17A086CF}"/>
              </a:ext>
            </a:extLst>
          </p:cNvPr>
          <p:cNvSpPr/>
          <p:nvPr/>
        </p:nvSpPr>
        <p:spPr>
          <a:xfrm>
            <a:off x="2128849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FCC6E04-3A27-4647-BE56-B184D3B03191}"/>
              </a:ext>
            </a:extLst>
          </p:cNvPr>
          <p:cNvSpPr txBox="1"/>
          <p:nvPr/>
        </p:nvSpPr>
        <p:spPr>
          <a:xfrm>
            <a:off x="2512641" y="626691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7377653" y="4696802"/>
            <a:ext cx="4618196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9893404" y="4955741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0369598" y="6240798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0234857" y="5316754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309CA4E-357A-4AAA-B8D9-2E9FBBD95F02}"/>
              </a:ext>
            </a:extLst>
          </p:cNvPr>
          <p:cNvGrpSpPr/>
          <p:nvPr/>
        </p:nvGrpSpPr>
        <p:grpSpPr>
          <a:xfrm>
            <a:off x="2462869" y="5406658"/>
            <a:ext cx="1006998" cy="827590"/>
            <a:chOff x="853440" y="4579716"/>
            <a:chExt cx="1006998" cy="82759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54C45C4-D2B1-42F2-8742-8B20EB1E992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CDFBAFE-6235-40B7-9B16-7D5542313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A72375A-BEF5-4AC2-BE03-FDBAA1ED0C1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884BEDC-D68E-47CA-B557-60CBD7E0ADD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58CD1B2-A5D9-46D8-8B27-1E11EF1B3C8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0623586-DA63-48A5-AE08-1489589B0EC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970CE6F-34E1-4ED6-AF57-E4B18D011EA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8703407" y="6671685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8ADADD6-33CE-364A-94E6-4997823B1491}"/>
              </a:ext>
            </a:extLst>
          </p:cNvPr>
          <p:cNvSpPr/>
          <p:nvPr/>
        </p:nvSpPr>
        <p:spPr>
          <a:xfrm>
            <a:off x="7745032" y="4981454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15FD1A-B65D-5A4A-AE09-9A6710001508}"/>
              </a:ext>
            </a:extLst>
          </p:cNvPr>
          <p:cNvSpPr txBox="1"/>
          <p:nvPr/>
        </p:nvSpPr>
        <p:spPr>
          <a:xfrm>
            <a:off x="8221226" y="626651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025C362-6688-1D41-9DCD-CBD0A0D76A15}"/>
              </a:ext>
            </a:extLst>
          </p:cNvPr>
          <p:cNvGrpSpPr/>
          <p:nvPr/>
        </p:nvGrpSpPr>
        <p:grpSpPr>
          <a:xfrm>
            <a:off x="8086485" y="5342467"/>
            <a:ext cx="1006998" cy="827590"/>
            <a:chOff x="853440" y="4579716"/>
            <a:chExt cx="1006998" cy="82759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74DFFB-6CAA-7B45-A90D-52AEB48F4A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7A2470-70D0-DB4F-9AFB-6A080B73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D2C6177-23F9-3945-9FFD-E0823E99B06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C8AD880-17F0-2A4C-AEC4-081A65633A9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B956FBC-2833-2041-9DA0-2EEAA8270F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27EE2F-8CBE-A143-8F78-D61C6DDB385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F0D0A08-208E-3845-9178-2638FA5D293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318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59" grpId="0"/>
      <p:bldP spid="67" grpId="0" animBg="1"/>
      <p:bldP spid="75" grpId="0"/>
      <p:bldP spid="85" grpId="0"/>
      <p:bldP spid="174" grpId="0" animBg="1"/>
      <p:bldP spid="175" grpId="0"/>
      <p:bldP spid="184" grpId="0" animBg="1"/>
      <p:bldP spid="185" grpId="0" animBg="1"/>
      <p:bldP spid="186" grpId="0"/>
      <p:bldP spid="204" grpId="0"/>
      <p:bldP spid="78" grpId="0" animBg="1"/>
      <p:bldP spid="7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2" y="4383687"/>
            <a:ext cx="11846257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844413" y="4756619"/>
            <a:ext cx="5972512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647714" y="6695773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6733197" y="70967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23720A5-F991-4783-B1CB-0F997406EF36}"/>
              </a:ext>
            </a:extLst>
          </p:cNvPr>
          <p:cNvSpPr/>
          <p:nvPr/>
        </p:nvSpPr>
        <p:spPr>
          <a:xfrm>
            <a:off x="2100254" y="5015558"/>
            <a:ext cx="3313427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209DBF4-835C-4772-AA5A-4494D6C078CB}"/>
              </a:ext>
            </a:extLst>
          </p:cNvPr>
          <p:cNvSpPr txBox="1"/>
          <p:nvPr/>
        </p:nvSpPr>
        <p:spPr>
          <a:xfrm>
            <a:off x="3452143" y="630061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73E02FF-619F-4E39-B53C-856B749E1C49}"/>
              </a:ext>
            </a:extLst>
          </p:cNvPr>
          <p:cNvGrpSpPr/>
          <p:nvPr/>
        </p:nvGrpSpPr>
        <p:grpSpPr>
          <a:xfrm>
            <a:off x="2386762" y="5373677"/>
            <a:ext cx="1006998" cy="827590"/>
            <a:chOff x="853440" y="4579716"/>
            <a:chExt cx="1006998" cy="82759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1566CA6-647D-49DA-A1EC-ADC4328C3E9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9887BBE-316C-484C-86DD-29C626FF21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03A9420-B9E0-4CF3-B61B-512F9792343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7E63067-3D1A-4FE9-9F0D-F0683173F8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0FB3992-3ECB-4EC0-ACFC-22CC137EA53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B0DE9F7-0059-4F95-8F9F-3B5320E482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587C9E5-35AC-4F82-A29D-3002DF719F1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B67EFB-F05F-4A93-A9D3-C15E63B4B490}"/>
              </a:ext>
            </a:extLst>
          </p:cNvPr>
          <p:cNvGrpSpPr/>
          <p:nvPr/>
        </p:nvGrpSpPr>
        <p:grpSpPr>
          <a:xfrm>
            <a:off x="3927080" y="5255915"/>
            <a:ext cx="1250066" cy="1030147"/>
            <a:chOff x="698628" y="4440514"/>
            <a:chExt cx="1250066" cy="1030147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E88B424-D758-457D-A0C1-503AED1613E4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6997453-0CD8-4BB6-9427-2C24C918AD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56EF418-60A3-41F5-9F2F-20D330A3D96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7BED9FF-44F8-488F-A508-2C74341CB9A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6E41D91-CC12-4FAA-BABA-417676255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B43B28E-AC38-4760-BE41-99B40E1A1F6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CD05AC8-9F67-473D-BFFF-4F104A4ED56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77116EB-722A-4ED2-9B19-D8F958B467F3}"/>
                </a:ext>
              </a:extLst>
            </p:cNvPr>
            <p:cNvCxnSpPr/>
            <p:nvPr/>
          </p:nvCxnSpPr>
          <p:spPr>
            <a:xfrm>
              <a:off x="698628" y="4440514"/>
              <a:ext cx="1250066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5CAD2BE-6B7B-4A36-A795-FC12DC0DF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184" y="4440514"/>
              <a:ext cx="1183510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8213606" y="4733654"/>
            <a:ext cx="4723065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10834226" y="4992593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1310420" y="627765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1175679" y="5353606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9638014" y="6661261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Content Placeholder 2">
            <a:extLst>
              <a:ext uri="{FF2B5EF4-FFF2-40B4-BE49-F238E27FC236}">
                <a16:creationId xmlns:a16="http://schemas.microsoft.com/office/drawing/2014/main" id="{634A1C79-06E8-4AFF-9AE5-60C1BB66C587}"/>
              </a:ext>
            </a:extLst>
          </p:cNvPr>
          <p:cNvSpPr txBox="1">
            <a:spLocks/>
          </p:cNvSpPr>
          <p:nvPr/>
        </p:nvSpPr>
        <p:spPr>
          <a:xfrm>
            <a:off x="657922" y="811075"/>
            <a:ext cx="13926386" cy="2114987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cannot have </a:t>
            </a:r>
            <a:r>
              <a:rPr lang="en-IN" dirty="0"/>
              <a:t>multiple containers of </a:t>
            </a:r>
            <a:r>
              <a:rPr lang="en-IN" dirty="0">
                <a:solidFill>
                  <a:srgbClr val="00B050"/>
                </a:solidFill>
              </a:rPr>
              <a:t>same kind </a:t>
            </a:r>
            <a:r>
              <a:rPr lang="en-IN" dirty="0"/>
              <a:t>in a single POD.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IN" dirty="0"/>
              <a:t>Two NGINX containers in single POD serving same purpose is </a:t>
            </a:r>
            <a:r>
              <a:rPr lang="en-IN" dirty="0">
                <a:solidFill>
                  <a:srgbClr val="C00000"/>
                </a:solidFill>
              </a:rPr>
              <a:t>not</a:t>
            </a:r>
            <a:r>
              <a:rPr lang="en-IN" dirty="0"/>
              <a:t> </a:t>
            </a:r>
            <a:r>
              <a:rPr lang="en-IN" dirty="0">
                <a:solidFill>
                  <a:srgbClr val="C00000"/>
                </a:solidFill>
              </a:rPr>
              <a:t>recommended</a:t>
            </a:r>
            <a:r>
              <a:rPr lang="en-IN" dirty="0"/>
              <a:t>.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99FB98-CCCE-B144-9E7C-C2E52FC7A3FC}"/>
              </a:ext>
            </a:extLst>
          </p:cNvPr>
          <p:cNvSpPr/>
          <p:nvPr/>
        </p:nvSpPr>
        <p:spPr>
          <a:xfrm>
            <a:off x="5755134" y="5037337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3FAB05-08C2-1644-B751-D8171AF85035}"/>
              </a:ext>
            </a:extLst>
          </p:cNvPr>
          <p:cNvSpPr txBox="1"/>
          <p:nvPr/>
        </p:nvSpPr>
        <p:spPr>
          <a:xfrm>
            <a:off x="6231328" y="6322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9EEB18-17DE-504F-8684-207EFD1E7057}"/>
              </a:ext>
            </a:extLst>
          </p:cNvPr>
          <p:cNvGrpSpPr/>
          <p:nvPr/>
        </p:nvGrpSpPr>
        <p:grpSpPr>
          <a:xfrm>
            <a:off x="6096587" y="5398350"/>
            <a:ext cx="1006998" cy="827590"/>
            <a:chOff x="853440" y="4579716"/>
            <a:chExt cx="1006998" cy="82759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79206D2-50A3-6341-A69E-EC72D7A196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EAF052B-F89E-814C-A56B-8956426ACD8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60109C5-03D2-7941-8CBD-348D859A03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86A509C-6618-5042-9CA8-FD21171B197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CA7EB29-2A79-6844-B2F8-6E20577823B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0FF944-E3F7-1343-A9CA-9CA70A681B4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4C46DC-A0B1-1F49-8A3B-49F4CF53A3A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C417BEF4-4387-F848-A993-962DE31DDA73}"/>
              </a:ext>
            </a:extLst>
          </p:cNvPr>
          <p:cNvSpPr/>
          <p:nvPr/>
        </p:nvSpPr>
        <p:spPr>
          <a:xfrm>
            <a:off x="8621827" y="499097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58C66C-0B57-7B49-8A4D-57C23199FD8A}"/>
              </a:ext>
            </a:extLst>
          </p:cNvPr>
          <p:cNvSpPr txBox="1"/>
          <p:nvPr/>
        </p:nvSpPr>
        <p:spPr>
          <a:xfrm>
            <a:off x="9098021" y="627602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67D5F92-1202-BE41-B731-7F59E3D80059}"/>
              </a:ext>
            </a:extLst>
          </p:cNvPr>
          <p:cNvGrpSpPr/>
          <p:nvPr/>
        </p:nvGrpSpPr>
        <p:grpSpPr>
          <a:xfrm>
            <a:off x="8963280" y="5351983"/>
            <a:ext cx="1006998" cy="827590"/>
            <a:chOff x="853440" y="4579716"/>
            <a:chExt cx="1006998" cy="8275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377B6B3-11DD-654A-AACB-0FEB6DECC5D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996E2E8-22EF-2D40-8093-C7E6706C175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51E02C9-BA60-CB43-A58E-2B31C304A21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88A45FA-6AA1-124B-938B-6BD143F344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569FF39-B62E-2848-8CE8-C2FB75A687F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1048B84-C044-E346-9D0C-C32275A489B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9DC0C41-DE76-1C43-B0A2-77BB0E106E5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249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85" grpId="0"/>
      <p:bldP spid="142" grpId="0" animBg="1"/>
      <p:bldP spid="143" grpId="0"/>
      <p:bldP spid="184" grpId="0" animBg="1"/>
      <p:bldP spid="185" grpId="0" animBg="1"/>
      <p:bldP spid="186" grpId="0"/>
      <p:bldP spid="204" grpId="0"/>
      <p:bldP spid="80" grpId="0" animBg="1"/>
      <p:bldP spid="81" grpId="0"/>
      <p:bldP spid="91" grpId="0" animBg="1"/>
      <p:bldP spid="9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61" y="-178829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Multi-Container 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619735" y="1461659"/>
            <a:ext cx="5625296" cy="323461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8874378" y="1716302"/>
            <a:ext cx="5058136" cy="25389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0B21EF-B9D2-4278-9681-0B825503B169}"/>
              </a:ext>
            </a:extLst>
          </p:cNvPr>
          <p:cNvSpPr/>
          <p:nvPr/>
        </p:nvSpPr>
        <p:spPr>
          <a:xfrm>
            <a:off x="9369225" y="2107218"/>
            <a:ext cx="4054003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8321F1-1A42-48F4-BD83-BA3A3A065E1B}"/>
              </a:ext>
            </a:extLst>
          </p:cNvPr>
          <p:cNvSpPr txBox="1"/>
          <p:nvPr/>
        </p:nvSpPr>
        <p:spPr>
          <a:xfrm>
            <a:off x="11030133" y="335036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0575481" y="38019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55169" y="426538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43CEF77-5CB6-4B07-A2FA-D46A6DBC7B43}"/>
              </a:ext>
            </a:extLst>
          </p:cNvPr>
          <p:cNvGrpSpPr/>
          <p:nvPr/>
        </p:nvGrpSpPr>
        <p:grpSpPr>
          <a:xfrm>
            <a:off x="9680612" y="2448853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D347FEB-3AD8-4092-890A-2B39E927E77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708C6A7-F180-464C-93B6-B4E189165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48A7C43-1B6C-46A5-B941-3EF31B9192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0ADFDE6-CDE2-4F3D-80A5-AF6C65EC48C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BD865F3-3121-4B70-A25D-F17CD004AFC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33E52F9-4B1A-4E39-A778-6FFF0DFE40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9A8234B-B332-49A9-82AB-EF2E3DD8014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26A0D6-9996-423A-B0A9-0F2CB0BDCC31}"/>
              </a:ext>
            </a:extLst>
          </p:cNvPr>
          <p:cNvCxnSpPr>
            <a:cxnSpLocks/>
            <a:stCxn id="103" idx="3"/>
            <a:endCxn id="73" idx="1"/>
          </p:cNvCxnSpPr>
          <p:nvPr/>
        </p:nvCxnSpPr>
        <p:spPr>
          <a:xfrm flipV="1">
            <a:off x="10687610" y="2860068"/>
            <a:ext cx="1324470" cy="258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0C5C335-166E-4489-ACDD-5F0DD5D8CD9B}"/>
              </a:ext>
            </a:extLst>
          </p:cNvPr>
          <p:cNvGrpSpPr/>
          <p:nvPr/>
        </p:nvGrpSpPr>
        <p:grpSpPr>
          <a:xfrm>
            <a:off x="12012080" y="2446273"/>
            <a:ext cx="1006998" cy="827590"/>
            <a:chOff x="5318084" y="2957814"/>
            <a:chExt cx="1006998" cy="82759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FC1473-A0E3-4051-8867-94962616307B}"/>
                </a:ext>
              </a:extLst>
            </p:cNvPr>
            <p:cNvSpPr/>
            <p:nvPr/>
          </p:nvSpPr>
          <p:spPr>
            <a:xfrm>
              <a:off x="5318084" y="295781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C33E544-DB01-4466-8A4C-9F5A0C9F439C}"/>
                </a:ext>
              </a:extLst>
            </p:cNvPr>
            <p:cNvCxnSpPr>
              <a:cxnSpLocks/>
            </p:cNvCxnSpPr>
            <p:nvPr/>
          </p:nvCxnSpPr>
          <p:spPr>
            <a:xfrm>
              <a:off x="5514854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548E477-8DE6-491F-B02D-991D4FAE865D}"/>
                </a:ext>
              </a:extLst>
            </p:cNvPr>
            <p:cNvCxnSpPr>
              <a:cxnSpLocks/>
            </p:cNvCxnSpPr>
            <p:nvPr/>
          </p:nvCxnSpPr>
          <p:spPr>
            <a:xfrm>
              <a:off x="56691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2AB9F90-EBF1-49AF-BED7-FC777EEAB761}"/>
                </a:ext>
              </a:extLst>
            </p:cNvPr>
            <p:cNvCxnSpPr>
              <a:cxnSpLocks/>
            </p:cNvCxnSpPr>
            <p:nvPr/>
          </p:nvCxnSpPr>
          <p:spPr>
            <a:xfrm>
              <a:off x="58215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8386B78-45D9-4F68-948F-2B1BCDED5B12}"/>
                </a:ext>
              </a:extLst>
            </p:cNvPr>
            <p:cNvCxnSpPr>
              <a:cxnSpLocks/>
            </p:cNvCxnSpPr>
            <p:nvPr/>
          </p:nvCxnSpPr>
          <p:spPr>
            <a:xfrm>
              <a:off x="59739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033A842-E4CB-4582-9B64-1D54276584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3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12B548D-4182-4591-90CD-8DEB4BE55A48}"/>
                </a:ext>
              </a:extLst>
            </p:cNvPr>
            <p:cNvSpPr txBox="1"/>
            <p:nvPr/>
          </p:nvSpPr>
          <p:spPr>
            <a:xfrm>
              <a:off x="5644104" y="3171554"/>
              <a:ext cx="406079" cy="40011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H</a:t>
              </a:r>
            </a:p>
          </p:txBody>
        </p:sp>
      </p:grp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68FEB10-CDC3-4E9E-92EE-C66B55420339}"/>
              </a:ext>
            </a:extLst>
          </p:cNvPr>
          <p:cNvSpPr/>
          <p:nvPr/>
        </p:nvSpPr>
        <p:spPr>
          <a:xfrm rot="10800000">
            <a:off x="12609596" y="5142406"/>
            <a:ext cx="1498092" cy="934207"/>
          </a:xfrm>
          <a:prstGeom prst="wedgeRectCallout">
            <a:avLst>
              <a:gd name="adj1" fmla="val 44463"/>
              <a:gd name="adj2" fmla="val 25695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98B8A-2441-45E9-879E-43770D795AC2}"/>
              </a:ext>
            </a:extLst>
          </p:cNvPr>
          <p:cNvSpPr txBox="1"/>
          <p:nvPr/>
        </p:nvSpPr>
        <p:spPr>
          <a:xfrm>
            <a:off x="12696404" y="5201453"/>
            <a:ext cx="14112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Helper </a:t>
            </a:r>
          </a:p>
          <a:p>
            <a:r>
              <a:rPr lang="en-IN" dirty="0"/>
              <a:t>Containers</a:t>
            </a:r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AA38688E-2F9B-414A-BC25-32FF7F1C7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59" y="1240221"/>
            <a:ext cx="8158278" cy="634824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We can have multiple containers in a single POD, provided </a:t>
            </a:r>
            <a:r>
              <a:rPr lang="en-IN" dirty="0">
                <a:solidFill>
                  <a:srgbClr val="0070C0"/>
                </a:solidFill>
              </a:rPr>
              <a:t>they are not of same kind</a:t>
            </a:r>
            <a:r>
              <a:rPr lang="en-IN" dirty="0"/>
              <a:t>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Helper Containers (Side-car)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Pullers: </a:t>
            </a:r>
            <a:r>
              <a:rPr lang="en-US" dirty="0"/>
              <a:t>Pull data required by Main Container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pushers: </a:t>
            </a:r>
            <a:r>
              <a:rPr lang="en-US" dirty="0"/>
              <a:t>Push data by collecting from main container (logs)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Proxies: </a:t>
            </a:r>
            <a:r>
              <a:rPr lang="en-US" dirty="0"/>
              <a:t>Writes static data to html files using Helper container and Reads using Main Container.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</a:p>
          <a:p>
            <a:pPr lvl="1"/>
            <a:r>
              <a:rPr lang="en-US" dirty="0"/>
              <a:t>The two containers can easily communicate with each other easily as they share same </a:t>
            </a:r>
            <a:r>
              <a:rPr lang="en-US" dirty="0">
                <a:solidFill>
                  <a:srgbClr val="0070C0"/>
                </a:solidFill>
              </a:rPr>
              <a:t>network space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can also easily share </a:t>
            </a:r>
            <a:r>
              <a:rPr lang="en-US" dirty="0">
                <a:solidFill>
                  <a:srgbClr val="0070C0"/>
                </a:solidFill>
              </a:rPr>
              <a:t>same storage space</a:t>
            </a:r>
            <a:r>
              <a:rPr lang="en-US" dirty="0"/>
              <a:t>. </a:t>
            </a:r>
          </a:p>
          <a:p>
            <a:r>
              <a:rPr lang="en-US" dirty="0"/>
              <a:t>Multi-Container Pods is a </a:t>
            </a:r>
            <a:r>
              <a:rPr lang="en-US" dirty="0">
                <a:solidFill>
                  <a:srgbClr val="0070C0"/>
                </a:solidFill>
              </a:rPr>
              <a:t>rare use-case </a:t>
            </a:r>
            <a:r>
              <a:rPr lang="en-US" dirty="0"/>
              <a:t>and we will try to focus on core fundamentals.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813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41" grpId="0" animBg="1"/>
      <p:bldP spid="49" grpId="0"/>
      <p:bldP spid="59" grpId="0"/>
      <p:bldP spid="85" grpId="0"/>
      <p:bldP spid="14" grpId="0" animBg="1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447710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8008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- </a:t>
            </a:r>
            <a:r>
              <a:rPr lang="en-US" sz="7000" b="1" dirty="0" err="1">
                <a:solidFill>
                  <a:srgbClr val="00B050"/>
                </a:solidFill>
              </a:rPr>
              <a:t>NodePort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7405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61" y="-178829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Service - </a:t>
            </a:r>
            <a:r>
              <a:rPr lang="en-IN" dirty="0" err="1">
                <a:solidFill>
                  <a:srgbClr val="00B050"/>
                </a:solidFill>
              </a:rPr>
              <a:t>NodePort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FD6C19-289A-2A4D-A8A5-0DF0AEDD21A2}"/>
              </a:ext>
            </a:extLst>
          </p:cNvPr>
          <p:cNvSpPr/>
          <p:nvPr/>
        </p:nvSpPr>
        <p:spPr>
          <a:xfrm>
            <a:off x="11142186" y="892450"/>
            <a:ext cx="3225456" cy="63964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0C66E-E889-D242-9709-497CDF53320C}"/>
              </a:ext>
            </a:extLst>
          </p:cNvPr>
          <p:cNvSpPr txBox="1"/>
          <p:nvPr/>
        </p:nvSpPr>
        <p:spPr>
          <a:xfrm>
            <a:off x="12427960" y="6469892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4A700-B380-F941-B8F4-F2E51BBFD2DA}"/>
              </a:ext>
            </a:extLst>
          </p:cNvPr>
          <p:cNvSpPr txBox="1"/>
          <p:nvPr/>
        </p:nvSpPr>
        <p:spPr>
          <a:xfrm>
            <a:off x="11619963" y="690626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21552-B198-7444-89B8-12F621F7BCF0}"/>
              </a:ext>
            </a:extLst>
          </p:cNvPr>
          <p:cNvSpPr txBox="1"/>
          <p:nvPr/>
        </p:nvSpPr>
        <p:spPr>
          <a:xfrm>
            <a:off x="13562613" y="656515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1E1E6A-79B7-A64F-83E8-01EF9915260E}"/>
              </a:ext>
            </a:extLst>
          </p:cNvPr>
          <p:cNvSpPr txBox="1"/>
          <p:nvPr/>
        </p:nvSpPr>
        <p:spPr>
          <a:xfrm>
            <a:off x="12491967" y="6486727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7C795D-7767-7146-862B-3D5F6E32811F}"/>
              </a:ext>
            </a:extLst>
          </p:cNvPr>
          <p:cNvSpPr/>
          <p:nvPr/>
        </p:nvSpPr>
        <p:spPr>
          <a:xfrm>
            <a:off x="11509044" y="1214285"/>
            <a:ext cx="2517161" cy="5676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EB8C4D2-A1D9-DC42-82EB-5EF90A4C0C79}"/>
              </a:ext>
            </a:extLst>
          </p:cNvPr>
          <p:cNvSpPr/>
          <p:nvPr/>
        </p:nvSpPr>
        <p:spPr>
          <a:xfrm>
            <a:off x="11923760" y="4793085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34839F-54A7-944F-95D8-0133941EE2A8}"/>
              </a:ext>
            </a:extLst>
          </p:cNvPr>
          <p:cNvSpPr txBox="1"/>
          <p:nvPr/>
        </p:nvSpPr>
        <p:spPr>
          <a:xfrm>
            <a:off x="12399954" y="6078142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11CE72-1EB0-6942-AB2B-4806592ED87A}"/>
              </a:ext>
            </a:extLst>
          </p:cNvPr>
          <p:cNvGrpSpPr/>
          <p:nvPr/>
        </p:nvGrpSpPr>
        <p:grpSpPr>
          <a:xfrm>
            <a:off x="12265213" y="5154098"/>
            <a:ext cx="1006998" cy="827590"/>
            <a:chOff x="853440" y="4579716"/>
            <a:chExt cx="1006998" cy="82759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43F37C-2344-FE44-AC2E-CDA7F8AF5ED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5624C9-6FFC-D24A-B739-045474F0F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879388E-C164-1343-9E38-05810D8AF44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D86FA8E-A283-E44D-9E2C-8A2C7F3A47E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327E92C-68DB-F848-AC70-351E65184BF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FA06AB1-64EF-AF44-AD68-223D6AF2F5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56961-74CD-834E-A819-82B6C3DD3D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9D98976-46C4-8D40-8390-7A108E66EE99}"/>
              </a:ext>
            </a:extLst>
          </p:cNvPr>
          <p:cNvSpPr txBox="1"/>
          <p:nvPr/>
        </p:nvSpPr>
        <p:spPr>
          <a:xfrm>
            <a:off x="11940276" y="6509029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8736E3-55E7-D047-A3E5-7BBE788BE618}"/>
              </a:ext>
            </a:extLst>
          </p:cNvPr>
          <p:cNvSpPr/>
          <p:nvPr/>
        </p:nvSpPr>
        <p:spPr>
          <a:xfrm>
            <a:off x="11923760" y="2463501"/>
            <a:ext cx="1689904" cy="18986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EA20C856-4F50-A447-8284-8FDCD28D0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87" y="1240221"/>
            <a:ext cx="9059661" cy="6348248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expose an application </a:t>
            </a:r>
            <a:r>
              <a:rPr lang="en-IN" dirty="0"/>
              <a:t>running on a set of </a:t>
            </a:r>
            <a:r>
              <a:rPr lang="en-IN" dirty="0">
                <a:solidFill>
                  <a:srgbClr val="0070C0"/>
                </a:solidFill>
              </a:rPr>
              <a:t>PODs</a:t>
            </a:r>
            <a:r>
              <a:rPr lang="en-IN" dirty="0"/>
              <a:t> using different types of Services available in k8s. </a:t>
            </a:r>
          </a:p>
          <a:p>
            <a:pPr lvl="1"/>
            <a:r>
              <a:rPr lang="en-IN" dirty="0" err="1"/>
              <a:t>ClusterIP</a:t>
            </a:r>
            <a:endParaRPr lang="en-IN" dirty="0"/>
          </a:p>
          <a:p>
            <a:pPr lvl="1"/>
            <a:r>
              <a:rPr lang="en-IN" dirty="0" err="1"/>
              <a:t>NodePort</a:t>
            </a:r>
            <a:endParaRPr lang="en-IN" dirty="0"/>
          </a:p>
          <a:p>
            <a:pPr lvl="1"/>
            <a:r>
              <a:rPr lang="en-IN" dirty="0" err="1"/>
              <a:t>LoadBalancer</a:t>
            </a:r>
            <a:endParaRPr lang="en-IN" dirty="0"/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NodePort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 Service </a:t>
            </a:r>
          </a:p>
          <a:p>
            <a:pPr lvl="1"/>
            <a:r>
              <a:rPr lang="en-IN" dirty="0"/>
              <a:t>To access our application </a:t>
            </a:r>
            <a:r>
              <a:rPr lang="en-IN" dirty="0">
                <a:solidFill>
                  <a:srgbClr val="0070C0"/>
                </a:solidFill>
              </a:rPr>
              <a:t>outside of k8s cluster</a:t>
            </a:r>
            <a:r>
              <a:rPr lang="en-IN" dirty="0"/>
              <a:t>, we can use </a:t>
            </a:r>
            <a:r>
              <a:rPr lang="en-IN" dirty="0" err="1"/>
              <a:t>NodePort</a:t>
            </a:r>
            <a:r>
              <a:rPr lang="en-IN" dirty="0"/>
              <a:t> service. </a:t>
            </a:r>
          </a:p>
          <a:p>
            <a:pPr lvl="1"/>
            <a:r>
              <a:rPr lang="en-IN" dirty="0"/>
              <a:t>Exposes the Service on each </a:t>
            </a:r>
            <a:r>
              <a:rPr lang="en-IN" dirty="0">
                <a:solidFill>
                  <a:srgbClr val="0070C0"/>
                </a:solidFill>
              </a:rPr>
              <a:t>Worker Node's IP </a:t>
            </a:r>
            <a:r>
              <a:rPr lang="en-IN" dirty="0"/>
              <a:t>at a static port (nothing but </a:t>
            </a:r>
            <a:r>
              <a:rPr lang="en-IN" dirty="0" err="1"/>
              <a:t>NodePort</a:t>
            </a:r>
            <a:r>
              <a:rPr lang="en-IN" dirty="0"/>
              <a:t>). </a:t>
            </a:r>
          </a:p>
          <a:p>
            <a:pPr lvl="1"/>
            <a:r>
              <a:rPr lang="en-IN" dirty="0"/>
              <a:t>A </a:t>
            </a:r>
            <a:r>
              <a:rPr lang="en-IN" dirty="0" err="1">
                <a:solidFill>
                  <a:srgbClr val="0070C0"/>
                </a:solidFill>
              </a:rPr>
              <a:t>ClusterIP</a:t>
            </a:r>
            <a:r>
              <a:rPr lang="en-IN" dirty="0"/>
              <a:t> Service, to which the </a:t>
            </a:r>
            <a:r>
              <a:rPr lang="en-IN" dirty="0" err="1">
                <a:solidFill>
                  <a:srgbClr val="0070C0"/>
                </a:solidFill>
              </a:rPr>
              <a:t>NodePort</a:t>
            </a:r>
            <a:r>
              <a:rPr lang="en-IN" dirty="0"/>
              <a:t> Service routes, is </a:t>
            </a:r>
            <a:r>
              <a:rPr lang="en-IN" dirty="0">
                <a:solidFill>
                  <a:srgbClr val="00B050"/>
                </a:solidFill>
              </a:rPr>
              <a:t>automatically</a:t>
            </a:r>
            <a:r>
              <a:rPr lang="en-IN" dirty="0"/>
              <a:t> created. </a:t>
            </a:r>
          </a:p>
          <a:p>
            <a:pPr lvl="1"/>
            <a:r>
              <a:rPr lang="en-IN" dirty="0"/>
              <a:t>Port Range </a:t>
            </a:r>
            <a:r>
              <a:rPr lang="en-IN" dirty="0">
                <a:solidFill>
                  <a:srgbClr val="0070C0"/>
                </a:solidFill>
              </a:rPr>
              <a:t>30000-32767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005869E-B830-DD4F-8AFE-28F8896743C6}"/>
              </a:ext>
            </a:extLst>
          </p:cNvPr>
          <p:cNvSpPr/>
          <p:nvPr/>
        </p:nvSpPr>
        <p:spPr>
          <a:xfrm>
            <a:off x="12025815" y="3805739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targetPort</a:t>
            </a:r>
            <a:r>
              <a:rPr lang="en-US" sz="1600" dirty="0">
                <a:solidFill>
                  <a:schemeClr val="tx1"/>
                </a:solidFill>
              </a:rPr>
              <a:t>: 80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264116-3213-614B-B766-8F8DF2AF9517}"/>
              </a:ext>
            </a:extLst>
          </p:cNvPr>
          <p:cNvSpPr/>
          <p:nvPr/>
        </p:nvSpPr>
        <p:spPr>
          <a:xfrm>
            <a:off x="12025814" y="2550810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Port: 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A00D3F-EAAD-0C49-A1FF-52C25B681B4D}"/>
              </a:ext>
            </a:extLst>
          </p:cNvPr>
          <p:cNvSpPr txBox="1"/>
          <p:nvPr/>
        </p:nvSpPr>
        <p:spPr>
          <a:xfrm>
            <a:off x="12229560" y="3169984"/>
            <a:ext cx="10064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Service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080C257-4FD6-D546-80AA-C92B1C68EB45}"/>
              </a:ext>
            </a:extLst>
          </p:cNvPr>
          <p:cNvSpPr/>
          <p:nvPr/>
        </p:nvSpPr>
        <p:spPr>
          <a:xfrm>
            <a:off x="11619963" y="1341119"/>
            <a:ext cx="2256954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NodePort</a:t>
            </a:r>
            <a:r>
              <a:rPr lang="en-US" sz="1600" dirty="0">
                <a:solidFill>
                  <a:schemeClr val="tx1"/>
                </a:solidFill>
              </a:rPr>
              <a:t>: 3xxx</a:t>
            </a:r>
          </a:p>
        </p:txBody>
      </p:sp>
      <p:pic>
        <p:nvPicPr>
          <p:cNvPr id="75" name="Graphic 74" descr="User">
            <a:extLst>
              <a:ext uri="{FF2B5EF4-FFF2-40B4-BE49-F238E27FC236}">
                <a16:creationId xmlns:a16="http://schemas.microsoft.com/office/drawing/2014/main" id="{053FCBD3-F120-304F-9C33-5BEAF7F40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0380" y="994365"/>
            <a:ext cx="1110539" cy="1110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AB0385-3AEC-3B4E-9901-36434E0E7A1E}"/>
              </a:ext>
            </a:extLst>
          </p:cNvPr>
          <p:cNvSpPr txBox="1"/>
          <p:nvPr/>
        </p:nvSpPr>
        <p:spPr>
          <a:xfrm>
            <a:off x="8612172" y="1866926"/>
            <a:ext cx="724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User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732786-B8BE-BE4C-A8D8-12DE6CD1429C}"/>
              </a:ext>
            </a:extLst>
          </p:cNvPr>
          <p:cNvCxnSpPr>
            <a:stCxn id="75" idx="3"/>
            <a:endCxn id="71" idx="1"/>
          </p:cNvCxnSpPr>
          <p:nvPr/>
        </p:nvCxnSpPr>
        <p:spPr>
          <a:xfrm>
            <a:off x="9520919" y="1549635"/>
            <a:ext cx="2099044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361DFF-63A5-E642-8B2F-ECD15561A94F}"/>
              </a:ext>
            </a:extLst>
          </p:cNvPr>
          <p:cNvCxnSpPr>
            <a:stCxn id="71" idx="2"/>
            <a:endCxn id="9" idx="0"/>
          </p:cNvCxnSpPr>
          <p:nvPr/>
        </p:nvCxnSpPr>
        <p:spPr>
          <a:xfrm>
            <a:off x="12748440" y="1758151"/>
            <a:ext cx="20272" cy="70535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B1F4E3-A83E-E043-A0D6-29CA35EF710C}"/>
              </a:ext>
            </a:extLst>
          </p:cNvPr>
          <p:cNvCxnSpPr>
            <a:stCxn id="9" idx="2"/>
            <a:endCxn id="52" idx="0"/>
          </p:cNvCxnSpPr>
          <p:nvPr/>
        </p:nvCxnSpPr>
        <p:spPr>
          <a:xfrm>
            <a:off x="12768712" y="4362198"/>
            <a:ext cx="0" cy="43088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FD949922-2938-0A4C-A908-B431E498D014}"/>
              </a:ext>
            </a:extLst>
          </p:cNvPr>
          <p:cNvSpPr/>
          <p:nvPr/>
        </p:nvSpPr>
        <p:spPr>
          <a:xfrm>
            <a:off x="7515923" y="2642839"/>
            <a:ext cx="2062976" cy="527145"/>
          </a:xfrm>
          <a:prstGeom prst="wedgeRectCallout">
            <a:avLst>
              <a:gd name="adj1" fmla="val 168163"/>
              <a:gd name="adj2" fmla="val -252695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Worker </a:t>
            </a:r>
            <a:r>
              <a:rPr lang="en-US" sz="1600" dirty="0" err="1"/>
              <a:t>NodePort</a:t>
            </a:r>
            <a:endParaRPr lang="en-US" sz="1600" dirty="0"/>
          </a:p>
        </p:txBody>
      </p:sp>
      <p:sp>
        <p:nvSpPr>
          <p:cNvPr id="83" name="Rectangular Callout 82">
            <a:extLst>
              <a:ext uri="{FF2B5EF4-FFF2-40B4-BE49-F238E27FC236}">
                <a16:creationId xmlns:a16="http://schemas.microsoft.com/office/drawing/2014/main" id="{065645B4-277C-2E46-A31B-2012BA58279B}"/>
              </a:ext>
            </a:extLst>
          </p:cNvPr>
          <p:cNvSpPr/>
          <p:nvPr/>
        </p:nvSpPr>
        <p:spPr>
          <a:xfrm>
            <a:off x="7540348" y="3385427"/>
            <a:ext cx="2062976" cy="527145"/>
          </a:xfrm>
          <a:prstGeom prst="wedgeRectCallout">
            <a:avLst>
              <a:gd name="adj1" fmla="val 178085"/>
              <a:gd name="adj2" fmla="val -163848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ClusterIP</a:t>
            </a:r>
            <a:r>
              <a:rPr lang="en-US" sz="1600" dirty="0"/>
              <a:t> Service Port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AFB64851-55BA-BB4B-9A38-3797045E40AE}"/>
              </a:ext>
            </a:extLst>
          </p:cNvPr>
          <p:cNvSpPr/>
          <p:nvPr/>
        </p:nvSpPr>
        <p:spPr>
          <a:xfrm>
            <a:off x="7515923" y="4026045"/>
            <a:ext cx="2062976" cy="527145"/>
          </a:xfrm>
          <a:prstGeom prst="wedgeRectCallout">
            <a:avLst>
              <a:gd name="adj1" fmla="val 173761"/>
              <a:gd name="adj2" fmla="val -45386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Port in a 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D249D4-6279-C543-9DA1-4D33ABF3EBBA}"/>
              </a:ext>
            </a:extLst>
          </p:cNvPr>
          <p:cNvSpPr txBox="1"/>
          <p:nvPr/>
        </p:nvSpPr>
        <p:spPr>
          <a:xfrm>
            <a:off x="9129516" y="1225986"/>
            <a:ext cx="2560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http://&lt;Worker-Node-IP&gt;:&lt;</a:t>
            </a:r>
            <a:r>
              <a:rPr lang="en-US" sz="1200" dirty="0" err="1"/>
              <a:t>NodePort</a:t>
            </a:r>
            <a:r>
              <a:rPr lang="en-US" sz="12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12109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51" grpId="0" animBg="1"/>
      <p:bldP spid="52" grpId="0" animBg="1"/>
      <p:bldP spid="53" grpId="0"/>
      <p:bldP spid="63" grpId="0"/>
      <p:bldP spid="9" grpId="0" animBg="1"/>
      <p:bldP spid="68" grpId="0" animBg="1"/>
      <p:bldP spid="69" grpId="0" animBg="1"/>
      <p:bldP spid="12" grpId="0"/>
      <p:bldP spid="71" grpId="0" animBg="1"/>
      <p:bldP spid="13" grpId="0"/>
      <p:bldP spid="24" grpId="0" animBg="1"/>
      <p:bldP spid="83" grpId="0" animBg="1"/>
      <p:bldP spid="86" grpId="0" animBg="1"/>
      <p:bldP spid="2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0274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 &amp; </a:t>
            </a:r>
            <a:r>
              <a:rPr lang="en-US" sz="7000" b="1" dirty="0" err="1">
                <a:solidFill>
                  <a:srgbClr val="00B050"/>
                </a:solidFill>
              </a:rPr>
              <a:t>NodePort</a:t>
            </a:r>
            <a:r>
              <a:rPr lang="en-US" sz="7000" b="1" dirty="0">
                <a:solidFill>
                  <a:srgbClr val="00B050"/>
                </a:solidFill>
              </a:rPr>
              <a:t> Service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729900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365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050AE0-22AB-A44E-A8B8-9914899E3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8A30AD-B593-7541-9C46-C827D850C798}"/>
              </a:ext>
            </a:extLst>
          </p:cNvPr>
          <p:cNvSpPr/>
          <p:nvPr/>
        </p:nvSpPr>
        <p:spPr>
          <a:xfrm>
            <a:off x="3892029" y="1658979"/>
            <a:ext cx="4206240" cy="2978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6248FF-1EE2-6248-9DA2-20AACA51E4CC}"/>
              </a:ext>
            </a:extLst>
          </p:cNvPr>
          <p:cNvSpPr/>
          <p:nvPr/>
        </p:nvSpPr>
        <p:spPr>
          <a:xfrm>
            <a:off x="4114098" y="2692893"/>
            <a:ext cx="1410789" cy="1286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77CD22-4E0E-E149-8AB0-CCA6EA9BAB43}"/>
              </a:ext>
            </a:extLst>
          </p:cNvPr>
          <p:cNvSpPr/>
          <p:nvPr/>
        </p:nvSpPr>
        <p:spPr>
          <a:xfrm>
            <a:off x="6395744" y="2692893"/>
            <a:ext cx="1410789" cy="1380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F0C538-AD6D-3749-BECC-F2427A64C3D7}"/>
              </a:ext>
            </a:extLst>
          </p:cNvPr>
          <p:cNvSpPr txBox="1"/>
          <p:nvPr/>
        </p:nvSpPr>
        <p:spPr>
          <a:xfrm>
            <a:off x="5033141" y="4145304"/>
            <a:ext cx="1575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Host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4D1F20-0A74-7D42-999C-A4CBBF56FB15}"/>
              </a:ext>
            </a:extLst>
          </p:cNvPr>
          <p:cNvSpPr txBox="1"/>
          <p:nvPr/>
        </p:nvSpPr>
        <p:spPr>
          <a:xfrm>
            <a:off x="4282224" y="3642344"/>
            <a:ext cx="9982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DD2233-4238-2040-99B5-64B944F974E3}"/>
              </a:ext>
            </a:extLst>
          </p:cNvPr>
          <p:cNvSpPr txBox="1"/>
          <p:nvPr/>
        </p:nvSpPr>
        <p:spPr>
          <a:xfrm>
            <a:off x="6356621" y="3688844"/>
            <a:ext cx="14112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C26E6B-24A0-D347-B042-574888550A58}"/>
              </a:ext>
            </a:extLst>
          </p:cNvPr>
          <p:cNvSpPr/>
          <p:nvPr/>
        </p:nvSpPr>
        <p:spPr>
          <a:xfrm>
            <a:off x="4205538" y="3074433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F9173-2712-964B-9CD7-6664DA46303C}"/>
              </a:ext>
            </a:extLst>
          </p:cNvPr>
          <p:cNvSpPr/>
          <p:nvPr/>
        </p:nvSpPr>
        <p:spPr>
          <a:xfrm>
            <a:off x="6510777" y="3089859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Container-11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37A14BEF-0B2A-EE47-87AB-EDA848A7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9082"/>
            <a:ext cx="12618720" cy="1188851"/>
          </a:xfrm>
        </p:spPr>
        <p:txBody>
          <a:bodyPr/>
          <a:lstStyle/>
          <a:p>
            <a:r>
              <a:rPr lang="en-US" dirty="0"/>
              <a:t>Docker - Fundamentals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25098B8-37FA-9240-9DE5-8864605A5C69}"/>
              </a:ext>
            </a:extLst>
          </p:cNvPr>
          <p:cNvSpPr/>
          <p:nvPr/>
        </p:nvSpPr>
        <p:spPr>
          <a:xfrm>
            <a:off x="4205538" y="1972634"/>
            <a:ext cx="3657387" cy="511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45A712-CC80-7E40-920E-AE96B153DB46}"/>
              </a:ext>
            </a:extLst>
          </p:cNvPr>
          <p:cNvSpPr/>
          <p:nvPr/>
        </p:nvSpPr>
        <p:spPr>
          <a:xfrm>
            <a:off x="443801" y="1658979"/>
            <a:ext cx="2150992" cy="1650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93616F-ACE9-C841-9B34-1AFAF9A031E2}"/>
              </a:ext>
            </a:extLst>
          </p:cNvPr>
          <p:cNvSpPr/>
          <p:nvPr/>
        </p:nvSpPr>
        <p:spPr>
          <a:xfrm>
            <a:off x="809540" y="1870354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8980BB-00D3-8946-81B3-E8472CD3F0F2}"/>
              </a:ext>
            </a:extLst>
          </p:cNvPr>
          <p:cNvSpPr txBox="1"/>
          <p:nvPr/>
        </p:nvSpPr>
        <p:spPr>
          <a:xfrm>
            <a:off x="504688" y="2463283"/>
            <a:ext cx="1964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Registry</a:t>
            </a:r>
          </a:p>
          <a:p>
            <a:pPr algn="ctr"/>
            <a:r>
              <a:rPr lang="en-US" sz="1800" dirty="0">
                <a:solidFill>
                  <a:srgbClr val="E4CF3D"/>
                </a:solidFill>
              </a:rPr>
              <a:t>(Docker Hub)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25CEC5-C3E7-6745-AD31-1AC206D021FA}"/>
              </a:ext>
            </a:extLst>
          </p:cNvPr>
          <p:cNvSpPr/>
          <p:nvPr/>
        </p:nvSpPr>
        <p:spPr>
          <a:xfrm>
            <a:off x="9213567" y="4313561"/>
            <a:ext cx="5218619" cy="17970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D3E7A3-5369-404A-B874-72F103E4873B}"/>
              </a:ext>
            </a:extLst>
          </p:cNvPr>
          <p:cNvSpPr txBox="1"/>
          <p:nvPr/>
        </p:nvSpPr>
        <p:spPr>
          <a:xfrm>
            <a:off x="9391220" y="5649995"/>
            <a:ext cx="5082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Client (My Desktop or Docker Host)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6CD58-1618-284E-912A-77A238A70C09}"/>
              </a:ext>
            </a:extLst>
          </p:cNvPr>
          <p:cNvSpPr txBox="1"/>
          <p:nvPr/>
        </p:nvSpPr>
        <p:spPr>
          <a:xfrm>
            <a:off x="9391220" y="4495414"/>
            <a:ext cx="356360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docker pull </a:t>
            </a:r>
            <a:r>
              <a:rPr lang="en-US" dirty="0" err="1"/>
              <a:t>nginxdemos</a:t>
            </a:r>
            <a:r>
              <a:rPr lang="en-US" dirty="0"/>
              <a:t>/hello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55946C-DE6E-8748-ACAE-0EF522832B72}"/>
              </a:ext>
            </a:extLst>
          </p:cNvPr>
          <p:cNvSpPr txBox="1"/>
          <p:nvPr/>
        </p:nvSpPr>
        <p:spPr>
          <a:xfrm>
            <a:off x="9360824" y="5037255"/>
            <a:ext cx="483959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docker run -p 82:80 -d </a:t>
            </a:r>
            <a:r>
              <a:rPr lang="en-IN" dirty="0" err="1"/>
              <a:t>nginxdemos</a:t>
            </a:r>
            <a:r>
              <a:rPr lang="en-IN" dirty="0"/>
              <a:t>/hello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05137-E0C3-2542-AAF6-A63DA1B3A748}"/>
              </a:ext>
            </a:extLst>
          </p:cNvPr>
          <p:cNvCxnSpPr>
            <a:cxnSpLocks/>
            <a:stCxn id="5" idx="0"/>
            <a:endCxn id="53" idx="3"/>
          </p:cNvCxnSpPr>
          <p:nvPr/>
        </p:nvCxnSpPr>
        <p:spPr>
          <a:xfrm flipH="1" flipV="1">
            <a:off x="7862925" y="2228151"/>
            <a:ext cx="3310097" cy="226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4D1AFE-4D00-1B45-BE9F-2932BD7FCF8A}"/>
              </a:ext>
            </a:extLst>
          </p:cNvPr>
          <p:cNvCxnSpPr>
            <a:cxnSpLocks/>
            <a:stCxn id="53" idx="1"/>
            <a:endCxn id="38" idx="3"/>
          </p:cNvCxnSpPr>
          <p:nvPr/>
        </p:nvCxnSpPr>
        <p:spPr>
          <a:xfrm flipH="1" flipV="1">
            <a:off x="2024386" y="2105486"/>
            <a:ext cx="2181152" cy="12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AC1030-9CA5-AE40-A8EF-18156FCC3B3B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2024386" y="2105486"/>
            <a:ext cx="2089712" cy="123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7D291375-A728-1C4F-B37C-8941FBA00A3F}"/>
              </a:ext>
            </a:extLst>
          </p:cNvPr>
          <p:cNvSpPr/>
          <p:nvPr/>
        </p:nvSpPr>
        <p:spPr>
          <a:xfrm>
            <a:off x="5485024" y="2156342"/>
            <a:ext cx="3867982" cy="3107985"/>
          </a:xfrm>
          <a:custGeom>
            <a:avLst/>
            <a:gdLst>
              <a:gd name="connsiteX0" fmla="*/ 3867982 w 3867982"/>
              <a:gd name="connsiteY0" fmla="*/ 3107985 h 3107985"/>
              <a:gd name="connsiteX1" fmla="*/ 2352690 w 3867982"/>
              <a:gd name="connsiteY1" fmla="*/ 64340 h 3107985"/>
              <a:gd name="connsiteX2" fmla="*/ 27502 w 3867982"/>
              <a:gd name="connsiteY2" fmla="*/ 1030991 h 3107985"/>
              <a:gd name="connsiteX3" fmla="*/ 1072530 w 3867982"/>
              <a:gd name="connsiteY3" fmla="*/ 1004865 h 3107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82" h="3107985">
                <a:moveTo>
                  <a:pt x="3867982" y="3107985"/>
                </a:moveTo>
                <a:cubicBezTo>
                  <a:pt x="3430376" y="1759245"/>
                  <a:pt x="2992770" y="410506"/>
                  <a:pt x="2352690" y="64340"/>
                </a:cubicBezTo>
                <a:cubicBezTo>
                  <a:pt x="1712610" y="-281826"/>
                  <a:pt x="240862" y="874237"/>
                  <a:pt x="27502" y="1030991"/>
                </a:cubicBezTo>
                <a:cubicBezTo>
                  <a:pt x="-185858" y="1187745"/>
                  <a:pt x="907067" y="1011396"/>
                  <a:pt x="1072530" y="1004865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FDE9785F-DFDE-9D4D-BB52-FF4BF37A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86" y="4892380"/>
            <a:ext cx="7900055" cy="272017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Docker Registry or Docker Hub</a:t>
            </a:r>
          </a:p>
          <a:p>
            <a:pPr lvl="1"/>
            <a:r>
              <a:rPr lang="en-IN" dirty="0"/>
              <a:t>A Docker </a:t>
            </a:r>
            <a:r>
              <a:rPr lang="en-IN" i="1" dirty="0"/>
              <a:t>registry</a:t>
            </a:r>
            <a:r>
              <a:rPr lang="en-IN" dirty="0"/>
              <a:t> </a:t>
            </a:r>
            <a:r>
              <a:rPr lang="en-IN" dirty="0">
                <a:solidFill>
                  <a:srgbClr val="0070C0"/>
                </a:solidFill>
              </a:rPr>
              <a:t>stores</a:t>
            </a:r>
            <a:r>
              <a:rPr lang="en-IN" dirty="0"/>
              <a:t> Docker images.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Docker Hub </a:t>
            </a:r>
            <a:r>
              <a:rPr lang="en-IN" dirty="0"/>
              <a:t>is a public registry that anyone can use, and Docker is configured to look for images on Docker Hub by default. </a:t>
            </a:r>
          </a:p>
          <a:p>
            <a:pPr lvl="1"/>
            <a:r>
              <a:rPr lang="en-IN" dirty="0"/>
              <a:t>We can even run our own </a:t>
            </a:r>
            <a:r>
              <a:rPr lang="en-IN" dirty="0">
                <a:solidFill>
                  <a:srgbClr val="0070C0"/>
                </a:solidFill>
              </a:rPr>
              <a:t>private registry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pull </a:t>
            </a:r>
            <a:r>
              <a:rPr lang="en-IN" dirty="0"/>
              <a:t>or </a:t>
            </a:r>
            <a:r>
              <a:rPr lang="en-IN" dirty="0">
                <a:solidFill>
                  <a:srgbClr val="C00000"/>
                </a:solidFill>
              </a:rPr>
              <a:t>docker run </a:t>
            </a:r>
            <a:r>
              <a:rPr lang="en-IN" dirty="0"/>
              <a:t>commands, the required images are pulled from our configured registry.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push </a:t>
            </a:r>
            <a:r>
              <a:rPr lang="en-IN" dirty="0"/>
              <a:t>command, our image is pushed to our configured registry.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0869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 err="1">
                <a:solidFill>
                  <a:srgbClr val="00B050"/>
                </a:solidFill>
              </a:rPr>
              <a:t>ReplicaSets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2902931" y="3771106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ReplicaSets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7444452" y="170214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 or Reliability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7444452" y="3072938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7444452" y="438377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7444452" y="5760892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Labels &amp; Selectors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275741" y="2020444"/>
            <a:ext cx="2168711" cy="2068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275741" y="3391242"/>
            <a:ext cx="2168711" cy="698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275741" y="4089410"/>
            <a:ext cx="2168711" cy="612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275741" y="4089410"/>
            <a:ext cx="2168711" cy="19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76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1F515-7102-4005-8287-358EFD075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54" y="1225743"/>
            <a:ext cx="7279753" cy="1722377"/>
          </a:xfrm>
        </p:spPr>
        <p:txBody>
          <a:bodyPr>
            <a:normAutofit/>
          </a:bodyPr>
          <a:lstStyle/>
          <a:p>
            <a:r>
              <a:rPr lang="en-IN" dirty="0"/>
              <a:t>A </a:t>
            </a:r>
            <a:r>
              <a:rPr lang="en-IN" dirty="0" err="1"/>
              <a:t>ReplicaSet’s</a:t>
            </a:r>
            <a:r>
              <a:rPr lang="en-IN" dirty="0"/>
              <a:t> purpose is to maintain a </a:t>
            </a:r>
            <a:r>
              <a:rPr lang="en-IN" dirty="0">
                <a:solidFill>
                  <a:srgbClr val="0070C0"/>
                </a:solidFill>
              </a:rPr>
              <a:t>stable set of replica Pods </a:t>
            </a:r>
            <a:r>
              <a:rPr lang="en-IN" dirty="0"/>
              <a:t>running at any given time.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6892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675323" y="3261861"/>
            <a:ext cx="7279754" cy="403582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860518" y="3622460"/>
            <a:ext cx="6933236" cy="3246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6521179" y="647080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137986" y="6914330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0C319B-471B-144E-932D-0A9F0B5483D9}"/>
              </a:ext>
            </a:extLst>
          </p:cNvPr>
          <p:cNvSpPr/>
          <p:nvPr/>
        </p:nvSpPr>
        <p:spPr>
          <a:xfrm>
            <a:off x="4196184" y="3992849"/>
            <a:ext cx="6281099" cy="244553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4B3430-0E60-0A4C-9943-836C47E17E6B}"/>
              </a:ext>
            </a:extLst>
          </p:cNvPr>
          <p:cNvSpPr/>
          <p:nvPr/>
        </p:nvSpPr>
        <p:spPr>
          <a:xfrm>
            <a:off x="458615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45D659-E2B6-2F45-8035-89981F0F966D}"/>
              </a:ext>
            </a:extLst>
          </p:cNvPr>
          <p:cNvSpPr txBox="1"/>
          <p:nvPr/>
        </p:nvSpPr>
        <p:spPr>
          <a:xfrm>
            <a:off x="509431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F1A018-28D9-D048-972A-BED631C4ED96}"/>
              </a:ext>
            </a:extLst>
          </p:cNvPr>
          <p:cNvGrpSpPr/>
          <p:nvPr/>
        </p:nvGrpSpPr>
        <p:grpSpPr>
          <a:xfrm>
            <a:off x="4897541" y="4680780"/>
            <a:ext cx="1006998" cy="827590"/>
            <a:chOff x="853440" y="4579716"/>
            <a:chExt cx="1006998" cy="82759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BADFE1-FFD2-A141-A7FC-ED891314805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0F18C4-AED4-E542-9E67-AB67036BC4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C020A8A-76C4-2E42-8A05-AB59076BE37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AC1F80-4A5E-A54B-9BEA-7066D0B546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B1755BE-E034-A541-958C-BDE33954AB7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1BA34D-2FA7-4945-B528-5780F0B2E8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308547-3D7A-CB49-BAB1-4260C3EAA599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47FA394A-4E66-B943-B9E2-4BF5ABE63819}"/>
              </a:ext>
            </a:extLst>
          </p:cNvPr>
          <p:cNvSpPr/>
          <p:nvPr/>
        </p:nvSpPr>
        <p:spPr>
          <a:xfrm>
            <a:off x="6501483" y="434965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C4B6B2-6922-1F44-9C32-FD62DCB5128E}"/>
              </a:ext>
            </a:extLst>
          </p:cNvPr>
          <p:cNvSpPr txBox="1"/>
          <p:nvPr/>
        </p:nvSpPr>
        <p:spPr>
          <a:xfrm>
            <a:off x="7009639" y="561394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170897-38E4-3C48-B5D9-8C4031EC8FA8}"/>
              </a:ext>
            </a:extLst>
          </p:cNvPr>
          <p:cNvGrpSpPr/>
          <p:nvPr/>
        </p:nvGrpSpPr>
        <p:grpSpPr>
          <a:xfrm>
            <a:off x="6812869" y="4691290"/>
            <a:ext cx="1006998" cy="827590"/>
            <a:chOff x="853440" y="4579716"/>
            <a:chExt cx="1006998" cy="82759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18F4F0B-7EC3-1849-8861-F2032CFDE4C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DE085A5-F39B-6847-AF59-3C49B6F227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5F1286C-1941-964D-8577-B48149331C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59340CB-3CD4-CE49-AAB7-F292D8E8095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4E97A6-DB47-664F-894A-228DA576BB3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F0FC15-2866-6B49-ACC4-52251A621FD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766FC44-D3C8-6644-B0DB-49E92FC9B14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300A229-DB5D-C442-BEB2-6A79F8122EE8}"/>
              </a:ext>
            </a:extLst>
          </p:cNvPr>
          <p:cNvSpPr txBox="1"/>
          <p:nvPr/>
        </p:nvSpPr>
        <p:spPr>
          <a:xfrm>
            <a:off x="6654110" y="6018114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235696F-6566-1844-981F-8A0AC33855EE}"/>
              </a:ext>
            </a:extLst>
          </p:cNvPr>
          <p:cNvSpPr/>
          <p:nvPr/>
        </p:nvSpPr>
        <p:spPr>
          <a:xfrm>
            <a:off x="842493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015E212-17E1-264D-AB18-4F03F81D0A4F}"/>
              </a:ext>
            </a:extLst>
          </p:cNvPr>
          <p:cNvSpPr txBox="1"/>
          <p:nvPr/>
        </p:nvSpPr>
        <p:spPr>
          <a:xfrm>
            <a:off x="893309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4266CB-DBC3-3245-B634-EACD1BFC7914}"/>
              </a:ext>
            </a:extLst>
          </p:cNvPr>
          <p:cNvGrpSpPr/>
          <p:nvPr/>
        </p:nvGrpSpPr>
        <p:grpSpPr>
          <a:xfrm>
            <a:off x="8736321" y="468078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A3BFEDF-E919-6345-B06F-1F825F2772C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64FD3CA-A176-BF4F-9BFF-899AB73DC5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3231B0-177F-014D-B104-F9643B804DC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7870448-A768-AD4C-9AE8-CDC7835C407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3ADEF82-F61F-6B4D-8765-089143185C2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CF54102-526E-C944-BA57-7BBF32FFCD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A939C36-B483-514B-A36B-F89EAC4485E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FE093700-4D10-B54B-8423-6E9F5CB0A8A7}"/>
              </a:ext>
            </a:extLst>
          </p:cNvPr>
          <p:cNvSpPr txBox="1">
            <a:spLocks/>
          </p:cNvSpPr>
          <p:nvPr/>
        </p:nvSpPr>
        <p:spPr>
          <a:xfrm>
            <a:off x="7277023" y="1227452"/>
            <a:ext cx="7279753" cy="172237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850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If our </a:t>
            </a:r>
            <a:r>
              <a:rPr lang="en-IN" dirty="0">
                <a:solidFill>
                  <a:srgbClr val="0070C0"/>
                </a:solidFill>
              </a:rPr>
              <a:t>application crashes (any pod dies), </a:t>
            </a:r>
            <a:r>
              <a:rPr lang="en-IN" dirty="0" err="1"/>
              <a:t>replicaset</a:t>
            </a:r>
            <a:r>
              <a:rPr lang="en-IN" dirty="0"/>
              <a:t> will </a:t>
            </a:r>
            <a:r>
              <a:rPr lang="en-IN" dirty="0">
                <a:solidFill>
                  <a:srgbClr val="00B050"/>
                </a:solidFill>
              </a:rPr>
              <a:t>recreate</a:t>
            </a:r>
            <a:r>
              <a:rPr lang="en-IN" dirty="0"/>
              <a:t> the pod immediately to ensure the configured number of pods running at any given time.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98DFDC-EFBD-6E45-A6DB-F425E82E1368}"/>
              </a:ext>
            </a:extLst>
          </p:cNvPr>
          <p:cNvSpPr/>
          <p:nvPr/>
        </p:nvSpPr>
        <p:spPr>
          <a:xfrm>
            <a:off x="219016" y="3891572"/>
            <a:ext cx="3193763" cy="17223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Reliability</a:t>
            </a:r>
          </a:p>
          <a:p>
            <a:pPr algn="ctr"/>
            <a:r>
              <a:rPr lang="en-US" sz="3000" dirty="0"/>
              <a:t>Or </a:t>
            </a:r>
          </a:p>
          <a:p>
            <a:pPr algn="ctr"/>
            <a:r>
              <a:rPr lang="en-US" sz="3000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363615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63627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19" grpId="0" animBg="1"/>
      <p:bldP spid="40" grpId="0" animBg="1"/>
      <p:bldP spid="41" grpId="0"/>
      <p:bldP spid="50" grpId="0" animBg="1"/>
      <p:bldP spid="51" grpId="0"/>
      <p:bldP spid="61" grpId="0"/>
      <p:bldP spid="62" grpId="0" animBg="1"/>
      <p:bldP spid="63" grpId="0"/>
      <p:bldP spid="2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9" y="1088020"/>
            <a:ext cx="5049487" cy="6324335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 Balancing</a:t>
            </a:r>
          </a:p>
          <a:p>
            <a:r>
              <a:rPr lang="en-IN" dirty="0"/>
              <a:t>To avoid overloading of traffic to single pod we can use </a:t>
            </a:r>
            <a:r>
              <a:rPr lang="en-IN" dirty="0">
                <a:solidFill>
                  <a:srgbClr val="0070C0"/>
                </a:solidFill>
              </a:rPr>
              <a:t>load balancing</a:t>
            </a:r>
            <a:r>
              <a:rPr lang="en-IN" dirty="0"/>
              <a:t>. </a:t>
            </a:r>
          </a:p>
          <a:p>
            <a:r>
              <a:rPr lang="en-IN" dirty="0"/>
              <a:t>Kubernetes provides pod load balancing </a:t>
            </a:r>
            <a:r>
              <a:rPr lang="en-IN" dirty="0">
                <a:solidFill>
                  <a:srgbClr val="0070C0"/>
                </a:solidFill>
              </a:rPr>
              <a:t>out of the box </a:t>
            </a:r>
            <a:r>
              <a:rPr lang="en-IN" dirty="0"/>
              <a:t>using </a:t>
            </a:r>
            <a:r>
              <a:rPr lang="en-IN" dirty="0">
                <a:solidFill>
                  <a:srgbClr val="00B050"/>
                </a:solidFill>
              </a:rPr>
              <a:t>Services</a:t>
            </a:r>
            <a:r>
              <a:rPr lang="en-IN" dirty="0"/>
              <a:t>  for the pods which are part of a ReplicaSet</a:t>
            </a:r>
          </a:p>
          <a:p>
            <a:r>
              <a:rPr lang="en-IN" dirty="0">
                <a:solidFill>
                  <a:srgbClr val="0070C0"/>
                </a:solidFill>
              </a:rPr>
              <a:t>Labels &amp; Selectors </a:t>
            </a:r>
            <a:r>
              <a:rPr lang="en-IN" dirty="0"/>
              <a:t>are the </a:t>
            </a:r>
            <a:r>
              <a:rPr lang="en-IN" dirty="0">
                <a:solidFill>
                  <a:srgbClr val="C00000"/>
                </a:solidFill>
              </a:rPr>
              <a:t>key items </a:t>
            </a:r>
            <a:r>
              <a:rPr lang="en-IN" dirty="0"/>
              <a:t>which </a:t>
            </a:r>
            <a:r>
              <a:rPr lang="en-IN" dirty="0">
                <a:solidFill>
                  <a:srgbClr val="C00000"/>
                </a:solidFill>
              </a:rPr>
              <a:t>ties</a:t>
            </a:r>
            <a:r>
              <a:rPr lang="en-IN" dirty="0"/>
              <a:t> all 3 together (Pod, ReplicaSet &amp; Service), we will know in detail when we are writing YAML manifests for these objects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146086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" y="1088020"/>
            <a:ext cx="5180660" cy="6324335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Scaling</a:t>
            </a:r>
          </a:p>
          <a:p>
            <a:r>
              <a:rPr lang="en-IN" dirty="0"/>
              <a:t>When load become too much for the number of existing pods, Kubernetes enables us to easily </a:t>
            </a:r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up our application, adding additional pods as needed.</a:t>
            </a:r>
          </a:p>
          <a:p>
            <a:r>
              <a:rPr lang="en-IN" dirty="0"/>
              <a:t>This is going to be </a:t>
            </a:r>
            <a:r>
              <a:rPr lang="en-IN" dirty="0">
                <a:solidFill>
                  <a:srgbClr val="0070C0"/>
                </a:solidFill>
              </a:rPr>
              <a:t>seamless and super quick</a:t>
            </a:r>
            <a:r>
              <a:rPr lang="en-IN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81937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r>
              <a:rPr lang="en-US" sz="7000" b="1" dirty="0">
                <a:solidFill>
                  <a:srgbClr val="00B05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932960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</a:t>
            </a:r>
          </a:p>
        </p:txBody>
      </p:sp>
    </p:spTree>
    <p:extLst>
      <p:ext uri="{BB962C8B-B14F-4D97-AF65-F5344CB8AC3E}">
        <p14:creationId xmlns:p14="http://schemas.microsoft.com/office/powerpoint/2010/main" val="20327460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1184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2163619" y="1875616"/>
            <a:ext cx="11065398" cy="573819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2528692" y="2107576"/>
            <a:ext cx="4891743" cy="51111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405018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59330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8120591" y="2107577"/>
            <a:ext cx="4737265" cy="51111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924687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3000064" y="3225045"/>
            <a:ext cx="9421793" cy="35737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1B6B174-7764-428C-9D94-57D8A2CA3579}"/>
              </a:ext>
            </a:extLst>
          </p:cNvPr>
          <p:cNvSpPr/>
          <p:nvPr/>
        </p:nvSpPr>
        <p:spPr>
          <a:xfrm>
            <a:off x="3338644" y="3728553"/>
            <a:ext cx="8807669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3542031" y="403172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4050187" y="529602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3853417" y="4373361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841CD70-F1BB-4EBB-AA45-06793C50F81B}"/>
              </a:ext>
            </a:extLst>
          </p:cNvPr>
          <p:cNvSpPr/>
          <p:nvPr/>
        </p:nvSpPr>
        <p:spPr>
          <a:xfrm>
            <a:off x="5457359" y="404223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9F705E2-62B9-4CF4-94C3-6DD6D4F36661}"/>
              </a:ext>
            </a:extLst>
          </p:cNvPr>
          <p:cNvSpPr txBox="1"/>
          <p:nvPr/>
        </p:nvSpPr>
        <p:spPr>
          <a:xfrm>
            <a:off x="5965515" y="530653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D95D049-63CC-42EE-85A9-24334D355C47}"/>
              </a:ext>
            </a:extLst>
          </p:cNvPr>
          <p:cNvGrpSpPr/>
          <p:nvPr/>
        </p:nvGrpSpPr>
        <p:grpSpPr>
          <a:xfrm>
            <a:off x="5768745" y="4383871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FB3F022-3A02-4B70-8285-F5569E20823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8DDDF3D-DB58-4913-9B55-A5C54F7C6F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4C98003-840D-4714-9535-8C5434E8FA5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5AF247D-D3A8-4FE6-B95A-C061398D53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BE2E516-1792-46B5-A8D0-C031374AD35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CEFBB31-D5CA-410A-B21D-7FE497314E6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937A577-2FC2-4502-8683-0D096A137A9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9574623-8C6C-4677-B1AA-C5125CA8789E}"/>
              </a:ext>
            </a:extLst>
          </p:cNvPr>
          <p:cNvSpPr/>
          <p:nvPr/>
        </p:nvSpPr>
        <p:spPr>
          <a:xfrm>
            <a:off x="8416422" y="402719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636F2C-A2E3-46C6-A643-92932F5DD410}"/>
              </a:ext>
            </a:extLst>
          </p:cNvPr>
          <p:cNvSpPr txBox="1"/>
          <p:nvPr/>
        </p:nvSpPr>
        <p:spPr>
          <a:xfrm>
            <a:off x="8924578" y="529149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431A5D-7486-46BC-8DC4-18FA276F12A2}"/>
              </a:ext>
            </a:extLst>
          </p:cNvPr>
          <p:cNvGrpSpPr/>
          <p:nvPr/>
        </p:nvGrpSpPr>
        <p:grpSpPr>
          <a:xfrm>
            <a:off x="8727808" y="4368831"/>
            <a:ext cx="1006998" cy="827590"/>
            <a:chOff x="853440" y="4579716"/>
            <a:chExt cx="1006998" cy="827590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3758EB2-4C28-4209-8448-E11FFED8591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12CEA2A-FC0D-4BE7-89AC-426B7C18DD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3328CEE-9DB9-4124-A54B-AD1BF2C229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9B862D2-A385-499A-B225-3985A91B559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C11FEEC-A1AD-4903-B163-51415E8C8D3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7BCB1CE-C3F0-40F4-9EF0-E7480AB2C4E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3B91B1A-6F7F-4E53-9F1B-CFF894F74B0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E1A29D0-08FD-444A-91BF-06FB024B40D3}"/>
              </a:ext>
            </a:extLst>
          </p:cNvPr>
          <p:cNvSpPr/>
          <p:nvPr/>
        </p:nvSpPr>
        <p:spPr>
          <a:xfrm>
            <a:off x="10331750" y="3996271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5A69A01-3EBF-438A-9BAC-88E97E07A699}"/>
              </a:ext>
            </a:extLst>
          </p:cNvPr>
          <p:cNvSpPr txBox="1"/>
          <p:nvPr/>
        </p:nvSpPr>
        <p:spPr>
          <a:xfrm>
            <a:off x="10839906" y="526056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37FFE1C-2F84-44B0-8F35-B19C246D0451}"/>
              </a:ext>
            </a:extLst>
          </p:cNvPr>
          <p:cNvGrpSpPr/>
          <p:nvPr/>
        </p:nvGrpSpPr>
        <p:grpSpPr>
          <a:xfrm>
            <a:off x="10643136" y="4337906"/>
            <a:ext cx="1006998" cy="827590"/>
            <a:chOff x="853440" y="4579716"/>
            <a:chExt cx="1006998" cy="82759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746BB20-3353-4DCE-BBF5-3006554863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37FED72-0BA7-42A8-BB05-66C5E15ED6B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0C18E1D-0918-4CB3-954D-91BBB967799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A7CB74-2A7F-48F2-82DB-C832F148A96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FDC518A-3289-4A86-B277-D48A4DC9B0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02874B-6E3C-4181-88D1-B27EDCBE7F2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A4CD832-D6F6-4021-A6BE-C8F74ECEAAB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BBE62429-E342-4C0B-9431-2F12E2E99789}"/>
              </a:ext>
            </a:extLst>
          </p:cNvPr>
          <p:cNvSpPr txBox="1"/>
          <p:nvPr/>
        </p:nvSpPr>
        <p:spPr>
          <a:xfrm>
            <a:off x="7051176" y="5744212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6974142" y="6407587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2980266" y="2322906"/>
            <a:ext cx="9421793" cy="5429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075E19E8-EB5E-504B-BC3C-F9AB5D023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1444" y="475561"/>
            <a:ext cx="914400" cy="9144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079ACD6-B84B-E142-96D7-BE602B6A0EAD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3338644" y="138996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05B38FFD-5332-094F-A5AC-0F7E3DC6A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9022" y="472143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F261AFD-132D-A340-B1E4-C1D4A77A7D5B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4626222" y="138654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User">
            <a:extLst>
              <a:ext uri="{FF2B5EF4-FFF2-40B4-BE49-F238E27FC236}">
                <a16:creationId xmlns:a16="http://schemas.microsoft.com/office/drawing/2014/main" id="{7912C8F7-33C1-CD48-BF9C-4C741C855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398" y="483083"/>
            <a:ext cx="914400" cy="9144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045E4E1-6814-6F4F-A93A-579A9905AC6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5763598" y="139748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05557C88-EB52-8A42-BA50-9F30A49A0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3976" y="479665"/>
            <a:ext cx="914400" cy="91440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63857D-F3B0-9448-AE7E-FA7608F3577F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7051176" y="1394065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User">
            <a:extLst>
              <a:ext uri="{FF2B5EF4-FFF2-40B4-BE49-F238E27FC236}">
                <a16:creationId xmlns:a16="http://schemas.microsoft.com/office/drawing/2014/main" id="{0810D150-4EE2-E64E-BC40-F87646369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0749" y="484902"/>
            <a:ext cx="914400" cy="91440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CE25A85-0481-5A47-AE86-791C9F0B206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8217949" y="139930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User">
            <a:extLst>
              <a:ext uri="{FF2B5EF4-FFF2-40B4-BE49-F238E27FC236}">
                <a16:creationId xmlns:a16="http://schemas.microsoft.com/office/drawing/2014/main" id="{6F567BFC-DC6A-7543-AD35-6079773CC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8327" y="481484"/>
            <a:ext cx="914400" cy="9144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4AE564-40DB-4042-A2B0-93F60D6020C7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9505527" y="139588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User">
            <a:extLst>
              <a:ext uri="{FF2B5EF4-FFF2-40B4-BE49-F238E27FC236}">
                <a16:creationId xmlns:a16="http://schemas.microsoft.com/office/drawing/2014/main" id="{4C68DB3A-F7A7-3148-94BE-6E9ADC38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5703" y="492424"/>
            <a:ext cx="914400" cy="91440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C7AA84-8E96-224E-91C3-2FD96A7515F1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10642903" y="140682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User">
            <a:extLst>
              <a:ext uri="{FF2B5EF4-FFF2-40B4-BE49-F238E27FC236}">
                <a16:creationId xmlns:a16="http://schemas.microsoft.com/office/drawing/2014/main" id="{C21822B2-AF48-734F-BE08-31880A7D4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3281" y="489006"/>
            <a:ext cx="914400" cy="914400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0925340-7873-6345-9A3A-F7EFAE0027BD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11930481" y="140340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9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6" grpId="0" animBg="1"/>
      <p:bldP spid="137" grpId="0" animBg="1"/>
      <p:bldP spid="138" grpId="0"/>
      <p:bldP spid="147" grpId="0" animBg="1"/>
      <p:bldP spid="148" grpId="0"/>
      <p:bldP spid="157" grpId="0" animBg="1"/>
      <p:bldP spid="158" grpId="0"/>
      <p:bldP spid="167" grpId="0" animBg="1"/>
      <p:bldP spid="168" grpId="0"/>
      <p:bldP spid="177" grpId="0"/>
      <p:bldP spid="8" grpId="0"/>
      <p:bldP spid="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844952" y="3592175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6286982" y="122469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 a Deployment to rollout a ReplicaSet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6286982" y="199857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Updating the Deployment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6286982" y="278565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Rolling Back a Deployment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6286982" y="355953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Scaling a Deployment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9506E3-669A-3642-86B6-D1AF99D15BA6}"/>
              </a:ext>
            </a:extLst>
          </p:cNvPr>
          <p:cNvSpPr/>
          <p:nvPr/>
        </p:nvSpPr>
        <p:spPr>
          <a:xfrm>
            <a:off x="6286982" y="436496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Pausing and Resuming a 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6286982" y="513884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 Status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6286982" y="592592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Clean up Policy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6286982" y="669980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Canary Deployments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217762" y="1542998"/>
            <a:ext cx="3069220" cy="236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3217762" y="2316877"/>
            <a:ext cx="3069220" cy="159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3217762" y="3103957"/>
            <a:ext cx="3069220" cy="80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3217762" y="3877836"/>
            <a:ext cx="3069220" cy="3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CE01D3-2377-CD49-B4C5-3A37FC69FB5C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217762" y="3910479"/>
            <a:ext cx="3069220" cy="77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3217762" y="3910479"/>
            <a:ext cx="3069220" cy="154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3217762" y="3910479"/>
            <a:ext cx="3069220" cy="233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3217762" y="3910479"/>
            <a:ext cx="3069220" cy="310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93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823443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48263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40373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189572" y="3667763"/>
            <a:ext cx="2165472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3410043" y="182168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3410042" y="281039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3410043" y="3780548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LoadBalancer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3387740" y="4825774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355044" y="2218030"/>
            <a:ext cx="1054999" cy="176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2355044" y="3206740"/>
            <a:ext cx="1054998" cy="779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355044" y="3986067"/>
            <a:ext cx="1054999" cy="190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355044" y="3986067"/>
            <a:ext cx="1032696" cy="1236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B5B4C71-5D25-BE44-B17F-541A87FA5A0B}"/>
              </a:ext>
            </a:extLst>
          </p:cNvPr>
          <p:cNvSpPr/>
          <p:nvPr/>
        </p:nvSpPr>
        <p:spPr>
          <a:xfrm>
            <a:off x="3387739" y="5871000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E372F8-6F42-9B4F-98E6-1487211C91FB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355044" y="3986067"/>
            <a:ext cx="1032695" cy="228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56210C3-BE24-0F43-850F-BB3EEA3E4898}"/>
              </a:ext>
            </a:extLst>
          </p:cNvPr>
          <p:cNvSpPr/>
          <p:nvPr/>
        </p:nvSpPr>
        <p:spPr>
          <a:xfrm>
            <a:off x="5904198" y="182168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communication between applications inside k8s cluster (Example: Frontend application accessing backend application)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7CBF98-CE08-4049-A0E0-A18CF9CD1F28}"/>
              </a:ext>
            </a:extLst>
          </p:cNvPr>
          <p:cNvSpPr/>
          <p:nvPr/>
        </p:nvSpPr>
        <p:spPr>
          <a:xfrm>
            <a:off x="5904197" y="281039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accessing applications outside of of k8s cluster using Worker Node Ports (Example: Accessing Frontend application on browser)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30A250F-ED3A-C447-869B-6C047AC2C61C}"/>
              </a:ext>
            </a:extLst>
          </p:cNvPr>
          <p:cNvSpPr/>
          <p:nvPr/>
        </p:nvSpPr>
        <p:spPr>
          <a:xfrm>
            <a:off x="5904198" y="3780548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Primarily for Cloud Providers to integrate with their Load Balancer services (Example: AWS Elastic Load Balancer)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9F2E42E-82C6-0941-A652-585EE30C6E85}"/>
              </a:ext>
            </a:extLst>
          </p:cNvPr>
          <p:cNvSpPr/>
          <p:nvPr/>
        </p:nvSpPr>
        <p:spPr>
          <a:xfrm>
            <a:off x="5881895" y="4825774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Ingress is an advanced load balancer which provides Context path based routing, SSL, SSL Redirect and many more (Example: AWS ALB)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FBAFCA-8F76-5448-9798-BAFA2773BA82}"/>
              </a:ext>
            </a:extLst>
          </p:cNvPr>
          <p:cNvSpPr/>
          <p:nvPr/>
        </p:nvSpPr>
        <p:spPr>
          <a:xfrm>
            <a:off x="5881894" y="5871000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To access externally hosted apps in k8s cluster (Example: Access AWS RDS Database endpoint by application present inside k8s cluster)</a:t>
            </a:r>
          </a:p>
        </p:txBody>
      </p:sp>
    </p:spTree>
    <p:extLst>
      <p:ext uri="{BB962C8B-B14F-4D97-AF65-F5344CB8AC3E}">
        <p14:creationId xmlns:p14="http://schemas.microsoft.com/office/powerpoint/2010/main" val="187626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3" grpId="0" animBg="1"/>
      <p:bldP spid="42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2975624" y="334538"/>
            <a:ext cx="9491439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3960224" y="1713767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186123" y="1918678"/>
            <a:ext cx="690934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05D06DF-1884-C944-89C8-CCBBBF9EED0A}"/>
              </a:ext>
            </a:extLst>
          </p:cNvPr>
          <p:cNvSpPr/>
          <p:nvPr/>
        </p:nvSpPr>
        <p:spPr>
          <a:xfrm>
            <a:off x="4389510" y="207543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BE3EA7E-03B0-E144-81F3-22D12E48C118}"/>
              </a:ext>
            </a:extLst>
          </p:cNvPr>
          <p:cNvSpPr txBox="1"/>
          <p:nvPr/>
        </p:nvSpPr>
        <p:spPr>
          <a:xfrm>
            <a:off x="4829596" y="3145494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264C508-229B-C747-BA19-48BA61F6BFD8}"/>
              </a:ext>
            </a:extLst>
          </p:cNvPr>
          <p:cNvGrpSpPr/>
          <p:nvPr/>
        </p:nvGrpSpPr>
        <p:grpSpPr>
          <a:xfrm>
            <a:off x="4700896" y="2417066"/>
            <a:ext cx="914036" cy="704091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3AFD51D-56B3-B64A-B331-E9C00A2E98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409AC6C-84CB-3043-A8A2-FC9AE182BF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2D83805-73E7-2643-9C6C-F098FFB156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E32BAA-0766-E146-9D3B-64B88A2AA45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8D0B744-30A3-F84D-9226-DEB01026089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C1685B-CBFB-644F-A3EC-8FA6C768680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5CEDF5D-96F5-6240-8063-986C37B11A6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837904" y="212049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7306524" y="3200121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7149290" y="2462128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887375" y="3474558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6149179" y="3747853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3960223" y="1044374"/>
            <a:ext cx="741242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</a:t>
            </a:r>
            <a:r>
              <a:rPr lang="en-IN" dirty="0" err="1"/>
              <a:t>NodePort</a:t>
            </a:r>
            <a:r>
              <a:rPr lang="en-IN" dirty="0"/>
              <a:t> or </a:t>
            </a:r>
            <a:r>
              <a:rPr lang="en-IN" dirty="0" err="1"/>
              <a:t>LoadBalancer</a:t>
            </a:r>
            <a:r>
              <a:rPr lang="en-IN" dirty="0"/>
              <a:t> or Ingress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3979777" y="4967509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4205676" y="5172420"/>
            <a:ext cx="6889791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6A62383-1950-E543-B7E6-46E142487E81}"/>
              </a:ext>
            </a:extLst>
          </p:cNvPr>
          <p:cNvSpPr/>
          <p:nvPr/>
        </p:nvSpPr>
        <p:spPr>
          <a:xfrm>
            <a:off x="4409063" y="532917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4431EB-8A42-0D4D-A082-19E87A603CCC}"/>
              </a:ext>
            </a:extLst>
          </p:cNvPr>
          <p:cNvSpPr txBox="1"/>
          <p:nvPr/>
        </p:nvSpPr>
        <p:spPr>
          <a:xfrm>
            <a:off x="4849149" y="6399236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794829" y="531705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7263449" y="639668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864065" y="671883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6071696" y="7012867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3979776" y="4298116"/>
            <a:ext cx="739287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</a:t>
            </a:r>
            <a:r>
              <a:rPr lang="en-IN" dirty="0" err="1"/>
              <a:t>ClusterIP</a:t>
            </a:r>
            <a:r>
              <a:rPr lang="en-IN" dirty="0"/>
              <a:t> Service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82AC940-FE83-9F41-BB74-C17C28E2919C}"/>
              </a:ext>
            </a:extLst>
          </p:cNvPr>
          <p:cNvGrpSpPr/>
          <p:nvPr/>
        </p:nvGrpSpPr>
        <p:grpSpPr>
          <a:xfrm>
            <a:off x="4639799" y="5522990"/>
            <a:ext cx="1006998" cy="827590"/>
            <a:chOff x="2217322" y="4152694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A8A2FCB-5968-DA46-9C2F-6D2421C511C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01B1FFC-2DF5-7845-9E49-21714FA43EF1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584BE37-6DE9-3846-8A0C-9F6FD129D647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0CC1207-4215-3749-9604-19554D150123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2E50CA8-8D3B-2E45-829C-17886FA0BB9C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193FA2D-BE11-7F42-BB24-F0B5DD8F9939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3CA3D6F-E151-0D42-AB77-C29E80C1B206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7035776" y="550183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D581A37-1DEF-1842-9768-3D019706EE09}"/>
              </a:ext>
            </a:extLst>
          </p:cNvPr>
          <p:cNvSpPr/>
          <p:nvPr/>
        </p:nvSpPr>
        <p:spPr>
          <a:xfrm>
            <a:off x="9223550" y="533483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CAA91F9-0D0C-D748-81E3-203DDA8EAE8D}"/>
              </a:ext>
            </a:extLst>
          </p:cNvPr>
          <p:cNvSpPr txBox="1"/>
          <p:nvPr/>
        </p:nvSpPr>
        <p:spPr>
          <a:xfrm>
            <a:off x="9692170" y="641446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4087F22-F011-A843-B59C-CEB446F02344}"/>
              </a:ext>
            </a:extLst>
          </p:cNvPr>
          <p:cNvGrpSpPr/>
          <p:nvPr/>
        </p:nvGrpSpPr>
        <p:grpSpPr>
          <a:xfrm>
            <a:off x="9464497" y="5519610"/>
            <a:ext cx="1006998" cy="827590"/>
            <a:chOff x="2217322" y="4152694"/>
            <a:chExt cx="1006998" cy="827590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E4A4FFB-D9FD-1341-BDB1-8646D52AEA2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84A4F1C-55FF-2946-8CE4-6FB821CFCB59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98A61D6-5173-C949-83E2-0836EA6387BC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099B318-11F8-B44C-ABB4-55CF682A994D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8532812-695D-1F4F-AF52-A54F434F7DDB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784E9F9-4238-5F42-869E-37F12B95FB50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0F019BE-823C-814F-B396-D3B34162BAB4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E07B25A-5A13-A74A-94EF-CB59790B47DB}"/>
              </a:ext>
            </a:extLst>
          </p:cNvPr>
          <p:cNvSpPr/>
          <p:nvPr/>
        </p:nvSpPr>
        <p:spPr>
          <a:xfrm>
            <a:off x="9286298" y="211687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60659C8-7D0D-FE4A-8501-95E4CFA5A3A0}"/>
              </a:ext>
            </a:extLst>
          </p:cNvPr>
          <p:cNvSpPr txBox="1"/>
          <p:nvPr/>
        </p:nvSpPr>
        <p:spPr>
          <a:xfrm>
            <a:off x="9754918" y="319650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E105E5A-8537-9C4D-8BBC-5FFAC83A2929}"/>
              </a:ext>
            </a:extLst>
          </p:cNvPr>
          <p:cNvGrpSpPr/>
          <p:nvPr/>
        </p:nvGrpSpPr>
        <p:grpSpPr>
          <a:xfrm>
            <a:off x="9597684" y="2458507"/>
            <a:ext cx="914036" cy="704091"/>
            <a:chOff x="853440" y="4579716"/>
            <a:chExt cx="1006998" cy="827590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9B488E04-7414-0842-B577-93F37C59FD1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9A791F7-4A7D-374A-896A-A3CC9B0A0A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4093AD4-5124-894C-A759-AE458A4E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2C6D486-BE3F-3340-BD8F-7C8562C8FEE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6D7E5D4-773F-C841-B3B6-016160782AB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4CC471A-F60F-A044-8EE2-062FCA5CEE1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A67A66C-F99C-2040-9C7D-07A34AC41D2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9278751" y="356363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stCxn id="182" idx="3"/>
            <a:endCxn id="111" idx="1"/>
          </p:cNvCxnSpPr>
          <p:nvPr/>
        </p:nvCxnSpPr>
        <p:spPr>
          <a:xfrm>
            <a:off x="2418336" y="1248340"/>
            <a:ext cx="1541887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stCxn id="111" idx="2"/>
            <a:endCxn id="77" idx="0"/>
          </p:cNvCxnSpPr>
          <p:nvPr/>
        </p:nvCxnSpPr>
        <p:spPr>
          <a:xfrm flipH="1">
            <a:off x="7656659" y="146513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7577058" y="408228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7561818" y="471460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A18CA36F-CBCF-DB41-861D-EFB3AB540BCF}"/>
              </a:ext>
            </a:extLst>
          </p:cNvPr>
          <p:cNvSpPr/>
          <p:nvPr/>
        </p:nvSpPr>
        <p:spPr>
          <a:xfrm rot="16200000">
            <a:off x="10434116" y="5662977"/>
            <a:ext cx="3069968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DB – </a:t>
            </a:r>
            <a:r>
              <a:rPr lang="en-IN" sz="2000" dirty="0" err="1"/>
              <a:t>ExternalName</a:t>
            </a:r>
            <a:r>
              <a:rPr lang="en-IN" sz="2000" dirty="0"/>
              <a:t>  Service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6149F45-E11D-1347-B9D9-BF010C3E4743}"/>
              </a:ext>
            </a:extLst>
          </p:cNvPr>
          <p:cNvSpPr/>
          <p:nvPr/>
        </p:nvSpPr>
        <p:spPr>
          <a:xfrm>
            <a:off x="12853137" y="5119264"/>
            <a:ext cx="1709185" cy="15114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64B4B9C1-B880-4B49-AC48-05D73A28F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53136" y="5119264"/>
            <a:ext cx="277535" cy="277535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8C85A9E-B80F-D049-8D3E-A96A498ED4F4}"/>
              </a:ext>
            </a:extLst>
          </p:cNvPr>
          <p:cNvSpPr txBox="1"/>
          <p:nvPr/>
        </p:nvSpPr>
        <p:spPr>
          <a:xfrm>
            <a:off x="12866447" y="6265221"/>
            <a:ext cx="1757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 RDS Database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A064A23E-ED47-3742-8A93-4F6756609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49630" y="5495117"/>
            <a:ext cx="711200" cy="711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35BAB2-44A8-8C49-A321-61A7E4C0EFBD}"/>
              </a:ext>
            </a:extLst>
          </p:cNvPr>
          <p:cNvCxnSpPr>
            <a:cxnSpLocks/>
            <a:endCxn id="210" idx="0"/>
          </p:cNvCxnSpPr>
          <p:nvPr/>
        </p:nvCxnSpPr>
        <p:spPr>
          <a:xfrm>
            <a:off x="11432491" y="5873355"/>
            <a:ext cx="326231" cy="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88A58EA-4ED9-084C-9240-D669C1087FAB}"/>
              </a:ext>
            </a:extLst>
          </p:cNvPr>
          <p:cNvCxnSpPr>
            <a:cxnSpLocks/>
            <a:stCxn id="210" idx="2"/>
            <a:endCxn id="93" idx="1"/>
          </p:cNvCxnSpPr>
          <p:nvPr/>
        </p:nvCxnSpPr>
        <p:spPr>
          <a:xfrm>
            <a:off x="12179479" y="5873356"/>
            <a:ext cx="673658" cy="1644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285" y="6718837"/>
            <a:ext cx="2596802" cy="794985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298153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84" grpId="0" animBg="1"/>
      <p:bldP spid="85" grpId="0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4" grpId="0" animBg="1"/>
      <p:bldP spid="115" grpId="0"/>
      <p:bldP spid="116" grpId="0" animBg="1"/>
      <p:bldP spid="117" grpId="0"/>
      <p:bldP spid="118" grpId="0"/>
      <p:bldP spid="119" grpId="0"/>
      <p:bldP spid="120" grpId="0" animBg="1"/>
      <p:bldP spid="185" grpId="0" animBg="1"/>
      <p:bldP spid="186" grpId="0"/>
      <p:bldP spid="197" grpId="0" animBg="1"/>
      <p:bldP spid="198" grpId="0"/>
      <p:bldP spid="33" grpId="0"/>
      <p:bldP spid="210" grpId="0" animBg="1"/>
      <p:bldP spid="93" grpId="0" animBg="1"/>
      <p:bldP spid="103" grpId="0"/>
      <p:bldP spid="1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017575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4404732" y="334538"/>
            <a:ext cx="5051501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4850780" y="1713767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998056" y="1918678"/>
            <a:ext cx="390793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320912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6789532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6632298" y="2439086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370383" y="34515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5714221" y="3770088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4831275" y="1044374"/>
            <a:ext cx="432541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</a:t>
            </a:r>
            <a:r>
              <a:rPr lang="en-IN" dirty="0" err="1"/>
              <a:t>NodePort</a:t>
            </a:r>
            <a:r>
              <a:rPr lang="en-IN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4870333" y="4967509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5015313" y="5172420"/>
            <a:ext cx="389687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306443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6775063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375679" y="675534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5660793" y="7000560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4848530" y="4298116"/>
            <a:ext cx="43081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</a:t>
            </a:r>
            <a:r>
              <a:rPr lang="en-IN" dirty="0" err="1"/>
              <a:t>ClusterIP</a:t>
            </a:r>
            <a:r>
              <a:rPr lang="en-IN" dirty="0"/>
              <a:t> Service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6547390" y="553834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6926066" y="346430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cxnSpLocks/>
            <a:stCxn id="182" idx="3"/>
            <a:endCxn id="111" idx="1"/>
          </p:cNvCxnSpPr>
          <p:nvPr/>
        </p:nvCxnSpPr>
        <p:spPr>
          <a:xfrm>
            <a:off x="2418336" y="1248340"/>
            <a:ext cx="2412939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cxnSpLocks/>
            <a:stCxn id="111" idx="2"/>
            <a:endCxn id="77" idx="0"/>
          </p:cNvCxnSpPr>
          <p:nvPr/>
        </p:nvCxnSpPr>
        <p:spPr>
          <a:xfrm flipH="1">
            <a:off x="6993957" y="1465131"/>
            <a:ext cx="24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6984180" y="406114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6968940" y="469346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2465" y="129203"/>
            <a:ext cx="4041433" cy="79498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Services Demo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DD047-E604-2940-9943-D066FFE43BBA}"/>
              </a:ext>
            </a:extLst>
          </p:cNvPr>
          <p:cNvSpPr txBox="1"/>
          <p:nvPr/>
        </p:nvSpPr>
        <p:spPr>
          <a:xfrm>
            <a:off x="0" y="1830001"/>
            <a:ext cx="4298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</a:t>
            </a:r>
            <a:r>
              <a:rPr lang="en-US" sz="1600" dirty="0" err="1"/>
              <a:t>workernode</a:t>
            </a:r>
            <a:r>
              <a:rPr lang="en-US" sz="1600" dirty="0"/>
              <a:t>-public-</a:t>
            </a:r>
            <a:r>
              <a:rPr lang="en-US" sz="1600" dirty="0" err="1"/>
              <a:t>ip</a:t>
            </a:r>
            <a:r>
              <a:rPr lang="en-US" sz="1600" dirty="0"/>
              <a:t>&gt;:&lt;</a:t>
            </a:r>
            <a:r>
              <a:rPr lang="en-US" sz="1600" dirty="0" err="1"/>
              <a:t>NodePort</a:t>
            </a:r>
            <a:r>
              <a:rPr lang="en-US" sz="1600" dirty="0"/>
              <a:t>&gt;/hello</a:t>
            </a:r>
          </a:p>
        </p:txBody>
      </p:sp>
    </p:spTree>
    <p:extLst>
      <p:ext uri="{BB962C8B-B14F-4D97-AF65-F5344CB8AC3E}">
        <p14:creationId xmlns:p14="http://schemas.microsoft.com/office/powerpoint/2010/main" val="318518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6" grpId="0" animBg="1"/>
      <p:bldP spid="117" grpId="0"/>
      <p:bldP spid="118" grpId="0"/>
      <p:bldP spid="119" grpId="0"/>
      <p:bldP spid="120" grpId="0" animBg="1"/>
      <p:bldP spid="33" grpId="0"/>
      <p:bldP spid="14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6555590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F20B13-8EAF-6440-8914-27FD415D16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D51CD-9F3D-7B42-A5CB-2264BA10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is </a:t>
            </a:r>
            <a:r>
              <a:rPr lang="en-US" dirty="0">
                <a:solidFill>
                  <a:srgbClr val="0070C0"/>
                </a:solidFill>
              </a:rPr>
              <a:t>not a </a:t>
            </a:r>
            <a:r>
              <a:rPr lang="en-US" dirty="0"/>
              <a:t>Markup Language</a:t>
            </a:r>
          </a:p>
          <a:p>
            <a:r>
              <a:rPr lang="en-US" dirty="0"/>
              <a:t>YAML is used to </a:t>
            </a:r>
            <a:r>
              <a:rPr lang="en-US" dirty="0">
                <a:solidFill>
                  <a:srgbClr val="0070C0"/>
                </a:solidFill>
              </a:rPr>
              <a:t>store information </a:t>
            </a:r>
            <a:r>
              <a:rPr lang="en-US" dirty="0"/>
              <a:t>about different things</a:t>
            </a:r>
          </a:p>
          <a:p>
            <a:r>
              <a:rPr lang="en-US" dirty="0"/>
              <a:t>We can use YAML  to </a:t>
            </a:r>
            <a:r>
              <a:rPr lang="en-US" dirty="0">
                <a:solidFill>
                  <a:srgbClr val="0070C0"/>
                </a:solidFill>
              </a:rPr>
              <a:t>define key, Value pairs </a:t>
            </a:r>
            <a:r>
              <a:rPr lang="en-US" dirty="0"/>
              <a:t>like variables, lists and objects</a:t>
            </a:r>
          </a:p>
          <a:p>
            <a:r>
              <a:rPr lang="en-US" dirty="0"/>
              <a:t>YAML is very similar to </a:t>
            </a:r>
            <a:r>
              <a:rPr lang="en-US" dirty="0">
                <a:solidFill>
                  <a:srgbClr val="0070C0"/>
                </a:solidFill>
              </a:rPr>
              <a:t>JSON</a:t>
            </a:r>
            <a:r>
              <a:rPr lang="en-US" dirty="0"/>
              <a:t> (</a:t>
            </a:r>
            <a:r>
              <a:rPr lang="en-US" dirty="0" err="1"/>
              <a:t>Javascript</a:t>
            </a:r>
            <a:r>
              <a:rPr lang="en-US" dirty="0"/>
              <a:t> Object Notation)</a:t>
            </a:r>
          </a:p>
          <a:p>
            <a:r>
              <a:rPr lang="en-US" dirty="0"/>
              <a:t>YAML primarily focuses on 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user friendliness</a:t>
            </a:r>
          </a:p>
          <a:p>
            <a:r>
              <a:rPr lang="en-US" dirty="0"/>
              <a:t>YAML is designed to be </a:t>
            </a:r>
            <a:r>
              <a:rPr lang="en-US" dirty="0">
                <a:solidFill>
                  <a:srgbClr val="0070C0"/>
                </a:solidFill>
              </a:rPr>
              <a:t>clean and easy to read</a:t>
            </a:r>
          </a:p>
          <a:p>
            <a:r>
              <a:rPr lang="en-US" dirty="0"/>
              <a:t>We can define YAML files with two different extensions</a:t>
            </a: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yml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yaml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96E99A-7D02-7745-B595-8E887D94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222456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4E5C8-EE20-554A-AB87-8475B83C3E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D072D-354E-0A44-844E-CDD758835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YAML Comments</a:t>
            </a:r>
          </a:p>
          <a:p>
            <a:r>
              <a:rPr lang="en-US" dirty="0"/>
              <a:t>YAML Key Value Pairs</a:t>
            </a:r>
          </a:p>
          <a:p>
            <a:r>
              <a:rPr lang="en-US" dirty="0"/>
              <a:t>YAML Dictionary or Map</a:t>
            </a:r>
          </a:p>
          <a:p>
            <a:r>
              <a:rPr lang="en-US" dirty="0"/>
              <a:t>YAML Array / Lists</a:t>
            </a:r>
          </a:p>
          <a:p>
            <a:r>
              <a:rPr lang="en-US" dirty="0"/>
              <a:t>YAML Spaces</a:t>
            </a:r>
          </a:p>
          <a:p>
            <a:r>
              <a:rPr lang="en-US" dirty="0"/>
              <a:t>YAML Document Separator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1DAA2-9028-9C40-8C05-CEBA5828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171078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Storage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183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E65DBA-7311-2442-909D-3C0F9B8471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D93951-CBC9-A14C-8C04-DFA9FA7DFFBB}"/>
              </a:ext>
            </a:extLst>
          </p:cNvPr>
          <p:cNvSpPr/>
          <p:nvPr/>
        </p:nvSpPr>
        <p:spPr>
          <a:xfrm>
            <a:off x="6356195" y="148876"/>
            <a:ext cx="2509025" cy="6802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 Storage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F72B8-F924-E44A-BE40-B120492743A9}"/>
              </a:ext>
            </a:extLst>
          </p:cNvPr>
          <p:cNvSpPr/>
          <p:nvPr/>
        </p:nvSpPr>
        <p:spPr>
          <a:xfrm>
            <a:off x="344944" y="2174487"/>
            <a:ext cx="3086658" cy="6802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In-Tree EBS Provisioner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9F9DC-99AA-C447-97B3-3207A187EC68}"/>
              </a:ext>
            </a:extLst>
          </p:cNvPr>
          <p:cNvSpPr/>
          <p:nvPr/>
        </p:nvSpPr>
        <p:spPr>
          <a:xfrm>
            <a:off x="4033767" y="2174487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EBS CSI Driver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2A495-B7A0-0F46-AB5C-326C66532A12}"/>
              </a:ext>
            </a:extLst>
          </p:cNvPr>
          <p:cNvSpPr/>
          <p:nvPr/>
        </p:nvSpPr>
        <p:spPr>
          <a:xfrm>
            <a:off x="7722591" y="2174488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EFS CSI Driver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4005A5-1DED-8C47-9F97-570843E321D2}"/>
              </a:ext>
            </a:extLst>
          </p:cNvPr>
          <p:cNvSpPr/>
          <p:nvPr/>
        </p:nvSpPr>
        <p:spPr>
          <a:xfrm>
            <a:off x="11411414" y="2174487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FSx</a:t>
            </a:r>
            <a:r>
              <a:rPr lang="en-US" dirty="0"/>
              <a:t> for Luster CSI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9321B-E7B2-C542-AF59-80B5A0580323}"/>
              </a:ext>
            </a:extLst>
          </p:cNvPr>
          <p:cNvSpPr/>
          <p:nvPr/>
        </p:nvSpPr>
        <p:spPr>
          <a:xfrm>
            <a:off x="4033766" y="3109025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CSI means Container Storage Interface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1BE073-C7DE-D449-90FF-2B614AC84EA1}"/>
              </a:ext>
            </a:extLst>
          </p:cNvPr>
          <p:cNvSpPr/>
          <p:nvPr/>
        </p:nvSpPr>
        <p:spPr>
          <a:xfrm>
            <a:off x="4033766" y="4049022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Latest &amp; Greatest available today &amp; in Beta release &amp; ready for production use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F473F0-5EAB-894D-A9E9-F1B6C91AD74C}"/>
              </a:ext>
            </a:extLst>
          </p:cNvPr>
          <p:cNvSpPr/>
          <p:nvPr/>
        </p:nvSpPr>
        <p:spPr>
          <a:xfrm>
            <a:off x="4033766" y="4926205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 on today,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supported</a:t>
            </a:r>
            <a:r>
              <a:rPr lang="en-US" dirty="0">
                <a:solidFill>
                  <a:schemeClr val="tx1"/>
                </a:solidFill>
              </a:rPr>
              <a:t> on AWS EKS Fargate (Serverless)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C45BDC-3710-5845-BF32-C8CF50629CE9}"/>
              </a:ext>
            </a:extLst>
          </p:cNvPr>
          <p:cNvSpPr/>
          <p:nvPr/>
        </p:nvSpPr>
        <p:spPr>
          <a:xfrm>
            <a:off x="4033766" y="5812144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Allows EKS Clusters to </a:t>
            </a:r>
            <a:r>
              <a:rPr lang="en-US" dirty="0">
                <a:solidFill>
                  <a:srgbClr val="00B050"/>
                </a:solidFill>
              </a:rPr>
              <a:t>manage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lifecycle</a:t>
            </a:r>
            <a:r>
              <a:rPr lang="en-US" dirty="0">
                <a:solidFill>
                  <a:schemeClr val="tx1"/>
                </a:solidFill>
              </a:rPr>
              <a:t> of EBS Volumes for persistent storage, EFS File systems &amp; </a:t>
            </a:r>
            <a:r>
              <a:rPr lang="en-US" dirty="0" err="1">
                <a:solidFill>
                  <a:schemeClr val="tx1"/>
                </a:solidFill>
              </a:rPr>
              <a:t>FSx</a:t>
            </a:r>
            <a:r>
              <a:rPr lang="en-US" dirty="0">
                <a:solidFill>
                  <a:schemeClr val="tx1"/>
                </a:solidFill>
              </a:rPr>
              <a:t> for Luster File systems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B9063C-18E3-7D47-9D16-E3949303E53E}"/>
              </a:ext>
            </a:extLst>
          </p:cNvPr>
          <p:cNvSpPr/>
          <p:nvPr/>
        </p:nvSpPr>
        <p:spPr>
          <a:xfrm>
            <a:off x="4033766" y="6698083"/>
            <a:ext cx="6775483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Supported for k8s 1.14 &amp; later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F1241E-2396-284C-81C3-365C712F5525}"/>
              </a:ext>
            </a:extLst>
          </p:cNvPr>
          <p:cNvSpPr/>
          <p:nvPr/>
        </p:nvSpPr>
        <p:spPr>
          <a:xfrm>
            <a:off x="11411413" y="6707457"/>
            <a:ext cx="3086658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Supported for k8s 1.16 &amp; later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CFCE96-F73E-974E-A982-EA5B5C2DC507}"/>
              </a:ext>
            </a:extLst>
          </p:cNvPr>
          <p:cNvSpPr/>
          <p:nvPr/>
        </p:nvSpPr>
        <p:spPr>
          <a:xfrm>
            <a:off x="344944" y="3146241"/>
            <a:ext cx="3086658" cy="6802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Legacy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3861D7-A75A-E449-B464-0DE158912B12}"/>
              </a:ext>
            </a:extLst>
          </p:cNvPr>
          <p:cNvSpPr/>
          <p:nvPr/>
        </p:nvSpPr>
        <p:spPr>
          <a:xfrm>
            <a:off x="344944" y="4017735"/>
            <a:ext cx="3086658" cy="6802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Will be deprecated soon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F8992E-0939-1D44-99F7-6D5EB0DAE387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1888273" y="829101"/>
            <a:ext cx="5722435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7CDB24-D80B-9A4C-9C84-21663E02D418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577096" y="829101"/>
            <a:ext cx="2033612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BDF876-96A1-254F-9CD4-711BD7CA2125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610708" y="829101"/>
            <a:ext cx="1655212" cy="1345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557088E-6339-3F4B-97A5-8A8DAB2AB5F0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610708" y="829101"/>
            <a:ext cx="5344035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07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780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4205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EBS CSI Driver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39" y="2392617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B3E0BE8-1BE4-0148-88AC-589E3451A4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61785" y="5523976"/>
            <a:ext cx="1964887" cy="196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10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68867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628851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8017843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406306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74926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717692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54553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56228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628851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628851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8017843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91837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60457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529840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76246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628851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632784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2305329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1237154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1237154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1237154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1237154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963615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963615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963615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963615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1237154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1237154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1237154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7659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4148371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92596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62455" y="2526427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5210515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117579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36283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36283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33A0EF8-01F0-CF41-AEE8-3512225B3900}"/>
              </a:ext>
            </a:extLst>
          </p:cNvPr>
          <p:cNvSpPr/>
          <p:nvPr/>
        </p:nvSpPr>
        <p:spPr>
          <a:xfrm>
            <a:off x="11216823" y="4316643"/>
            <a:ext cx="2977454" cy="4758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E9C286B-2D7B-3E40-B6A2-BC09B1005E2A}"/>
              </a:ext>
            </a:extLst>
          </p:cNvPr>
          <p:cNvSpPr/>
          <p:nvPr/>
        </p:nvSpPr>
        <p:spPr>
          <a:xfrm>
            <a:off x="31150" y="4303208"/>
            <a:ext cx="3459183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setup to achieve  HA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B004FD4-AE88-C144-8FFF-3456EBE7FDFA}"/>
              </a:ext>
            </a:extLst>
          </p:cNvPr>
          <p:cNvSpPr/>
          <p:nvPr/>
        </p:nvSpPr>
        <p:spPr>
          <a:xfrm>
            <a:off x="31151" y="4796934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Multi-Az support for EBS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C92D3FA-5081-764D-B8AD-E0708782AB27}"/>
              </a:ext>
            </a:extLst>
          </p:cNvPr>
          <p:cNvSpPr/>
          <p:nvPr/>
        </p:nvSpPr>
        <p:spPr>
          <a:xfrm>
            <a:off x="31151" y="5296259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Master-Master MySQL setup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1593AC5-BE96-B146-8461-A5A475369A94}"/>
              </a:ext>
            </a:extLst>
          </p:cNvPr>
          <p:cNvSpPr/>
          <p:nvPr/>
        </p:nvSpPr>
        <p:spPr>
          <a:xfrm>
            <a:off x="31151" y="5796923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Master-Slave MySQL setup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B6413DA-0296-8442-8110-4346FD2FBEDC}"/>
              </a:ext>
            </a:extLst>
          </p:cNvPr>
          <p:cNvSpPr/>
          <p:nvPr/>
        </p:nvSpPr>
        <p:spPr>
          <a:xfrm>
            <a:off x="46819" y="62662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Automatic Backup &amp; Recovery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6BD9B01-E744-A249-8906-C838744BBD41}"/>
              </a:ext>
            </a:extLst>
          </p:cNvPr>
          <p:cNvSpPr/>
          <p:nvPr/>
        </p:nvSpPr>
        <p:spPr>
          <a:xfrm>
            <a:off x="46819" y="3809482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Drawbacks of EBS CSI for MySQL DB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3E0F948-FD39-0644-9C70-09494DA7DA1C}"/>
              </a:ext>
            </a:extLst>
          </p:cNvPr>
          <p:cNvSpPr/>
          <p:nvPr/>
        </p:nvSpPr>
        <p:spPr>
          <a:xfrm>
            <a:off x="62455" y="67481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Auto-Upgrade MySQL</a:t>
            </a:r>
          </a:p>
        </p:txBody>
      </p:sp>
    </p:spTree>
    <p:extLst>
      <p:ext uri="{BB962C8B-B14F-4D97-AF65-F5344CB8AC3E}">
        <p14:creationId xmlns:p14="http://schemas.microsoft.com/office/powerpoint/2010/main" val="35647660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FE7240-EE05-304C-A2D8-C942DA7590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7DBAD-50B3-7D4D-9083-065F77A4A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EBS provides </a:t>
            </a:r>
            <a:r>
              <a:rPr lang="en-US" dirty="0">
                <a:solidFill>
                  <a:srgbClr val="0070C0"/>
                </a:solidFill>
              </a:rPr>
              <a:t>block level storage volumes </a:t>
            </a:r>
            <a:r>
              <a:rPr lang="en-US" dirty="0"/>
              <a:t>for use with </a:t>
            </a:r>
            <a:r>
              <a:rPr lang="en-US" dirty="0">
                <a:solidFill>
                  <a:srgbClr val="00B050"/>
                </a:solidFill>
              </a:rPr>
              <a:t>EC2 &amp; Container instances</a:t>
            </a:r>
            <a:r>
              <a:rPr lang="en-US" dirty="0"/>
              <a:t>.</a:t>
            </a:r>
          </a:p>
          <a:p>
            <a:r>
              <a:rPr lang="en-IN" dirty="0"/>
              <a:t>We can mount these </a:t>
            </a:r>
            <a:r>
              <a:rPr lang="en-IN" dirty="0">
                <a:solidFill>
                  <a:srgbClr val="0070C0"/>
                </a:solidFill>
              </a:rPr>
              <a:t>volumes as devices </a:t>
            </a:r>
            <a:r>
              <a:rPr lang="en-IN" dirty="0"/>
              <a:t>on our EC2 &amp; Container instances. </a:t>
            </a:r>
          </a:p>
          <a:p>
            <a:r>
              <a:rPr lang="en-IN" dirty="0"/>
              <a:t>EBS volumes that are attached to an instance are </a:t>
            </a:r>
            <a:r>
              <a:rPr lang="en-IN" dirty="0">
                <a:solidFill>
                  <a:srgbClr val="0070C0"/>
                </a:solidFill>
              </a:rPr>
              <a:t>exposed as storage volumes that persist independently </a:t>
            </a:r>
            <a:r>
              <a:rPr lang="en-IN" dirty="0"/>
              <a:t>from the life of the EC2 or Container instance.</a:t>
            </a:r>
          </a:p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dynamically change </a:t>
            </a:r>
            <a:r>
              <a:rPr lang="en-IN" dirty="0"/>
              <a:t>the configuration of a volume attached to an instance.</a:t>
            </a:r>
          </a:p>
          <a:p>
            <a:r>
              <a:rPr lang="en-IN" dirty="0"/>
              <a:t>AWS recommends EBS for data that must be </a:t>
            </a:r>
            <a:r>
              <a:rPr lang="en-IN" dirty="0">
                <a:solidFill>
                  <a:srgbClr val="0070C0"/>
                </a:solidFill>
              </a:rPr>
              <a:t>quickly accessible </a:t>
            </a:r>
            <a:r>
              <a:rPr lang="en-IN" dirty="0"/>
              <a:t>and requires </a:t>
            </a:r>
            <a:r>
              <a:rPr lang="en-IN" dirty="0">
                <a:solidFill>
                  <a:srgbClr val="0070C0"/>
                </a:solidFill>
              </a:rPr>
              <a:t>long-term persistence</a:t>
            </a:r>
            <a:r>
              <a:rPr lang="en-IN" dirty="0"/>
              <a:t>. </a:t>
            </a:r>
          </a:p>
          <a:p>
            <a:r>
              <a:rPr lang="en-IN" dirty="0"/>
              <a:t>EBS is well suited to both </a:t>
            </a:r>
            <a:r>
              <a:rPr lang="en-IN" dirty="0">
                <a:solidFill>
                  <a:srgbClr val="0070C0"/>
                </a:solidFill>
              </a:rPr>
              <a:t>database-style applications </a:t>
            </a:r>
            <a:r>
              <a:rPr lang="en-IN" dirty="0"/>
              <a:t>that rely on random reads and writes, and to </a:t>
            </a:r>
            <a:r>
              <a:rPr lang="en-IN" dirty="0">
                <a:solidFill>
                  <a:srgbClr val="0070C0"/>
                </a:solidFill>
              </a:rPr>
              <a:t>throughput-intensive applications </a:t>
            </a:r>
            <a:r>
              <a:rPr lang="en-IN" dirty="0"/>
              <a:t>that perform long, continuous reads and writes.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D3AB8-1DBF-A747-9D33-7E932727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Elastic Block Store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2358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2184" y="378107"/>
            <a:ext cx="698600" cy="698600"/>
          </a:xfrm>
          <a:prstGeom prst="rect">
            <a:avLst/>
          </a:prstGeom>
        </p:spPr>
      </p:pic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92819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</p:spTree>
    <p:extLst>
      <p:ext uri="{BB962C8B-B14F-4D97-AF65-F5344CB8AC3E}">
        <p14:creationId xmlns:p14="http://schemas.microsoft.com/office/powerpoint/2010/main" val="334516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2184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0" y="3192819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/>
              <a:t>EKS Storage</a:t>
            </a:r>
            <a:br>
              <a:rPr lang="en-US" sz="3800" b="1">
                <a:solidFill>
                  <a:srgbClr val="00B050"/>
                </a:solidFill>
              </a:rPr>
            </a:br>
            <a:r>
              <a:rPr lang="en-US" sz="3800" b="1">
                <a:solidFill>
                  <a:srgbClr val="00B050"/>
                </a:solidFill>
              </a:rPr>
              <a:t>EBS CSI Driver</a:t>
            </a:r>
            <a:endParaRPr lang="en-US" sz="3800" b="1" dirty="0">
              <a:solidFill>
                <a:srgbClr val="00B050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46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49" grpId="0" animBg="1"/>
      <p:bldP spid="50" grpId="0" animBg="1"/>
      <p:bldP spid="51" grpId="0" animBg="1"/>
      <p:bldP spid="76" grpId="0"/>
      <p:bldP spid="7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780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577" y="2392617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EBS CSI Driver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Important k8s Concepts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for Application Deployments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39" y="2392617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B3E0BE8-1BE4-0148-88AC-589E3451A4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6771" y="138747"/>
            <a:ext cx="1111615" cy="11116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0EC535-6F0C-E140-B929-EA45366DE1F2}"/>
              </a:ext>
            </a:extLst>
          </p:cNvPr>
          <p:cNvSpPr txBox="1"/>
          <p:nvPr/>
        </p:nvSpPr>
        <p:spPr>
          <a:xfrm>
            <a:off x="74638" y="1242951"/>
            <a:ext cx="1692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Elastic Block Store</a:t>
            </a:r>
          </a:p>
        </p:txBody>
      </p:sp>
    </p:spTree>
    <p:extLst>
      <p:ext uri="{BB962C8B-B14F-4D97-AF65-F5344CB8AC3E}">
        <p14:creationId xmlns:p14="http://schemas.microsoft.com/office/powerpoint/2010/main" val="20093797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879711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590911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2184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0" y="3192819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/>
              <a:t>EKS Storage</a:t>
            </a:r>
            <a:br>
              <a:rPr lang="en-US" sz="3800" b="1">
                <a:solidFill>
                  <a:srgbClr val="00B050"/>
                </a:solidFill>
              </a:rPr>
            </a:br>
            <a:r>
              <a:rPr lang="en-US" sz="3800" b="1">
                <a:solidFill>
                  <a:srgbClr val="00B050"/>
                </a:solidFill>
              </a:rPr>
              <a:t>EBS CSI Driver</a:t>
            </a:r>
            <a:endParaRPr lang="en-US" sz="3800" b="1" dirty="0">
              <a:solidFill>
                <a:srgbClr val="00B050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635615C3-3412-AE4A-9FD7-380BF466FCDC}"/>
              </a:ext>
            </a:extLst>
          </p:cNvPr>
          <p:cNvSpPr/>
          <p:nvPr/>
        </p:nvSpPr>
        <p:spPr>
          <a:xfrm>
            <a:off x="10814668" y="1336873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Namespaces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709EF0-E5FE-164C-AEE1-3DFF6F01DF58}"/>
              </a:ext>
            </a:extLst>
          </p:cNvPr>
          <p:cNvSpPr/>
          <p:nvPr/>
        </p:nvSpPr>
        <p:spPr>
          <a:xfrm>
            <a:off x="3629859" y="2026269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 Containers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165E6FB-6739-8643-B27C-A5F548665971}"/>
              </a:ext>
            </a:extLst>
          </p:cNvPr>
          <p:cNvSpPr/>
          <p:nvPr/>
        </p:nvSpPr>
        <p:spPr>
          <a:xfrm>
            <a:off x="3629859" y="2663340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/>
              <a:t>Liveness &amp; Readiness Probes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82503C3-6E75-F343-8B43-91AA3D2C90C9}"/>
              </a:ext>
            </a:extLst>
          </p:cNvPr>
          <p:cNvSpPr/>
          <p:nvPr/>
        </p:nvSpPr>
        <p:spPr>
          <a:xfrm>
            <a:off x="3629859" y="3300914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Requests &amp; Limits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6AA7636-894F-4F42-8065-CC842C5A89DF}"/>
              </a:ext>
            </a:extLst>
          </p:cNvPr>
          <p:cNvSpPr/>
          <p:nvPr/>
        </p:nvSpPr>
        <p:spPr>
          <a:xfrm>
            <a:off x="3597785" y="1376621"/>
            <a:ext cx="2977454" cy="475887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Secrets</a:t>
            </a:r>
          </a:p>
        </p:txBody>
      </p:sp>
    </p:spTree>
    <p:extLst>
      <p:ext uri="{BB962C8B-B14F-4D97-AF65-F5344CB8AC3E}">
        <p14:creationId xmlns:p14="http://schemas.microsoft.com/office/powerpoint/2010/main" val="334372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81" grpId="0" animBg="1"/>
      <p:bldP spid="8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E65DBA-7311-2442-909D-3C0F9B8471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D93951-CBC9-A14C-8C04-DFA9FA7DFFBB}"/>
              </a:ext>
            </a:extLst>
          </p:cNvPr>
          <p:cNvSpPr/>
          <p:nvPr/>
        </p:nvSpPr>
        <p:spPr>
          <a:xfrm>
            <a:off x="5476510" y="159387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Probes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F72B8-F924-E44A-BE40-B120492743A9}"/>
              </a:ext>
            </a:extLst>
          </p:cNvPr>
          <p:cNvSpPr/>
          <p:nvPr/>
        </p:nvSpPr>
        <p:spPr>
          <a:xfrm>
            <a:off x="239971" y="1500331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Liveness Probe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9F9DC-99AA-C447-97B3-3207A187EC68}"/>
              </a:ext>
            </a:extLst>
          </p:cNvPr>
          <p:cNvSpPr/>
          <p:nvPr/>
        </p:nvSpPr>
        <p:spPr>
          <a:xfrm>
            <a:off x="5476511" y="1500333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Readiness Probe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2A495-B7A0-0F46-AB5C-326C66532A12}"/>
              </a:ext>
            </a:extLst>
          </p:cNvPr>
          <p:cNvSpPr/>
          <p:nvPr/>
        </p:nvSpPr>
        <p:spPr>
          <a:xfrm>
            <a:off x="10203032" y="1500332"/>
            <a:ext cx="4164609" cy="6802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Startup Probe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F8992E-0939-1D44-99F7-6D5EB0DAE387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2322276" y="839612"/>
            <a:ext cx="5236539" cy="660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7CDB24-D80B-9A4C-9C84-21663E02D41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7558815" y="839612"/>
            <a:ext cx="1" cy="660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BDF876-96A1-254F-9CD4-711BD7CA2125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7558815" y="839612"/>
            <a:ext cx="4726522" cy="660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CE10727-7551-B549-B846-29DE11F42E0D}"/>
              </a:ext>
            </a:extLst>
          </p:cNvPr>
          <p:cNvSpPr/>
          <p:nvPr/>
        </p:nvSpPr>
        <p:spPr>
          <a:xfrm>
            <a:off x="239970" y="230962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err="1"/>
              <a:t>Kubelet</a:t>
            </a:r>
            <a:r>
              <a:rPr lang="en-US" sz="1800" dirty="0"/>
              <a:t> uses liveness probes to know </a:t>
            </a:r>
            <a:r>
              <a:rPr lang="en-US" sz="1800" dirty="0">
                <a:solidFill>
                  <a:srgbClr val="FFC000"/>
                </a:solidFill>
              </a:rPr>
              <a:t>when to restart a container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C5DD69C-FE5B-C944-BF00-26512726F0D7}"/>
              </a:ext>
            </a:extLst>
          </p:cNvPr>
          <p:cNvSpPr/>
          <p:nvPr/>
        </p:nvSpPr>
        <p:spPr>
          <a:xfrm>
            <a:off x="5476509" y="230962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err="1"/>
              <a:t>Kubelet</a:t>
            </a:r>
            <a:r>
              <a:rPr lang="en-US" sz="1800" dirty="0"/>
              <a:t> uses readiness probes to know </a:t>
            </a:r>
            <a:r>
              <a:rPr lang="en-US" sz="1800" dirty="0">
                <a:solidFill>
                  <a:srgbClr val="FFC000"/>
                </a:solidFill>
              </a:rPr>
              <a:t>when a container is ready to accept traffic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1D37219-726B-3848-AFF8-ADF796B081F0}"/>
              </a:ext>
            </a:extLst>
          </p:cNvPr>
          <p:cNvSpPr/>
          <p:nvPr/>
        </p:nvSpPr>
        <p:spPr>
          <a:xfrm>
            <a:off x="10225823" y="2315480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err="1"/>
              <a:t>Kubelet</a:t>
            </a:r>
            <a:r>
              <a:rPr lang="en-US" sz="1800" dirty="0"/>
              <a:t> uses startup probes to know when </a:t>
            </a:r>
            <a:r>
              <a:rPr lang="en-US" sz="1800" dirty="0">
                <a:solidFill>
                  <a:srgbClr val="FFC000"/>
                </a:solidFill>
              </a:rPr>
              <a:t>a container application has started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1A5A8DD-927A-5C43-B3AE-53B95B7AB93D}"/>
              </a:ext>
            </a:extLst>
          </p:cNvPr>
          <p:cNvSpPr/>
          <p:nvPr/>
        </p:nvSpPr>
        <p:spPr>
          <a:xfrm>
            <a:off x="239969" y="3569500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Liveness probes could catch a </a:t>
            </a:r>
            <a:r>
              <a:rPr lang="en-IN" sz="1800" dirty="0">
                <a:solidFill>
                  <a:srgbClr val="FFC000"/>
                </a:solidFill>
              </a:rPr>
              <a:t>deadlock</a:t>
            </a:r>
            <a:r>
              <a:rPr lang="en-IN" sz="1800" dirty="0"/>
              <a:t>, where an application is running, but unable to make progress and </a:t>
            </a:r>
            <a:r>
              <a:rPr lang="en-IN" sz="1800" dirty="0">
                <a:solidFill>
                  <a:srgbClr val="FFC000"/>
                </a:solidFill>
              </a:rPr>
              <a:t>restarting container</a:t>
            </a:r>
            <a:r>
              <a:rPr lang="en-IN" sz="1800" dirty="0"/>
              <a:t>  helps in such state</a:t>
            </a:r>
            <a:endParaRPr lang="en-US" sz="18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743C628-4EBF-9E45-9CCB-079B9D023E11}"/>
              </a:ext>
            </a:extLst>
          </p:cNvPr>
          <p:cNvSpPr/>
          <p:nvPr/>
        </p:nvSpPr>
        <p:spPr>
          <a:xfrm>
            <a:off x="10225823" y="356949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Firstly this </a:t>
            </a:r>
            <a:r>
              <a:rPr lang="en-US" sz="1800" dirty="0" err="1"/>
              <a:t>proble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C000"/>
                </a:solidFill>
              </a:rPr>
              <a:t>disables </a:t>
            </a:r>
            <a:r>
              <a:rPr lang="en-US" sz="1800" dirty="0"/>
              <a:t>liveness &amp; readiness checks until it </a:t>
            </a:r>
            <a:r>
              <a:rPr lang="en-US" sz="1800" dirty="0">
                <a:solidFill>
                  <a:srgbClr val="00B050"/>
                </a:solidFill>
              </a:rPr>
              <a:t>succeeds</a:t>
            </a:r>
            <a:r>
              <a:rPr lang="en-US" sz="1800" dirty="0"/>
              <a:t> ensuring those pods don’t interfere with app startup.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1015D8-EFD7-CB46-8E67-D2D8B5FD86C6}"/>
              </a:ext>
            </a:extLst>
          </p:cNvPr>
          <p:cNvSpPr/>
          <p:nvPr/>
        </p:nvSpPr>
        <p:spPr>
          <a:xfrm>
            <a:off x="10225823" y="4823516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700" dirty="0"/>
          </a:p>
          <a:p>
            <a:r>
              <a:rPr lang="en-IN" sz="1700" dirty="0"/>
              <a:t>This can be used to adopt liveness checks on </a:t>
            </a:r>
            <a:r>
              <a:rPr lang="en-IN" sz="1700" dirty="0">
                <a:solidFill>
                  <a:srgbClr val="FFC000"/>
                </a:solidFill>
              </a:rPr>
              <a:t>slow starting containers</a:t>
            </a:r>
            <a:r>
              <a:rPr lang="en-IN" sz="1700" dirty="0"/>
              <a:t>, avoiding them getting killed by the </a:t>
            </a:r>
            <a:r>
              <a:rPr lang="en-IN" sz="1700" dirty="0" err="1"/>
              <a:t>kubelet</a:t>
            </a:r>
            <a:r>
              <a:rPr lang="en-IN" sz="1700" dirty="0"/>
              <a:t> before they are up and running.</a:t>
            </a:r>
            <a:br>
              <a:rPr lang="en-IN" sz="1700" dirty="0"/>
            </a:br>
            <a:endParaRPr lang="en-US" sz="17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D034A86-67EB-0143-86E1-D299EBC547E3}"/>
              </a:ext>
            </a:extLst>
          </p:cNvPr>
          <p:cNvSpPr/>
          <p:nvPr/>
        </p:nvSpPr>
        <p:spPr>
          <a:xfrm>
            <a:off x="5476509" y="3569498"/>
            <a:ext cx="4164609" cy="11190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When a Pod is not ready, it is </a:t>
            </a:r>
            <a:r>
              <a:rPr lang="en-IN" sz="1800" dirty="0">
                <a:solidFill>
                  <a:srgbClr val="FFC000"/>
                </a:solidFill>
              </a:rPr>
              <a:t>removed</a:t>
            </a:r>
            <a:r>
              <a:rPr lang="en-IN" sz="1800" dirty="0"/>
              <a:t> from Service load balancers based on this </a:t>
            </a:r>
            <a:r>
              <a:rPr lang="en-IN" sz="1800" dirty="0">
                <a:solidFill>
                  <a:srgbClr val="FFC000"/>
                </a:solidFill>
              </a:rPr>
              <a:t>readiness probe signal</a:t>
            </a:r>
            <a:r>
              <a:rPr lang="en-IN" sz="1800" dirty="0"/>
              <a:t>.</a:t>
            </a:r>
            <a:endParaRPr lang="en-US" sz="18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3096F48-A726-CA46-8137-5C1BF4D99707}"/>
              </a:ext>
            </a:extLst>
          </p:cNvPr>
          <p:cNvSpPr/>
          <p:nvPr/>
        </p:nvSpPr>
        <p:spPr>
          <a:xfrm>
            <a:off x="239969" y="6155514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Check using Commands</a:t>
            </a:r>
            <a:endParaRPr lang="en-IN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4B864B2-B467-A44C-B640-CCC404802E54}"/>
              </a:ext>
            </a:extLst>
          </p:cNvPr>
          <p:cNvSpPr/>
          <p:nvPr/>
        </p:nvSpPr>
        <p:spPr>
          <a:xfrm>
            <a:off x="239969" y="6672827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Check using HTTP GET Request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53CD2B7-530A-BA47-9D9C-F50EED317557}"/>
              </a:ext>
            </a:extLst>
          </p:cNvPr>
          <p:cNvSpPr/>
          <p:nvPr/>
        </p:nvSpPr>
        <p:spPr>
          <a:xfrm>
            <a:off x="239968" y="7190140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Check using TCP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7474DF-7007-444B-A434-74211E0C4336}"/>
              </a:ext>
            </a:extLst>
          </p:cNvPr>
          <p:cNvSpPr/>
          <p:nvPr/>
        </p:nvSpPr>
        <p:spPr>
          <a:xfrm>
            <a:off x="4649059" y="6167221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/bin/</a:t>
            </a:r>
            <a:r>
              <a:rPr lang="en-IN" dirty="0" err="1"/>
              <a:t>sh</a:t>
            </a:r>
            <a:r>
              <a:rPr lang="en-IN" dirty="0"/>
              <a:t> –c </a:t>
            </a:r>
            <a:r>
              <a:rPr lang="en-IN" dirty="0" err="1"/>
              <a:t>nc</a:t>
            </a:r>
            <a:r>
              <a:rPr lang="en-IN" dirty="0"/>
              <a:t> -z localhost 8095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30F2B4-2B69-6A48-BC07-B5C28604CD46}"/>
              </a:ext>
            </a:extLst>
          </p:cNvPr>
          <p:cNvSpPr/>
          <p:nvPr/>
        </p:nvSpPr>
        <p:spPr>
          <a:xfrm>
            <a:off x="4649059" y="6684534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httpget</a:t>
            </a:r>
            <a:r>
              <a:rPr lang="en-US" dirty="0"/>
              <a:t> path:/health-status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E2A772-15D7-DB44-AB84-CEC6EC6BAD06}"/>
              </a:ext>
            </a:extLst>
          </p:cNvPr>
          <p:cNvSpPr/>
          <p:nvPr/>
        </p:nvSpPr>
        <p:spPr>
          <a:xfrm>
            <a:off x="4649058" y="7201847"/>
            <a:ext cx="3748706" cy="3258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tcpSocket</a:t>
            </a:r>
            <a:r>
              <a:rPr lang="en-US" dirty="0"/>
              <a:t> Port: 8095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74DF48-71C2-964C-A191-F9C913863D71}"/>
              </a:ext>
            </a:extLst>
          </p:cNvPr>
          <p:cNvSpPr/>
          <p:nvPr/>
        </p:nvSpPr>
        <p:spPr>
          <a:xfrm>
            <a:off x="239968" y="5527524"/>
            <a:ext cx="8157796" cy="42585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Options to define Probes</a:t>
            </a:r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B624F936-E9F4-E642-A02D-07967AA3A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5935" y="-143495"/>
            <a:ext cx="4164609" cy="1188851"/>
          </a:xfrm>
        </p:spPr>
        <p:txBody>
          <a:bodyPr/>
          <a:lstStyle/>
          <a:p>
            <a:r>
              <a:rPr lang="en-US" dirty="0"/>
              <a:t>Probes</a:t>
            </a:r>
          </a:p>
        </p:txBody>
      </p:sp>
    </p:spTree>
    <p:extLst>
      <p:ext uri="{BB962C8B-B14F-4D97-AF65-F5344CB8AC3E}">
        <p14:creationId xmlns:p14="http://schemas.microsoft.com/office/powerpoint/2010/main" val="182370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8" grpId="0" animBg="1"/>
      <p:bldP spid="59" grpId="0" animBg="1"/>
      <p:bldP spid="60" grpId="0" animBg="1"/>
      <p:bldP spid="61" grpId="0" animBg="1"/>
      <p:bldP spid="20" grpId="0" animBg="1"/>
      <p:bldP spid="21" grpId="0" animBg="1"/>
      <p:bldP spid="22" grpId="0" animBg="1"/>
      <p:bldP spid="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Namespaces</a:t>
            </a:r>
          </a:p>
        </p:txBody>
      </p:sp>
    </p:spTree>
    <p:extLst>
      <p:ext uri="{BB962C8B-B14F-4D97-AF65-F5344CB8AC3E}">
        <p14:creationId xmlns:p14="http://schemas.microsoft.com/office/powerpoint/2010/main" val="19019498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8F7772-A470-8D4C-9FE8-615FA43915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68408-C96E-414B-A306-7D2826DA2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01" y="1461658"/>
            <a:ext cx="7603904" cy="55909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Namespaces are also called </a:t>
            </a:r>
            <a:r>
              <a:rPr lang="en-US" dirty="0">
                <a:solidFill>
                  <a:srgbClr val="0070C0"/>
                </a:solidFill>
              </a:rPr>
              <a:t>Virtual clusters </a:t>
            </a:r>
            <a:r>
              <a:rPr lang="en-US" dirty="0"/>
              <a:t>in our </a:t>
            </a:r>
            <a:r>
              <a:rPr lang="en-US" dirty="0">
                <a:solidFill>
                  <a:srgbClr val="0070C0"/>
                </a:solidFill>
              </a:rPr>
              <a:t>physical</a:t>
            </a:r>
            <a:r>
              <a:rPr lang="en-US" dirty="0"/>
              <a:t> k8s cluster</a:t>
            </a:r>
          </a:p>
          <a:p>
            <a:r>
              <a:rPr lang="en-US" dirty="0"/>
              <a:t>We use this in environments where we have  </a:t>
            </a:r>
            <a:r>
              <a:rPr lang="en-US" dirty="0">
                <a:solidFill>
                  <a:srgbClr val="0070C0"/>
                </a:solidFill>
              </a:rPr>
              <a:t>many users spread</a:t>
            </a:r>
            <a:r>
              <a:rPr lang="en-US" dirty="0"/>
              <a:t> across multiple teams or projects</a:t>
            </a:r>
          </a:p>
          <a:p>
            <a:r>
              <a:rPr lang="en-US" dirty="0"/>
              <a:t>Clusters with </a:t>
            </a:r>
            <a:r>
              <a:rPr lang="en-US" dirty="0">
                <a:solidFill>
                  <a:srgbClr val="0070C0"/>
                </a:solidFill>
              </a:rPr>
              <a:t>tens of users </a:t>
            </a:r>
            <a:r>
              <a:rPr lang="en-US" dirty="0"/>
              <a:t>ideally don’t need to use namespaces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Creates </a:t>
            </a:r>
            <a:r>
              <a:rPr lang="en-US" dirty="0">
                <a:solidFill>
                  <a:srgbClr val="0070C0"/>
                </a:solidFill>
              </a:rPr>
              <a:t>isolation boundary </a:t>
            </a:r>
            <a:r>
              <a:rPr lang="en-US" dirty="0"/>
              <a:t>from other k8s objects</a:t>
            </a:r>
          </a:p>
          <a:p>
            <a:pPr lvl="1"/>
            <a:r>
              <a:rPr lang="en-US" dirty="0"/>
              <a:t>We can limit the resources like </a:t>
            </a:r>
            <a:r>
              <a:rPr lang="en-US" dirty="0">
                <a:solidFill>
                  <a:srgbClr val="0070C0"/>
                </a:solidFill>
              </a:rPr>
              <a:t>CPU, Memory </a:t>
            </a:r>
            <a:r>
              <a:rPr lang="en-US" dirty="0"/>
              <a:t>on per namespace basis (</a:t>
            </a:r>
            <a:r>
              <a:rPr lang="en-US" dirty="0">
                <a:solidFill>
                  <a:srgbClr val="0070C0"/>
                </a:solidFill>
              </a:rPr>
              <a:t>Resource Quota</a:t>
            </a:r>
            <a:r>
              <a:rPr lang="en-US" dirty="0"/>
              <a:t>).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BAC614-2369-4446-B8DE-780E3360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-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09150-1CC2-2143-87B3-2D614B18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928" y="1640125"/>
            <a:ext cx="45847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5D167-3EA8-F94B-9911-81DE27F0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928" y="2263092"/>
            <a:ext cx="6527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3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630213" y="7222365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616449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854430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1141979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1400339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858262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651260" y="2364309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602728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498151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854427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1141976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1400336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858259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651257" y="4890974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602725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854428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854428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452627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911233" y="6461536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401682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425480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54235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80071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525863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5051631" y="2364309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500309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89852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425479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54234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80070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525863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5051628" y="4890974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500309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425479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425479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85299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486322" y="6449954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739514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63312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92067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817903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63695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8429951" y="2364309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838141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827684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63311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92066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817902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63695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8429948" y="4890974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838141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63311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63311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823131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773380" y="6459698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212" name="Title 211">
            <a:extLst>
              <a:ext uri="{FF2B5EF4-FFF2-40B4-BE49-F238E27FC236}">
                <a16:creationId xmlns:a16="http://schemas.microsoft.com/office/drawing/2014/main" id="{958C8097-F721-4441-8F91-633114DA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743" y="-2615"/>
            <a:ext cx="12618720" cy="1188851"/>
          </a:xfrm>
        </p:spPr>
        <p:txBody>
          <a:bodyPr/>
          <a:lstStyle/>
          <a:p>
            <a:r>
              <a:rPr lang="en-US" dirty="0"/>
              <a:t>Namespaces</a:t>
            </a:r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40D27EB6-17E0-6549-8DC4-D38677FD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2624" y="3561993"/>
            <a:ext cx="3854332" cy="1906332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66893BEC-9043-1F47-8DB6-9ABEF308D95F}"/>
              </a:ext>
            </a:extLst>
          </p:cNvPr>
          <p:cNvSpPr txBox="1"/>
          <p:nvPr/>
        </p:nvSpPr>
        <p:spPr>
          <a:xfrm>
            <a:off x="10527045" y="2976455"/>
            <a:ext cx="4183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Declarative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1F60E-997A-3C47-9496-BB3B2F7D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737" y="7008336"/>
            <a:ext cx="6007100" cy="5207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589AF44A-0430-F14F-8D36-6C6898F2F376}"/>
              </a:ext>
            </a:extLst>
          </p:cNvPr>
          <p:cNvSpPr txBox="1"/>
          <p:nvPr/>
        </p:nvSpPr>
        <p:spPr>
          <a:xfrm>
            <a:off x="10527045" y="6418013"/>
            <a:ext cx="4134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Imperative</a:t>
            </a:r>
          </a:p>
        </p:txBody>
      </p:sp>
    </p:spTree>
    <p:extLst>
      <p:ext uri="{BB962C8B-B14F-4D97-AF65-F5344CB8AC3E}">
        <p14:creationId xmlns:p14="http://schemas.microsoft.com/office/powerpoint/2010/main" val="424983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215" grpId="0"/>
      <p:bldP spid="17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147337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1362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35160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63915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89751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35543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148432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09990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99532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35159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63914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89750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35543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148429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09989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35160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35160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94979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440941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14214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75197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03952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29788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75580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548803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0027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39569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75197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03951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29787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75580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548800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0026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75197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75197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35017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18623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892312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13029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1784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67620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13412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27123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87859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77401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13029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1783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67619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13412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27120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87858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13029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13029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72849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241561" y="7162846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75197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83701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04290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831840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03772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3803576" y="6723190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</a:t>
            </a:r>
            <a:r>
              <a:rPr lang="en-IN" sz="1600" dirty="0">
                <a:solidFill>
                  <a:srgbClr val="FF0000"/>
                </a:solidFill>
              </a:rPr>
              <a:t> (Per Container)</a:t>
            </a:r>
            <a:endParaRPr lang="en-IN" sz="1600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351001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436050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641938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430871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636759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440941" y="6723190"/>
            <a:ext cx="2448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Limit</a:t>
            </a:r>
            <a:r>
              <a:rPr lang="en-IN" sz="1500" dirty="0"/>
              <a:t> Range </a:t>
            </a:r>
            <a:r>
              <a:rPr lang="en-IN" sz="1500" dirty="0">
                <a:solidFill>
                  <a:srgbClr val="FF0000"/>
                </a:solidFill>
              </a:rPr>
              <a:t>(Per Container)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137440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22489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428377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17310" y="6260348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23198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203966" y="6754206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 </a:t>
            </a:r>
            <a:r>
              <a:rPr lang="en-IN" sz="1600" dirty="0">
                <a:solidFill>
                  <a:srgbClr val="FF0000"/>
                </a:solidFill>
              </a:rPr>
              <a:t>(Per Container)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C9061-0823-ED4D-8367-1F7761FE4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685" y="2601820"/>
            <a:ext cx="4523094" cy="4987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5355A-F170-5943-BC38-18C5AF4BBF31}"/>
              </a:ext>
            </a:extLst>
          </p:cNvPr>
          <p:cNvSpPr txBox="1"/>
          <p:nvPr/>
        </p:nvSpPr>
        <p:spPr>
          <a:xfrm>
            <a:off x="10926118" y="1955418"/>
            <a:ext cx="26582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Limit Range Manifest</a:t>
            </a:r>
          </a:p>
        </p:txBody>
      </p:sp>
      <p:sp>
        <p:nvSpPr>
          <p:cNvPr id="211" name="Title 211">
            <a:extLst>
              <a:ext uri="{FF2B5EF4-FFF2-40B4-BE49-F238E27FC236}">
                <a16:creationId xmlns:a16="http://schemas.microsoft.com/office/drawing/2014/main" id="{B462FEC3-1406-B646-A155-48AA3761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/>
          </a:bodyPr>
          <a:lstStyle/>
          <a:p>
            <a:r>
              <a:rPr lang="en-US" dirty="0"/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339951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03090"/>
            <a:ext cx="10872440" cy="4196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251433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456344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1635117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2714745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1976757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29778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296101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582040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3835782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/>
              <a:t>MySQL – </a:t>
            </a:r>
            <a:r>
              <a:rPr lang="en-IN" sz="1700" dirty="0" err="1"/>
              <a:t>ExternalName</a:t>
            </a:r>
            <a:r>
              <a:rPr lang="en-IN" sz="1700" dirty="0"/>
              <a:t> Service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12566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10846742" y="3480767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r>
              <a:rPr lang="en-US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524187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161258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279883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02184" y="373263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341480" y="23461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AWS </a:t>
            </a:r>
          </a:p>
          <a:p>
            <a:r>
              <a:rPr lang="en-US" sz="3800" b="1" dirty="0">
                <a:solidFill>
                  <a:srgbClr val="00B050"/>
                </a:solidFill>
              </a:rPr>
              <a:t>RDS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470197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786006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044280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463786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02278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3642532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3DF1CAF-125D-7A47-A276-5A7CEE9CF163}"/>
              </a:ext>
            </a:extLst>
          </p:cNvPr>
          <p:cNvSpPr/>
          <p:nvPr/>
        </p:nvSpPr>
        <p:spPr>
          <a:xfrm>
            <a:off x="43459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F8F79E-2D37-724B-B05D-DADEC4A9BC57}"/>
              </a:ext>
            </a:extLst>
          </p:cNvPr>
          <p:cNvSpPr txBox="1"/>
          <p:nvPr/>
        </p:nvSpPr>
        <p:spPr>
          <a:xfrm>
            <a:off x="7913693" y="6688718"/>
            <a:ext cx="164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Amazon RDS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53592121-4D36-9A4E-88AB-4B5A5558E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8165" y="5672762"/>
            <a:ext cx="974655" cy="97465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940533-56FA-E849-B36C-7C15B59CF451}"/>
              </a:ext>
            </a:extLst>
          </p:cNvPr>
          <p:cNvCxnSpPr>
            <a:cxnSpLocks/>
            <a:stCxn id="28" idx="2"/>
            <a:endCxn id="79" idx="0"/>
          </p:cNvCxnSpPr>
          <p:nvPr/>
        </p:nvCxnSpPr>
        <p:spPr>
          <a:xfrm>
            <a:off x="8727167" y="4256539"/>
            <a:ext cx="8326" cy="14162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14B4850B-5D8D-5749-9AC5-A97865240AA7}"/>
              </a:ext>
            </a:extLst>
          </p:cNvPr>
          <p:cNvSpPr/>
          <p:nvPr/>
        </p:nvSpPr>
        <p:spPr>
          <a:xfrm>
            <a:off x="46967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D173D9A-13ED-D54B-BA00-62275565F449}"/>
              </a:ext>
            </a:extLst>
          </p:cNvPr>
          <p:cNvSpPr/>
          <p:nvPr/>
        </p:nvSpPr>
        <p:spPr>
          <a:xfrm>
            <a:off x="46967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5186DA7-296B-C748-9280-A049339F8483}"/>
              </a:ext>
            </a:extLst>
          </p:cNvPr>
          <p:cNvSpPr/>
          <p:nvPr/>
        </p:nvSpPr>
        <p:spPr>
          <a:xfrm>
            <a:off x="46967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83A22D-AAD9-7649-A545-46CA5AB3F0C9}"/>
              </a:ext>
            </a:extLst>
          </p:cNvPr>
          <p:cNvSpPr/>
          <p:nvPr/>
        </p:nvSpPr>
        <p:spPr>
          <a:xfrm>
            <a:off x="98632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&amp; Monitoring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60D5DA3-48FC-8B4D-B460-37E020BFC605}"/>
              </a:ext>
            </a:extLst>
          </p:cNvPr>
          <p:cNvSpPr/>
          <p:nvPr/>
        </p:nvSpPr>
        <p:spPr>
          <a:xfrm>
            <a:off x="98632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077318-BBA3-3341-B1A4-DFC1EB869EAB}"/>
              </a:ext>
            </a:extLst>
          </p:cNvPr>
          <p:cNvSpPr/>
          <p:nvPr/>
        </p:nvSpPr>
        <p:spPr>
          <a:xfrm>
            <a:off x="98632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Multi-AZ Support</a:t>
            </a:r>
          </a:p>
        </p:txBody>
      </p:sp>
    </p:spTree>
    <p:extLst>
      <p:ext uri="{BB962C8B-B14F-4D97-AF65-F5344CB8AC3E}">
        <p14:creationId xmlns:p14="http://schemas.microsoft.com/office/powerpoint/2010/main" val="34512290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219256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85540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423521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711070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969430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427353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220351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171819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067242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423518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711067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969427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427350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220348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171816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423519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423519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021718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512860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86133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82389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11144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36980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82772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620722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7219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46761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82388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11143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36979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82772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620719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7218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82389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82389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42208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90542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96423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20221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8976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74812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20604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99042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95051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84593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20220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8975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74811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20604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99039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95050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20221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20221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80040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335566" y="7173982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823889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908938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114826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903759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109647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4295365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42292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50796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71385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502790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70867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894396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209359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94408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500296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89229" y="6260348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95117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680835" y="6747070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DCC1D-5073-D744-856B-8D783B188242}"/>
              </a:ext>
            </a:extLst>
          </p:cNvPr>
          <p:cNvSpPr txBox="1"/>
          <p:nvPr/>
        </p:nvSpPr>
        <p:spPr>
          <a:xfrm>
            <a:off x="10644027" y="1461530"/>
            <a:ext cx="3155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Resource Quota Manifest</a:t>
            </a:r>
          </a:p>
        </p:txBody>
      </p:sp>
      <p:sp>
        <p:nvSpPr>
          <p:cNvPr id="240" name="Title 211">
            <a:extLst>
              <a:ext uri="{FF2B5EF4-FFF2-40B4-BE49-F238E27FC236}">
                <a16:creationId xmlns:a16="http://schemas.microsoft.com/office/drawing/2014/main" id="{57123F34-A715-F94F-A495-64B3DCCF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 Quota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B9323-7EA7-0941-B336-8AD42CA66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225" y="2006476"/>
            <a:ext cx="4395845" cy="54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9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1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849" y="2392617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Database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39121" y="122184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6711974" y="1500260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</p:spTree>
    <p:extLst>
      <p:ext uri="{BB962C8B-B14F-4D97-AF65-F5344CB8AC3E}">
        <p14:creationId xmlns:p14="http://schemas.microsoft.com/office/powerpoint/2010/main" val="14469416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68867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628851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8017843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406306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74926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717692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54553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56228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628851" y="1044374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628851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8017843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91837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60457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529840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76246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628851" y="4298116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632784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2305329" y="334538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1237154" y="49732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1237154" y="56102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1237154" y="62478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1237154" y="69272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963615" y="4967509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963615" y="560458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963615" y="6242154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963615" y="6921590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1237154" y="1986521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1237154" y="262359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1237154" y="3261166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7659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4148371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92596" y="378107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62455" y="2526427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248340"/>
            <a:ext cx="5210515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92612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117579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36283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36283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33A0EF8-01F0-CF41-AEE8-3512225B3900}"/>
              </a:ext>
            </a:extLst>
          </p:cNvPr>
          <p:cNvSpPr/>
          <p:nvPr/>
        </p:nvSpPr>
        <p:spPr>
          <a:xfrm>
            <a:off x="11216823" y="4316643"/>
            <a:ext cx="2977454" cy="4758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E9C286B-2D7B-3E40-B6A2-BC09B1005E2A}"/>
              </a:ext>
            </a:extLst>
          </p:cNvPr>
          <p:cNvSpPr/>
          <p:nvPr/>
        </p:nvSpPr>
        <p:spPr>
          <a:xfrm>
            <a:off x="31150" y="4303208"/>
            <a:ext cx="3459183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setup to achieve  HA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B004FD4-AE88-C144-8FFF-3456EBE7FDFA}"/>
              </a:ext>
            </a:extLst>
          </p:cNvPr>
          <p:cNvSpPr/>
          <p:nvPr/>
        </p:nvSpPr>
        <p:spPr>
          <a:xfrm>
            <a:off x="31151" y="4796934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Multi-Az support for EBS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C92D3FA-5081-764D-B8AD-E0708782AB27}"/>
              </a:ext>
            </a:extLst>
          </p:cNvPr>
          <p:cNvSpPr/>
          <p:nvPr/>
        </p:nvSpPr>
        <p:spPr>
          <a:xfrm>
            <a:off x="31151" y="5296259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Master-Master MySQL setup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1593AC5-BE96-B146-8461-A5A475369A94}"/>
              </a:ext>
            </a:extLst>
          </p:cNvPr>
          <p:cNvSpPr/>
          <p:nvPr/>
        </p:nvSpPr>
        <p:spPr>
          <a:xfrm>
            <a:off x="31151" y="5796923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Master-Slave MySQL setup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B6413DA-0296-8442-8110-4346FD2FBEDC}"/>
              </a:ext>
            </a:extLst>
          </p:cNvPr>
          <p:cNvSpPr/>
          <p:nvPr/>
        </p:nvSpPr>
        <p:spPr>
          <a:xfrm>
            <a:off x="46819" y="62662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Automatic Backup &amp; Recovery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6BD9B01-E744-A249-8906-C838744BBD41}"/>
              </a:ext>
            </a:extLst>
          </p:cNvPr>
          <p:cNvSpPr/>
          <p:nvPr/>
        </p:nvSpPr>
        <p:spPr>
          <a:xfrm>
            <a:off x="46819" y="3809482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Drawbacks of EBS CSI for MySQL DB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3E0F948-FD39-0644-9C70-09494DA7DA1C}"/>
              </a:ext>
            </a:extLst>
          </p:cNvPr>
          <p:cNvSpPr/>
          <p:nvPr/>
        </p:nvSpPr>
        <p:spPr>
          <a:xfrm>
            <a:off x="62455" y="67481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Auto-Upgrade MySQL</a:t>
            </a:r>
          </a:p>
        </p:txBody>
      </p:sp>
    </p:spTree>
    <p:extLst>
      <p:ext uri="{BB962C8B-B14F-4D97-AF65-F5344CB8AC3E}">
        <p14:creationId xmlns:p14="http://schemas.microsoft.com/office/powerpoint/2010/main" val="276373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4" grpId="0" animBg="1"/>
      <p:bldP spid="66" grpId="0" animBg="1"/>
      <p:bldP spid="67" grpId="0" animBg="1"/>
      <p:bldP spid="78" grpId="0" animBg="1"/>
      <p:bldP spid="79" grpId="0" animBg="1"/>
      <p:bldP spid="80" grpId="0" animBg="1"/>
      <p:bldP spid="8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03090"/>
            <a:ext cx="10872440" cy="4196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251433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456344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1635117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2714745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1976757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29778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296101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582040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</a:t>
            </a:r>
            <a:r>
              <a:rPr lang="en-IN" sz="1700" dirty="0" err="1"/>
              <a:t>NodePort</a:t>
            </a:r>
            <a:r>
              <a:rPr lang="en-IN" sz="1700" dirty="0"/>
              <a:t>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3835782"/>
            <a:ext cx="29774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/>
              <a:t>MySQL – </a:t>
            </a:r>
            <a:r>
              <a:rPr lang="en-IN" sz="1700" dirty="0" err="1"/>
              <a:t>ExternalName</a:t>
            </a:r>
            <a:r>
              <a:rPr lang="en-IN" sz="1700" dirty="0"/>
              <a:t> Service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914917" y="312566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10846742" y="3480767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r>
              <a:rPr lang="en-US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1524187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2161258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2798832"/>
            <a:ext cx="2977454" cy="47588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02184" y="373263"/>
            <a:ext cx="698600" cy="698600"/>
          </a:xfrm>
          <a:prstGeom prst="rect">
            <a:avLst/>
          </a:prstGeom>
        </p:spPr>
      </p:pic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341480" y="23461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AWS </a:t>
            </a:r>
          </a:p>
          <a:p>
            <a:r>
              <a:rPr lang="en-US" sz="3800" b="1" dirty="0">
                <a:solidFill>
                  <a:srgbClr val="00B050"/>
                </a:solidFill>
              </a:rPr>
              <a:t>RDS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470197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786006"/>
            <a:ext cx="4820103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044280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00288" y="463786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02278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3642532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3DF1CAF-125D-7A47-A276-5A7CEE9CF163}"/>
              </a:ext>
            </a:extLst>
          </p:cNvPr>
          <p:cNvSpPr/>
          <p:nvPr/>
        </p:nvSpPr>
        <p:spPr>
          <a:xfrm>
            <a:off x="43459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F8F79E-2D37-724B-B05D-DADEC4A9BC57}"/>
              </a:ext>
            </a:extLst>
          </p:cNvPr>
          <p:cNvSpPr txBox="1"/>
          <p:nvPr/>
        </p:nvSpPr>
        <p:spPr>
          <a:xfrm>
            <a:off x="7913693" y="6688718"/>
            <a:ext cx="164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Amazon RDS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53592121-4D36-9A4E-88AB-4B5A5558E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8165" y="5672762"/>
            <a:ext cx="974655" cy="97465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940533-56FA-E849-B36C-7C15B59CF451}"/>
              </a:ext>
            </a:extLst>
          </p:cNvPr>
          <p:cNvCxnSpPr>
            <a:cxnSpLocks/>
            <a:stCxn id="28" idx="2"/>
            <a:endCxn id="79" idx="0"/>
          </p:cNvCxnSpPr>
          <p:nvPr/>
        </p:nvCxnSpPr>
        <p:spPr>
          <a:xfrm>
            <a:off x="8727167" y="4256539"/>
            <a:ext cx="8326" cy="14162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14B4850B-5D8D-5749-9AC5-A97865240AA7}"/>
              </a:ext>
            </a:extLst>
          </p:cNvPr>
          <p:cNvSpPr/>
          <p:nvPr/>
        </p:nvSpPr>
        <p:spPr>
          <a:xfrm>
            <a:off x="46967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D173D9A-13ED-D54B-BA00-62275565F449}"/>
              </a:ext>
            </a:extLst>
          </p:cNvPr>
          <p:cNvSpPr/>
          <p:nvPr/>
        </p:nvSpPr>
        <p:spPr>
          <a:xfrm>
            <a:off x="46967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5186DA7-296B-C748-9280-A049339F8483}"/>
              </a:ext>
            </a:extLst>
          </p:cNvPr>
          <p:cNvSpPr/>
          <p:nvPr/>
        </p:nvSpPr>
        <p:spPr>
          <a:xfrm>
            <a:off x="46967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83A22D-AAD9-7649-A545-46CA5AB3F0C9}"/>
              </a:ext>
            </a:extLst>
          </p:cNvPr>
          <p:cNvSpPr/>
          <p:nvPr/>
        </p:nvSpPr>
        <p:spPr>
          <a:xfrm>
            <a:off x="98632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&amp; Monitoring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60D5DA3-48FC-8B4D-B460-37E020BFC605}"/>
              </a:ext>
            </a:extLst>
          </p:cNvPr>
          <p:cNvSpPr/>
          <p:nvPr/>
        </p:nvSpPr>
        <p:spPr>
          <a:xfrm>
            <a:off x="98632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077318-BBA3-3341-B1A4-DFC1EB869EAB}"/>
              </a:ext>
            </a:extLst>
          </p:cNvPr>
          <p:cNvSpPr/>
          <p:nvPr/>
        </p:nvSpPr>
        <p:spPr>
          <a:xfrm>
            <a:off x="98632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Multi-AZ Support</a:t>
            </a:r>
          </a:p>
        </p:txBody>
      </p:sp>
    </p:spTree>
    <p:extLst>
      <p:ext uri="{BB962C8B-B14F-4D97-AF65-F5344CB8AC3E}">
        <p14:creationId xmlns:p14="http://schemas.microsoft.com/office/powerpoint/2010/main" val="131946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28" grpId="0" animBg="1"/>
      <p:bldP spid="37" grpId="0"/>
      <p:bldP spid="48" grpId="0" animBg="1"/>
      <p:bldP spid="49" grpId="0" animBg="1"/>
      <p:bldP spid="50" grpId="0" animBg="1"/>
      <p:bldP spid="51" grpId="0" animBg="1"/>
      <p:bldP spid="76" grpId="0"/>
      <p:bldP spid="77" grpId="0"/>
      <p:bldP spid="67" grpId="0" animBg="1"/>
      <p:bldP spid="78" grpId="0"/>
      <p:bldP spid="80" grpId="0" animBg="1"/>
      <p:bldP spid="81" grpId="0" animBg="1"/>
      <p:bldP spid="82" grpId="0" animBg="1"/>
      <p:bldP spid="84" grpId="0" animBg="1"/>
      <p:bldP spid="85" grpId="0" animBg="1"/>
      <p:bldP spid="8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36A5623-B598-B94F-B8B0-2AAABA227D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0538" y="1585958"/>
            <a:ext cx="330200" cy="3302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4F74FAC-2956-5541-AFEF-5181BBE19D45}"/>
              </a:ext>
            </a:extLst>
          </p:cNvPr>
          <p:cNvSpPr/>
          <p:nvPr/>
        </p:nvSpPr>
        <p:spPr>
          <a:xfrm>
            <a:off x="4460537" y="1585957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6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1939DE2-EA14-7B40-B602-5966A2887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2618" y="1584154"/>
            <a:ext cx="330200" cy="3302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9CE395D-C67C-3F4C-84A3-D54369C8F7AC}"/>
              </a:ext>
            </a:extLst>
          </p:cNvPr>
          <p:cNvSpPr/>
          <p:nvPr/>
        </p:nvSpPr>
        <p:spPr>
          <a:xfrm>
            <a:off x="10042617" y="1584153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9A8A4B-971D-4542-BB99-5616702A019B}"/>
              </a:ext>
            </a:extLst>
          </p:cNvPr>
          <p:cNvSpPr/>
          <p:nvPr/>
        </p:nvSpPr>
        <p:spPr>
          <a:xfrm>
            <a:off x="4600081" y="2459634"/>
            <a:ext cx="8722760" cy="1287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36838D-E7AE-8742-B4C4-D44D4E28C668}"/>
              </a:ext>
            </a:extLst>
          </p:cNvPr>
          <p:cNvSpPr/>
          <p:nvPr/>
        </p:nvSpPr>
        <p:spPr>
          <a:xfrm>
            <a:off x="4862102" y="2640458"/>
            <a:ext cx="8257997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DCF31EF-BE15-4747-8073-A424BAF03604}"/>
              </a:ext>
            </a:extLst>
          </p:cNvPr>
          <p:cNvSpPr/>
          <p:nvPr/>
        </p:nvSpPr>
        <p:spPr>
          <a:xfrm>
            <a:off x="5219272" y="27763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66DA2B-A40A-F745-8509-EEFC15A5119A}"/>
              </a:ext>
            </a:extLst>
          </p:cNvPr>
          <p:cNvSpPr txBox="1"/>
          <p:nvPr/>
        </p:nvSpPr>
        <p:spPr>
          <a:xfrm>
            <a:off x="8477662" y="3494924"/>
            <a:ext cx="951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0503E2C-E61E-D149-A8D7-E15D8719E6F6}"/>
              </a:ext>
            </a:extLst>
          </p:cNvPr>
          <p:cNvSpPr txBox="1"/>
          <p:nvPr/>
        </p:nvSpPr>
        <p:spPr>
          <a:xfrm>
            <a:off x="8529915" y="2928458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8E75411-DA4E-2546-9262-67515583A2FB}"/>
              </a:ext>
            </a:extLst>
          </p:cNvPr>
          <p:cNvGrpSpPr/>
          <p:nvPr/>
        </p:nvGrpSpPr>
        <p:grpSpPr>
          <a:xfrm>
            <a:off x="5366085" y="2883439"/>
            <a:ext cx="555550" cy="352840"/>
            <a:chOff x="853440" y="4579716"/>
            <a:chExt cx="1006998" cy="82759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00E0A4D-9884-B24F-9A54-C482308383F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6141649-69C6-544B-9673-3A4FA1115AE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9E47880-06B8-8D40-87DC-B495B0DA478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0E040AC-7092-374D-95AB-16FB30BCFF3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DFB6177-C05D-454C-B107-1DC9C4EFE53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4FEEB4-33AB-5047-951D-23A5ACB1BA9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B385965-02C6-6145-B2DA-ECECC3B15C5B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3B2D911-0F3C-D04E-9403-974928B1077A}"/>
              </a:ext>
            </a:extLst>
          </p:cNvPr>
          <p:cNvSpPr txBox="1"/>
          <p:nvPr/>
        </p:nvSpPr>
        <p:spPr>
          <a:xfrm>
            <a:off x="5396095" y="32019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BF8716D-D850-424D-B0E3-BB5614511D2E}"/>
              </a:ext>
            </a:extLst>
          </p:cNvPr>
          <p:cNvSpPr/>
          <p:nvPr/>
        </p:nvSpPr>
        <p:spPr>
          <a:xfrm>
            <a:off x="6633633" y="277543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ED049CC-FB57-3E4F-A1E9-D08A6127D0F9}"/>
              </a:ext>
            </a:extLst>
          </p:cNvPr>
          <p:cNvGrpSpPr/>
          <p:nvPr/>
        </p:nvGrpSpPr>
        <p:grpSpPr>
          <a:xfrm>
            <a:off x="6780446" y="2882482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50E5C08-700D-A743-97B7-EFF3B4A1125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91B22D0-0DF3-D44B-AB32-832CA8F59F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4D4278E-D864-B54B-8C65-C082EB0E059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1834E0-2222-B743-9819-F2E53D4F2DA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1CC6938-8C67-E74F-8561-379D0C7194C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FC683B8-C66E-754F-9B67-8E0B3A24ECB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C1406B9-B666-254F-BD40-989634A7AD14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EC77E731-7B4A-504B-93AD-5D4135816275}"/>
              </a:ext>
            </a:extLst>
          </p:cNvPr>
          <p:cNvSpPr txBox="1"/>
          <p:nvPr/>
        </p:nvSpPr>
        <p:spPr>
          <a:xfrm>
            <a:off x="6810456" y="3200990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9D768B5-86F7-D340-87F0-CD03B7FE1999}"/>
              </a:ext>
            </a:extLst>
          </p:cNvPr>
          <p:cNvSpPr/>
          <p:nvPr/>
        </p:nvSpPr>
        <p:spPr>
          <a:xfrm>
            <a:off x="10519560" y="274110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E5351B2-4FD1-3447-A453-4918DDDB4B94}"/>
              </a:ext>
            </a:extLst>
          </p:cNvPr>
          <p:cNvGrpSpPr/>
          <p:nvPr/>
        </p:nvGrpSpPr>
        <p:grpSpPr>
          <a:xfrm>
            <a:off x="10666373" y="2848150"/>
            <a:ext cx="555550" cy="352840"/>
            <a:chOff x="853440" y="4579716"/>
            <a:chExt cx="1006998" cy="82759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B72A1BF-B34A-E94D-A702-A054AEF65E7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B1BA6DC-B5F3-B743-A646-A3B71E213F3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1CF77E-6BCA-6B42-85D4-53A5496F76F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3B556-A856-5B4B-B771-7FEAEFB83CA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5BB6921-0541-DA4B-9D14-A7A572EAC26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B6EEE59-B265-4B48-91EB-A613502FBBC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8BF605E-AC60-7C47-BA9E-39DC274C4A7E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5929E4DC-79B2-8641-AA7C-35A790E3FC7D}"/>
              </a:ext>
            </a:extLst>
          </p:cNvPr>
          <p:cNvSpPr txBox="1"/>
          <p:nvPr/>
        </p:nvSpPr>
        <p:spPr>
          <a:xfrm>
            <a:off x="10696383" y="316665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2792AE7-3144-0445-A60C-EF53A9C2D288}"/>
              </a:ext>
            </a:extLst>
          </p:cNvPr>
          <p:cNvSpPr/>
          <p:nvPr/>
        </p:nvSpPr>
        <p:spPr>
          <a:xfrm>
            <a:off x="11933921" y="2740144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AF736A3-134C-434C-9EF1-71682C6173B5}"/>
              </a:ext>
            </a:extLst>
          </p:cNvPr>
          <p:cNvGrpSpPr/>
          <p:nvPr/>
        </p:nvGrpSpPr>
        <p:grpSpPr>
          <a:xfrm>
            <a:off x="12080734" y="2847193"/>
            <a:ext cx="555550" cy="352840"/>
            <a:chOff x="853440" y="4579716"/>
            <a:chExt cx="1006998" cy="8275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43F4E66-643C-3148-BAEB-EFAA8EC824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B840273-3B30-1F47-91FA-FF9EE2A902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BD500F4-0983-DA43-B67F-DBE940A0CC6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2E50342-906E-3547-ABB8-F281DA6D3D9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3A52B39-91EB-7B41-B979-64F88A6459E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C640A9A-0ABB-FC4C-8F1C-635A2AABF17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AAD452B-31BA-BE46-AF7D-19673718C257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3ABF88C0-E5C6-6B43-AE8C-B1597A9CCB1B}"/>
              </a:ext>
            </a:extLst>
          </p:cNvPr>
          <p:cNvSpPr txBox="1"/>
          <p:nvPr/>
        </p:nvSpPr>
        <p:spPr>
          <a:xfrm>
            <a:off x="12110744" y="316570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4600081" y="2026853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Node Port Service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2C5D02-CBB4-C542-BED0-2453DD2F2B0C}"/>
              </a:ext>
            </a:extLst>
          </p:cNvPr>
          <p:cNvSpPr/>
          <p:nvPr/>
        </p:nvSpPr>
        <p:spPr>
          <a:xfrm>
            <a:off x="4622388" y="3822571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FB02980-D45F-694C-84B1-B8DC0E5FCE08}"/>
              </a:ext>
            </a:extLst>
          </p:cNvPr>
          <p:cNvSpPr/>
          <p:nvPr/>
        </p:nvSpPr>
        <p:spPr>
          <a:xfrm>
            <a:off x="4233826" y="5500402"/>
            <a:ext cx="3841662" cy="151398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33137309-2817-814C-826B-02519942D1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3825" y="5501934"/>
            <a:ext cx="274320" cy="27432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001FCAE9-E1F6-9843-8684-5C4245233D87}"/>
              </a:ext>
            </a:extLst>
          </p:cNvPr>
          <p:cNvSpPr/>
          <p:nvPr/>
        </p:nvSpPr>
        <p:spPr>
          <a:xfrm>
            <a:off x="9783938" y="5431713"/>
            <a:ext cx="3841662" cy="160756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74A8016C-B024-5149-AC2D-5C10B32AD3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9251" y="5435373"/>
            <a:ext cx="274320" cy="274320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C0B17AEA-A600-3042-BD64-A9052D67E236}"/>
              </a:ext>
            </a:extLst>
          </p:cNvPr>
          <p:cNvSpPr txBox="1"/>
          <p:nvPr/>
        </p:nvSpPr>
        <p:spPr>
          <a:xfrm>
            <a:off x="4830969" y="669696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70029AD0-F906-2644-8E30-90D4684D0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26321" y="5901149"/>
            <a:ext cx="711200" cy="711200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E35F98F7-CCA3-D341-AC27-2A0C1AB690D3}"/>
              </a:ext>
            </a:extLst>
          </p:cNvPr>
          <p:cNvSpPr txBox="1"/>
          <p:nvPr/>
        </p:nvSpPr>
        <p:spPr>
          <a:xfrm>
            <a:off x="10591917" y="67251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7" name="Graphic 156">
            <a:extLst>
              <a:ext uri="{FF2B5EF4-FFF2-40B4-BE49-F238E27FC236}">
                <a16:creationId xmlns:a16="http://schemas.microsoft.com/office/drawing/2014/main" id="{F753EE07-3DDE-C047-BF25-3862D1781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87269" y="5929338"/>
            <a:ext cx="711200" cy="71120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197370" y="1865201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679F770-9F67-8F44-BF91-7E9722A0D9DA}"/>
              </a:ext>
            </a:extLst>
          </p:cNvPr>
          <p:cNvCxnSpPr>
            <a:cxnSpLocks/>
            <a:stCxn id="173" idx="3"/>
            <a:endCxn id="147" idx="1"/>
          </p:cNvCxnSpPr>
          <p:nvPr/>
        </p:nvCxnSpPr>
        <p:spPr>
          <a:xfrm>
            <a:off x="2234802" y="2181010"/>
            <a:ext cx="2365279" cy="3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711469" y="2439284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356BEFE-F15B-6A44-A509-F0F405710E7B}"/>
              </a:ext>
            </a:extLst>
          </p:cNvPr>
          <p:cNvCxnSpPr>
            <a:cxnSpLocks/>
            <a:stCxn id="147" idx="2"/>
            <a:endCxn id="69" idx="0"/>
          </p:cNvCxnSpPr>
          <p:nvPr/>
        </p:nvCxnSpPr>
        <p:spPr>
          <a:xfrm>
            <a:off x="8961461" y="2342508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971F4C2-9F8E-4E45-8881-6D3883743408}"/>
              </a:ext>
            </a:extLst>
          </p:cNvPr>
          <p:cNvCxnSpPr>
            <a:cxnSpLocks/>
          </p:cNvCxnSpPr>
          <p:nvPr/>
        </p:nvCxnSpPr>
        <p:spPr>
          <a:xfrm>
            <a:off x="8928929" y="3758627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7E270492-1453-E647-B4BA-9D875D6AB5F6}"/>
              </a:ext>
            </a:extLst>
          </p:cNvPr>
          <p:cNvCxnSpPr>
            <a:cxnSpLocks/>
            <a:stCxn id="148" idx="2"/>
            <a:endCxn id="155" idx="0"/>
          </p:cNvCxnSpPr>
          <p:nvPr/>
        </p:nvCxnSpPr>
        <p:spPr>
          <a:xfrm flipH="1">
            <a:off x="5981921" y="4138226"/>
            <a:ext cx="3001847" cy="17629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BD222D59-8D07-EC46-95B7-DC596885F6A4}"/>
              </a:ext>
            </a:extLst>
          </p:cNvPr>
          <p:cNvCxnSpPr>
            <a:cxnSpLocks/>
            <a:stCxn id="148" idx="2"/>
            <a:endCxn id="157" idx="0"/>
          </p:cNvCxnSpPr>
          <p:nvPr/>
        </p:nvCxnSpPr>
        <p:spPr>
          <a:xfrm>
            <a:off x="8983768" y="4138226"/>
            <a:ext cx="2759101" cy="179111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54748" y="595130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7284" y="363391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67F3810-C5AE-7A42-9A80-B70591533492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6041208" y="940976"/>
            <a:ext cx="2513540" cy="643177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AC3CEA9-1533-8E41-9980-CA356B0B8815}"/>
              </a:ext>
            </a:extLst>
          </p:cNvPr>
          <p:cNvCxnSpPr>
            <a:cxnSpLocks/>
            <a:stCxn id="194" idx="3"/>
          </p:cNvCxnSpPr>
          <p:nvPr/>
        </p:nvCxnSpPr>
        <p:spPr>
          <a:xfrm>
            <a:off x="9246439" y="940976"/>
            <a:ext cx="2526596" cy="6338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324756" y="570969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/>
              <a:t>Network Design</a:t>
            </a:r>
          </a:p>
          <a:p>
            <a:r>
              <a:rPr lang="en-US" sz="3000" b="1" dirty="0"/>
              <a:t>With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&amp;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RDS Database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E5135B9-DBC5-B14B-84B2-8C29FFCAEC13}"/>
              </a:ext>
            </a:extLst>
          </p:cNvPr>
          <p:cNvSpPr txBox="1"/>
          <p:nvPr/>
        </p:nvSpPr>
        <p:spPr>
          <a:xfrm>
            <a:off x="7412" y="158189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8745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50" grpId="0" animBg="1"/>
      <p:bldP spid="65" grpId="0" animBg="1"/>
      <p:bldP spid="68" grpId="0" animBg="1"/>
      <p:bldP spid="69" grpId="0" animBg="1"/>
      <p:bldP spid="70" grpId="0" animBg="1"/>
      <p:bldP spid="71" grpId="0" animBg="1"/>
      <p:bldP spid="85" grpId="0"/>
      <p:bldP spid="88" grpId="0"/>
      <p:bldP spid="97" grpId="0"/>
      <p:bldP spid="98" grpId="0" animBg="1"/>
      <p:bldP spid="107" grpId="0"/>
      <p:bldP spid="127" grpId="0" animBg="1"/>
      <p:bldP spid="136" grpId="0"/>
      <p:bldP spid="137" grpId="0" animBg="1"/>
      <p:bldP spid="146" grpId="0"/>
      <p:bldP spid="147" grpId="0" animBg="1"/>
      <p:bldP spid="148" grpId="0" animBg="1"/>
      <p:bldP spid="149" grpId="0" animBg="1"/>
      <p:bldP spid="152" grpId="0" animBg="1"/>
      <p:bldP spid="154" grpId="0"/>
      <p:bldP spid="156" grpId="0"/>
      <p:bldP spid="175" grpId="0"/>
      <p:bldP spid="195" grpId="0"/>
      <p:bldP spid="21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349" y="2809841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Elastic Load Balancing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Overview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935" y="2604169"/>
            <a:ext cx="3745900" cy="37459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935" y="1268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9925" y="97478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67539" y="1430897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710299" y="1543137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48883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12771986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2572273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9BDAF1-DEFA-EB49-816E-1B6929428D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1F9D63-28F4-754F-8D2C-2081386C2903}"/>
              </a:ext>
            </a:extLst>
          </p:cNvPr>
          <p:cNvSpPr/>
          <p:nvPr/>
        </p:nvSpPr>
        <p:spPr>
          <a:xfrm>
            <a:off x="5599415" y="1359821"/>
            <a:ext cx="3431569" cy="52511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Elastic Load Balancing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7E3C99-925A-AF42-BC8D-3FABE5096E97}"/>
              </a:ext>
            </a:extLst>
          </p:cNvPr>
          <p:cNvSpPr/>
          <p:nvPr/>
        </p:nvSpPr>
        <p:spPr>
          <a:xfrm>
            <a:off x="836316" y="3726680"/>
            <a:ext cx="3431569" cy="525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Classic Load Balancer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708E68-4FDF-AB4D-8068-9C79B98D17E6}"/>
              </a:ext>
            </a:extLst>
          </p:cNvPr>
          <p:cNvSpPr/>
          <p:nvPr/>
        </p:nvSpPr>
        <p:spPr>
          <a:xfrm>
            <a:off x="5599415" y="3726680"/>
            <a:ext cx="3431569" cy="525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Load Balancer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E08EF4-B87D-CC4F-932A-B38B9BAA5A15}"/>
              </a:ext>
            </a:extLst>
          </p:cNvPr>
          <p:cNvSpPr/>
          <p:nvPr/>
        </p:nvSpPr>
        <p:spPr>
          <a:xfrm>
            <a:off x="10483749" y="3726680"/>
            <a:ext cx="3431569" cy="5251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02122A-4F63-AE46-BD15-38D917BD8608}"/>
              </a:ext>
            </a:extLst>
          </p:cNvPr>
          <p:cNvSpPr/>
          <p:nvPr/>
        </p:nvSpPr>
        <p:spPr>
          <a:xfrm>
            <a:off x="836316" y="5126805"/>
            <a:ext cx="13079001" cy="5251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</a:t>
            </a:r>
            <a:r>
              <a:rPr lang="en-US" dirty="0" err="1"/>
              <a:t>elasticloadbalancing</a:t>
            </a:r>
            <a:r>
              <a:rPr lang="en-US" dirty="0"/>
              <a:t>/features/#compare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A3B470-0DB7-1446-B8A6-E2F83439F617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2552101" y="1884931"/>
            <a:ext cx="4763099" cy="1841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6CF930-AE37-1843-9A35-B1472F5A032B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315200" y="1884931"/>
            <a:ext cx="0" cy="184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F6A45B-1652-9240-95B8-CFB578D5328A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315200" y="1884931"/>
            <a:ext cx="4884334" cy="184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57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439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8855" y="2779594"/>
            <a:ext cx="8592690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RDS &amp; ELB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Classic 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3745901" cy="37459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2AE22CE-F827-DE42-B806-98DEF209C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5998" y="97936"/>
            <a:ext cx="1378076" cy="1378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36ADE-2CD2-2741-93BB-B256A4B24B5A}"/>
              </a:ext>
            </a:extLst>
          </p:cNvPr>
          <p:cNvSpPr txBox="1"/>
          <p:nvPr/>
        </p:nvSpPr>
        <p:spPr>
          <a:xfrm>
            <a:off x="13028851" y="1476012"/>
            <a:ext cx="1632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194" y="97478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68156" y="1475554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D2EED-F155-0A44-9F50-3EAA929F7F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4542" y="35056"/>
            <a:ext cx="1378075" cy="13780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4BBDB97-B041-414F-9108-A5CED5D37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5395" y="41507"/>
            <a:ext cx="1371624" cy="13716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E976-C59B-3940-8290-56474EEF7847}"/>
              </a:ext>
            </a:extLst>
          </p:cNvPr>
          <p:cNvSpPr txBox="1"/>
          <p:nvPr/>
        </p:nvSpPr>
        <p:spPr>
          <a:xfrm>
            <a:off x="2678146" y="1413131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Classic </a:t>
            </a:r>
          </a:p>
          <a:p>
            <a:pPr algn="ctr"/>
            <a:r>
              <a:rPr lang="en-US" dirty="0"/>
              <a:t>Load Balancer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F38AD-45CF-BB49-8883-368BFBB9B563}"/>
              </a:ext>
            </a:extLst>
          </p:cNvPr>
          <p:cNvSpPr txBox="1"/>
          <p:nvPr/>
        </p:nvSpPr>
        <p:spPr>
          <a:xfrm>
            <a:off x="6165769" y="1487166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4B15520-1211-7147-9F8A-FFA3B7172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39179" y="97478"/>
            <a:ext cx="1304041" cy="13040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FBE1DE-81FC-1145-AAB0-F48C534E1519}"/>
              </a:ext>
            </a:extLst>
          </p:cNvPr>
          <p:cNvSpPr txBox="1"/>
          <p:nvPr/>
        </p:nvSpPr>
        <p:spPr>
          <a:xfrm>
            <a:off x="9562282" y="1475553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4472422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36A5623-B598-B94F-B8B0-2AAABA227D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0538" y="1585958"/>
            <a:ext cx="330200" cy="3302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4F74FAC-2956-5541-AFEF-5181BBE19D45}"/>
              </a:ext>
            </a:extLst>
          </p:cNvPr>
          <p:cNvSpPr/>
          <p:nvPr/>
        </p:nvSpPr>
        <p:spPr>
          <a:xfrm>
            <a:off x="4460537" y="1585957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6"/>
            <a:ext cx="3889269" cy="32335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1939DE2-EA14-7B40-B602-5966A2887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2618" y="1584154"/>
            <a:ext cx="330200" cy="3302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9CE395D-C67C-3F4C-84A3-D54369C8F7AC}"/>
              </a:ext>
            </a:extLst>
          </p:cNvPr>
          <p:cNvSpPr/>
          <p:nvPr/>
        </p:nvSpPr>
        <p:spPr>
          <a:xfrm>
            <a:off x="10042617" y="1584153"/>
            <a:ext cx="3460837" cy="2636721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39A8A4B-971D-4542-BB99-5616702A019B}"/>
              </a:ext>
            </a:extLst>
          </p:cNvPr>
          <p:cNvSpPr/>
          <p:nvPr/>
        </p:nvSpPr>
        <p:spPr>
          <a:xfrm>
            <a:off x="4600081" y="2459634"/>
            <a:ext cx="8722760" cy="12870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36838D-E7AE-8742-B4C4-D44D4E28C668}"/>
              </a:ext>
            </a:extLst>
          </p:cNvPr>
          <p:cNvSpPr/>
          <p:nvPr/>
        </p:nvSpPr>
        <p:spPr>
          <a:xfrm>
            <a:off x="4862102" y="2640458"/>
            <a:ext cx="8257997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DCF31EF-BE15-4747-8073-A424BAF03604}"/>
              </a:ext>
            </a:extLst>
          </p:cNvPr>
          <p:cNvSpPr/>
          <p:nvPr/>
        </p:nvSpPr>
        <p:spPr>
          <a:xfrm>
            <a:off x="5219272" y="27763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66DA2B-A40A-F745-8509-EEFC15A5119A}"/>
              </a:ext>
            </a:extLst>
          </p:cNvPr>
          <p:cNvSpPr txBox="1"/>
          <p:nvPr/>
        </p:nvSpPr>
        <p:spPr>
          <a:xfrm>
            <a:off x="8477662" y="3494924"/>
            <a:ext cx="951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0503E2C-E61E-D149-A8D7-E15D8719E6F6}"/>
              </a:ext>
            </a:extLst>
          </p:cNvPr>
          <p:cNvSpPr txBox="1"/>
          <p:nvPr/>
        </p:nvSpPr>
        <p:spPr>
          <a:xfrm>
            <a:off x="8529915" y="2928458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8E75411-DA4E-2546-9262-67515583A2FB}"/>
              </a:ext>
            </a:extLst>
          </p:cNvPr>
          <p:cNvGrpSpPr/>
          <p:nvPr/>
        </p:nvGrpSpPr>
        <p:grpSpPr>
          <a:xfrm>
            <a:off x="5366085" y="2883439"/>
            <a:ext cx="555550" cy="352840"/>
            <a:chOff x="853440" y="4579716"/>
            <a:chExt cx="1006998" cy="82759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00E0A4D-9884-B24F-9A54-C482308383F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6141649-69C6-544B-9673-3A4FA1115AE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9E47880-06B8-8D40-87DC-B495B0DA478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0E040AC-7092-374D-95AB-16FB30BCFF3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DFB6177-C05D-454C-B107-1DC9C4EFE53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E4FEEB4-33AB-5047-951D-23A5ACB1BA9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B385965-02C6-6145-B2DA-ECECC3B15C5B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3B2D911-0F3C-D04E-9403-974928B1077A}"/>
              </a:ext>
            </a:extLst>
          </p:cNvPr>
          <p:cNvSpPr txBox="1"/>
          <p:nvPr/>
        </p:nvSpPr>
        <p:spPr>
          <a:xfrm>
            <a:off x="5396095" y="32019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BF8716D-D850-424D-B0E3-BB5614511D2E}"/>
              </a:ext>
            </a:extLst>
          </p:cNvPr>
          <p:cNvSpPr/>
          <p:nvPr/>
        </p:nvSpPr>
        <p:spPr>
          <a:xfrm>
            <a:off x="6633633" y="2775433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ED049CC-FB57-3E4F-A1E9-D08A6127D0F9}"/>
              </a:ext>
            </a:extLst>
          </p:cNvPr>
          <p:cNvGrpSpPr/>
          <p:nvPr/>
        </p:nvGrpSpPr>
        <p:grpSpPr>
          <a:xfrm>
            <a:off x="6780446" y="2882482"/>
            <a:ext cx="555550" cy="352840"/>
            <a:chOff x="853440" y="4579716"/>
            <a:chExt cx="1006998" cy="82759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50E5C08-700D-A743-97B7-EFF3B4A1125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91B22D0-0DF3-D44B-AB32-832CA8F59FA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4D4278E-D864-B54B-8C65-C082EB0E059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1834E0-2222-B743-9819-F2E53D4F2DA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1CC6938-8C67-E74F-8561-379D0C7194C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FC683B8-C66E-754F-9B67-8E0B3A24ECB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C1406B9-B666-254F-BD40-989634A7AD14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EC77E731-7B4A-504B-93AD-5D4135816275}"/>
              </a:ext>
            </a:extLst>
          </p:cNvPr>
          <p:cNvSpPr txBox="1"/>
          <p:nvPr/>
        </p:nvSpPr>
        <p:spPr>
          <a:xfrm>
            <a:off x="6810456" y="3200990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9D768B5-86F7-D340-87F0-CD03B7FE1999}"/>
              </a:ext>
            </a:extLst>
          </p:cNvPr>
          <p:cNvSpPr/>
          <p:nvPr/>
        </p:nvSpPr>
        <p:spPr>
          <a:xfrm>
            <a:off x="10519560" y="2741101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E5351B2-4FD1-3447-A453-4918DDDB4B94}"/>
              </a:ext>
            </a:extLst>
          </p:cNvPr>
          <p:cNvGrpSpPr/>
          <p:nvPr/>
        </p:nvGrpSpPr>
        <p:grpSpPr>
          <a:xfrm>
            <a:off x="10666373" y="2848150"/>
            <a:ext cx="555550" cy="352840"/>
            <a:chOff x="853440" y="4579716"/>
            <a:chExt cx="1006998" cy="82759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B72A1BF-B34A-E94D-A702-A054AEF65E7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B1BA6DC-B5F3-B743-A646-A3B71E213F3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1CF77E-6BCA-6B42-85D4-53A5496F76F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B3B556-A856-5B4B-B771-7FEAEFB83CA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5BB6921-0541-DA4B-9D14-A7A572EAC26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B6EEE59-B265-4B48-91EB-A613502FBBC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8BF605E-AC60-7C47-BA9E-39DC274C4A7E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5929E4DC-79B2-8641-AA7C-35A790E3FC7D}"/>
              </a:ext>
            </a:extLst>
          </p:cNvPr>
          <p:cNvSpPr txBox="1"/>
          <p:nvPr/>
        </p:nvSpPr>
        <p:spPr>
          <a:xfrm>
            <a:off x="10696383" y="3166658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2792AE7-3144-0445-A60C-EF53A9C2D288}"/>
              </a:ext>
            </a:extLst>
          </p:cNvPr>
          <p:cNvSpPr/>
          <p:nvPr/>
        </p:nvSpPr>
        <p:spPr>
          <a:xfrm>
            <a:off x="11933921" y="2740144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AF736A3-134C-434C-9EF1-71682C6173B5}"/>
              </a:ext>
            </a:extLst>
          </p:cNvPr>
          <p:cNvGrpSpPr/>
          <p:nvPr/>
        </p:nvGrpSpPr>
        <p:grpSpPr>
          <a:xfrm>
            <a:off x="12080734" y="2847193"/>
            <a:ext cx="555550" cy="352840"/>
            <a:chOff x="853440" y="4579716"/>
            <a:chExt cx="1006998" cy="8275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43F4E66-643C-3148-BAEB-EFAA8EC824E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B840273-3B30-1F47-91FA-FF9EE2A902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BD500F4-0983-DA43-B67F-DBE940A0CC6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2E50342-906E-3547-ABB8-F281DA6D3D9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3A52B39-91EB-7B41-B979-64F88A6459E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C640A9A-0ABB-FC4C-8F1C-635A2AABF17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AAD452B-31BA-BE46-AF7D-19673718C257}"/>
                </a:ext>
              </a:extLst>
            </p:cNvPr>
            <p:cNvSpPr txBox="1"/>
            <p:nvPr/>
          </p:nvSpPr>
          <p:spPr>
            <a:xfrm>
              <a:off x="1135876" y="4739788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3ABF88C0-E5C6-6B43-AE8C-B1597A9CCB1B}"/>
              </a:ext>
            </a:extLst>
          </p:cNvPr>
          <p:cNvSpPr txBox="1"/>
          <p:nvPr/>
        </p:nvSpPr>
        <p:spPr>
          <a:xfrm>
            <a:off x="12110744" y="316570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4600081" y="2026853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Node Port Service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2C5D02-CBB4-C542-BED0-2453DD2F2B0C}"/>
              </a:ext>
            </a:extLst>
          </p:cNvPr>
          <p:cNvSpPr/>
          <p:nvPr/>
        </p:nvSpPr>
        <p:spPr>
          <a:xfrm>
            <a:off x="4622388" y="3822571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FB02980-D45F-694C-84B1-B8DC0E5FCE08}"/>
              </a:ext>
            </a:extLst>
          </p:cNvPr>
          <p:cNvSpPr/>
          <p:nvPr/>
        </p:nvSpPr>
        <p:spPr>
          <a:xfrm>
            <a:off x="4233826" y="5500402"/>
            <a:ext cx="3841662" cy="151398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33137309-2817-814C-826B-02519942D1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3825" y="5501934"/>
            <a:ext cx="274320" cy="27432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001FCAE9-E1F6-9843-8684-5C4245233D87}"/>
              </a:ext>
            </a:extLst>
          </p:cNvPr>
          <p:cNvSpPr/>
          <p:nvPr/>
        </p:nvSpPr>
        <p:spPr>
          <a:xfrm>
            <a:off x="9783938" y="5431713"/>
            <a:ext cx="3841662" cy="160756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53" name="Graphic 152">
            <a:extLst>
              <a:ext uri="{FF2B5EF4-FFF2-40B4-BE49-F238E27FC236}">
                <a16:creationId xmlns:a16="http://schemas.microsoft.com/office/drawing/2014/main" id="{74A8016C-B024-5149-AC2D-5C10B32AD3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09251" y="5435373"/>
            <a:ext cx="274320" cy="274320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C0B17AEA-A600-3042-BD64-A9052D67E236}"/>
              </a:ext>
            </a:extLst>
          </p:cNvPr>
          <p:cNvSpPr txBox="1"/>
          <p:nvPr/>
        </p:nvSpPr>
        <p:spPr>
          <a:xfrm>
            <a:off x="4830969" y="6696962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70029AD0-F906-2644-8E30-90D4684D0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26321" y="5901149"/>
            <a:ext cx="711200" cy="711200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E35F98F7-CCA3-D341-AC27-2A0C1AB690D3}"/>
              </a:ext>
            </a:extLst>
          </p:cNvPr>
          <p:cNvSpPr txBox="1"/>
          <p:nvPr/>
        </p:nvSpPr>
        <p:spPr>
          <a:xfrm>
            <a:off x="10591917" y="67251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</a:t>
            </a:r>
          </a:p>
        </p:txBody>
      </p:sp>
      <p:pic>
        <p:nvPicPr>
          <p:cNvPr id="157" name="Graphic 156">
            <a:extLst>
              <a:ext uri="{FF2B5EF4-FFF2-40B4-BE49-F238E27FC236}">
                <a16:creationId xmlns:a16="http://schemas.microsoft.com/office/drawing/2014/main" id="{F753EE07-3DDE-C047-BF25-3862D17811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87269" y="5929338"/>
            <a:ext cx="711200" cy="711200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197370" y="1865201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D679F770-9F67-8F44-BF91-7E9722A0D9DA}"/>
              </a:ext>
            </a:extLst>
          </p:cNvPr>
          <p:cNvCxnSpPr>
            <a:cxnSpLocks/>
            <a:stCxn id="173" idx="3"/>
            <a:endCxn id="147" idx="1"/>
          </p:cNvCxnSpPr>
          <p:nvPr/>
        </p:nvCxnSpPr>
        <p:spPr>
          <a:xfrm>
            <a:off x="2234802" y="2181010"/>
            <a:ext cx="2365279" cy="367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711469" y="2439284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356BEFE-F15B-6A44-A509-F0F405710E7B}"/>
              </a:ext>
            </a:extLst>
          </p:cNvPr>
          <p:cNvCxnSpPr>
            <a:cxnSpLocks/>
            <a:stCxn id="147" idx="2"/>
            <a:endCxn id="69" idx="0"/>
          </p:cNvCxnSpPr>
          <p:nvPr/>
        </p:nvCxnSpPr>
        <p:spPr>
          <a:xfrm>
            <a:off x="8961461" y="2342508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971F4C2-9F8E-4E45-8881-6D3883743408}"/>
              </a:ext>
            </a:extLst>
          </p:cNvPr>
          <p:cNvCxnSpPr>
            <a:cxnSpLocks/>
          </p:cNvCxnSpPr>
          <p:nvPr/>
        </p:nvCxnSpPr>
        <p:spPr>
          <a:xfrm>
            <a:off x="8928929" y="3758627"/>
            <a:ext cx="0" cy="1171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7E270492-1453-E647-B4BA-9D875D6AB5F6}"/>
              </a:ext>
            </a:extLst>
          </p:cNvPr>
          <p:cNvCxnSpPr>
            <a:cxnSpLocks/>
            <a:stCxn id="148" idx="2"/>
            <a:endCxn id="155" idx="0"/>
          </p:cNvCxnSpPr>
          <p:nvPr/>
        </p:nvCxnSpPr>
        <p:spPr>
          <a:xfrm flipH="1">
            <a:off x="5981921" y="4138226"/>
            <a:ext cx="3001847" cy="17629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BD222D59-8D07-EC46-95B7-DC596885F6A4}"/>
              </a:ext>
            </a:extLst>
          </p:cNvPr>
          <p:cNvCxnSpPr>
            <a:cxnSpLocks/>
            <a:stCxn id="148" idx="2"/>
            <a:endCxn id="157" idx="0"/>
          </p:cNvCxnSpPr>
          <p:nvPr/>
        </p:nvCxnSpPr>
        <p:spPr>
          <a:xfrm>
            <a:off x="8983768" y="4138226"/>
            <a:ext cx="2759101" cy="1791112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54748" y="595130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7284" y="363391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67F3810-C5AE-7A42-9A80-B70591533492}"/>
              </a:ext>
            </a:extLst>
          </p:cNvPr>
          <p:cNvCxnSpPr>
            <a:cxnSpLocks/>
            <a:stCxn id="194" idx="1"/>
          </p:cNvCxnSpPr>
          <p:nvPr/>
        </p:nvCxnSpPr>
        <p:spPr>
          <a:xfrm flipH="1">
            <a:off x="6041208" y="940976"/>
            <a:ext cx="2513540" cy="643177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BAC3CEA9-1533-8E41-9980-CA356B0B8815}"/>
              </a:ext>
            </a:extLst>
          </p:cNvPr>
          <p:cNvCxnSpPr>
            <a:cxnSpLocks/>
            <a:stCxn id="194" idx="3"/>
          </p:cNvCxnSpPr>
          <p:nvPr/>
        </p:nvCxnSpPr>
        <p:spPr>
          <a:xfrm>
            <a:off x="9246439" y="940976"/>
            <a:ext cx="2526596" cy="6338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324756" y="570969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/>
              <a:t>Network Design</a:t>
            </a:r>
          </a:p>
          <a:p>
            <a:r>
              <a:rPr lang="en-US" sz="3000" b="1" dirty="0"/>
              <a:t>With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&amp;</a:t>
            </a:r>
          </a:p>
          <a:p>
            <a:r>
              <a:rPr lang="en-US" sz="3000" b="1" dirty="0">
                <a:solidFill>
                  <a:srgbClr val="00B050"/>
                </a:solidFill>
              </a:rPr>
              <a:t>RDS Database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E5135B9-DBC5-B14B-84B2-8C29FFCAEC13}"/>
              </a:ext>
            </a:extLst>
          </p:cNvPr>
          <p:cNvSpPr txBox="1"/>
          <p:nvPr/>
        </p:nvSpPr>
        <p:spPr>
          <a:xfrm>
            <a:off x="7412" y="1581890"/>
            <a:ext cx="43976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http://&lt;</a:t>
            </a:r>
            <a:r>
              <a:rPr lang="en-US" sz="1300" dirty="0" err="1"/>
              <a:t>workernode</a:t>
            </a:r>
            <a:r>
              <a:rPr lang="en-US" sz="1300" dirty="0"/>
              <a:t>-public-</a:t>
            </a:r>
            <a:r>
              <a:rPr lang="en-US" sz="1300" dirty="0" err="1"/>
              <a:t>ip</a:t>
            </a:r>
            <a:r>
              <a:rPr lang="en-US" sz="1300" dirty="0"/>
              <a:t>&gt;:&lt;</a:t>
            </a:r>
            <a:r>
              <a:rPr lang="en-US" sz="1300" dirty="0" err="1"/>
              <a:t>NodePort</a:t>
            </a:r>
            <a:r>
              <a:rPr lang="en-US" sz="1300" dirty="0"/>
              <a:t>&gt;/</a:t>
            </a:r>
            <a:r>
              <a:rPr lang="en-US" sz="1300" dirty="0" err="1"/>
              <a:t>usermgmt</a:t>
            </a:r>
            <a:r>
              <a:rPr lang="en-US" sz="1300" dirty="0"/>
              <a:t>/&lt;</a:t>
            </a:r>
            <a:r>
              <a:rPr lang="en-US" sz="1300" dirty="0" err="1"/>
              <a:t>apis</a:t>
            </a:r>
            <a:r>
              <a:rPr lang="en-US" sz="13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585949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3172459" y="50243"/>
            <a:ext cx="11159989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2460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 Management – Classic Load Balancer Service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02190" y="5719958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RDS &amp; ELB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Classic Load Balancer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0C7611F8-600C-F745-BFD3-FE77ED86EE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9870" y="1599998"/>
            <a:ext cx="4699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Classic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3764CD9-0EFB-E340-9918-FD98EF88D78A}"/>
              </a:ext>
            </a:extLst>
          </p:cNvPr>
          <p:cNvSpPr txBox="1"/>
          <p:nvPr/>
        </p:nvSpPr>
        <p:spPr>
          <a:xfrm>
            <a:off x="5311594" y="6815466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D782A484-F9F4-704E-84DE-C11010544D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6321" y="6095240"/>
            <a:ext cx="711200" cy="7112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169FA00A-A018-3D44-9138-F63F0D6A596F}"/>
              </a:ext>
            </a:extLst>
          </p:cNvPr>
          <p:cNvSpPr txBox="1"/>
          <p:nvPr/>
        </p:nvSpPr>
        <p:spPr>
          <a:xfrm>
            <a:off x="11184065" y="6827168"/>
            <a:ext cx="134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RDS DB</a:t>
            </a: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81BCC07-7826-0B43-8818-C7ED218654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498792" y="6106942"/>
            <a:ext cx="711200" cy="7112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673B408-6460-484C-9084-06BD399F2BCB}"/>
              </a:ext>
            </a:extLst>
          </p:cNvPr>
          <p:cNvSpPr/>
          <p:nvPr/>
        </p:nvSpPr>
        <p:spPr>
          <a:xfrm>
            <a:off x="4630903" y="5394639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MySQL – External Name Service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08" idx="1"/>
          </p:cNvCxnSpPr>
          <p:nvPr/>
        </p:nvCxnSpPr>
        <p:spPr>
          <a:xfrm rot="10800000" flipH="1" flipV="1">
            <a:off x="495318" y="769594"/>
            <a:ext cx="8144552" cy="1065353"/>
          </a:xfrm>
          <a:prstGeom prst="bentConnector3">
            <a:avLst>
              <a:gd name="adj1" fmla="val -280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647272" y="1545284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Classic CLB DNS URL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362264"/>
            <a:ext cx="3200691" cy="193344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362264"/>
            <a:ext cx="1786330" cy="193248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362264"/>
            <a:ext cx="2099597" cy="18981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362264"/>
            <a:ext cx="3513958" cy="1897197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F76380-D038-E043-871C-AE60EFA9469F}"/>
              </a:ext>
            </a:extLst>
          </p:cNvPr>
          <p:cNvCxnSpPr>
            <a:cxnSpLocks/>
            <a:stCxn id="164" idx="2"/>
            <a:endCxn id="126" idx="0"/>
          </p:cNvCxnSpPr>
          <p:nvPr/>
        </p:nvCxnSpPr>
        <p:spPr>
          <a:xfrm>
            <a:off x="5638738" y="4998263"/>
            <a:ext cx="3353545" cy="39637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B090AE28-0F10-8F45-B558-9D8F47F7EA8C}"/>
              </a:ext>
            </a:extLst>
          </p:cNvPr>
          <p:cNvCxnSpPr>
            <a:cxnSpLocks/>
            <a:stCxn id="167" idx="2"/>
            <a:endCxn id="126" idx="0"/>
          </p:cNvCxnSpPr>
          <p:nvPr/>
        </p:nvCxnSpPr>
        <p:spPr>
          <a:xfrm>
            <a:off x="7053099" y="4997306"/>
            <a:ext cx="1939184" cy="397333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C022CCE-BE90-1B4A-A52F-5347CC9B891E}"/>
              </a:ext>
            </a:extLst>
          </p:cNvPr>
          <p:cNvCxnSpPr>
            <a:cxnSpLocks/>
            <a:stCxn id="178" idx="2"/>
            <a:endCxn id="126" idx="0"/>
          </p:cNvCxnSpPr>
          <p:nvPr/>
        </p:nvCxnSpPr>
        <p:spPr>
          <a:xfrm flipH="1">
            <a:off x="8992283" y="4962974"/>
            <a:ext cx="1946743" cy="431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AF6FDA5-8A9A-404B-AA05-3E302E639C39}"/>
              </a:ext>
            </a:extLst>
          </p:cNvPr>
          <p:cNvCxnSpPr>
            <a:cxnSpLocks/>
            <a:stCxn id="181" idx="2"/>
            <a:endCxn id="126" idx="0"/>
          </p:cNvCxnSpPr>
          <p:nvPr/>
        </p:nvCxnSpPr>
        <p:spPr>
          <a:xfrm flipH="1">
            <a:off x="8992283" y="4962017"/>
            <a:ext cx="3361104" cy="432622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71001A22-62DF-B946-8F05-392C8E9B1EFB}"/>
              </a:ext>
            </a:extLst>
          </p:cNvPr>
          <p:cNvCxnSpPr>
            <a:cxnSpLocks/>
            <a:stCxn id="126" idx="2"/>
            <a:endCxn id="117" idx="3"/>
          </p:cNvCxnSpPr>
          <p:nvPr/>
        </p:nvCxnSpPr>
        <p:spPr>
          <a:xfrm flipH="1">
            <a:off x="6337521" y="5710294"/>
            <a:ext cx="2654762" cy="74054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7D2745FA-A747-B241-9B2E-837FAD0FCA0B}"/>
              </a:ext>
            </a:extLst>
          </p:cNvPr>
          <p:cNvCxnSpPr>
            <a:cxnSpLocks/>
            <a:stCxn id="126" idx="2"/>
            <a:endCxn id="119" idx="1"/>
          </p:cNvCxnSpPr>
          <p:nvPr/>
        </p:nvCxnSpPr>
        <p:spPr>
          <a:xfrm>
            <a:off x="8992283" y="5710294"/>
            <a:ext cx="2506509" cy="752248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69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16" grpId="0"/>
      <p:bldP spid="118" grpId="0"/>
      <p:bldP spid="121" grpId="0" animBg="1"/>
      <p:bldP spid="125" grpId="0" animBg="1"/>
      <p:bldP spid="126" grpId="0" animBg="1"/>
      <p:bldP spid="21" grpId="0"/>
      <p:bldP spid="72" grpId="0" animBg="1"/>
      <p:bldP spid="73" grpId="0"/>
      <p:bldP spid="229" grpId="0"/>
      <p:bldP spid="231" grpId="0"/>
    </p:bld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200626</TotalTime>
  <Words>16484</Words>
  <Application>Microsoft Macintosh PowerPoint</Application>
  <PresentationFormat>Custom</PresentationFormat>
  <Paragraphs>4798</Paragraphs>
  <Slides>289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289</vt:i4>
      </vt:variant>
    </vt:vector>
  </HeadingPairs>
  <TitlesOfParts>
    <vt:vector size="298" baseType="lpstr">
      <vt:lpstr>Aharoni</vt:lpstr>
      <vt:lpstr>Algerian</vt:lpstr>
      <vt:lpstr>Amazon Ember</vt:lpstr>
      <vt:lpstr>Arial</vt:lpstr>
      <vt:lpstr>Calibri</vt:lpstr>
      <vt:lpstr>Calibri Light</vt:lpstr>
      <vt:lpstr>Monaco</vt:lpstr>
      <vt:lpstr>Wingdings</vt:lpstr>
      <vt:lpstr>Office Theme</vt:lpstr>
      <vt:lpstr>AWS EKS Kubernetes - Masterclass | DevOps, Microservices</vt:lpstr>
      <vt:lpstr>PowerPoint Presentation</vt:lpstr>
      <vt:lpstr>PowerPoint Presentation</vt:lpstr>
      <vt:lpstr>PowerPoint Presentation</vt:lpstr>
      <vt:lpstr>PowerPoint Presentation</vt:lpstr>
      <vt:lpstr>Docker - Fundamentals</vt:lpstr>
      <vt:lpstr>Kubernetes - Imperative &amp; Declarative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EKS Deployment Options - Mixed</vt:lpstr>
      <vt:lpstr>EKS Deployment Options – Mixed Mode - 3 Apps</vt:lpstr>
      <vt:lpstr>EKS &amp; ECR</vt:lpstr>
      <vt:lpstr>PowerPoint Presentation</vt:lpstr>
      <vt:lpstr>PowerPoint Presentation</vt:lpstr>
      <vt:lpstr>PowerPoint Presentation</vt:lpstr>
      <vt:lpstr>Microservices</vt:lpstr>
      <vt:lpstr>Microservices Deployment on AWS EKS</vt:lpstr>
      <vt:lpstr>Kubernetes – DaemonSets</vt:lpstr>
      <vt:lpstr>Microservices Distributed Tracing with AWS X-Ray</vt:lpstr>
      <vt:lpstr>AWS X-Ray – Service Map</vt:lpstr>
      <vt:lpstr>AWS X-Ray - Traces</vt:lpstr>
      <vt:lpstr>Microservices – Canary Deployments</vt:lpstr>
      <vt:lpstr>How HPA works?</vt:lpstr>
      <vt:lpstr>Container Insights</vt:lpstr>
      <vt:lpstr>CloudWatch Container Insights Map</vt:lpstr>
      <vt:lpstr>PowerPoint Presentation</vt:lpstr>
      <vt:lpstr>AWS EKS Cluster - CLIs</vt:lpstr>
      <vt:lpstr>PowerPoint Presentation</vt:lpstr>
      <vt:lpstr>AWS EKS – Core Objects </vt:lpstr>
      <vt:lpstr>How does EKS work?</vt:lpstr>
      <vt:lpstr>EKS Cluster – Core Objects Detailed</vt:lpstr>
      <vt:lpstr>EKS Cluster – Core Objects Detailed</vt:lpstr>
      <vt:lpstr>PowerPoint Presentation</vt:lpstr>
      <vt:lpstr>PowerPoint Presentation</vt:lpstr>
      <vt:lpstr>Kubernetes - Architecture</vt:lpstr>
      <vt:lpstr>Kubernetes Architecture - Master</vt:lpstr>
      <vt:lpstr>Kubernetes Architecture - Master</vt:lpstr>
      <vt:lpstr>Kubernetes Architecture - Master</vt:lpstr>
      <vt:lpstr>Kubernetes Architecture – Worker Nodes</vt:lpstr>
      <vt:lpstr>Kubernetes - Architecture</vt:lpstr>
      <vt:lpstr>PowerPoint Presentation</vt:lpstr>
      <vt:lpstr>EKS Kubernetes - Architecture</vt:lpstr>
      <vt:lpstr>PowerPoint Presentation</vt:lpstr>
      <vt:lpstr>Kubernetes - Fundamentals</vt:lpstr>
      <vt:lpstr>Kubernetes - Imperative &amp; Declarative</vt:lpstr>
      <vt:lpstr>PowerPoint Presentation</vt:lpstr>
      <vt:lpstr>Kubernetes - POD</vt:lpstr>
      <vt:lpstr>Kubernetes - POD</vt:lpstr>
      <vt:lpstr>Kubernetes – PODs</vt:lpstr>
      <vt:lpstr>Kubernetes – Multi-Container Pods</vt:lpstr>
      <vt:lpstr>PowerPoint Presentation</vt:lpstr>
      <vt:lpstr>PowerPoint Presentation</vt:lpstr>
      <vt:lpstr>Kubernetes – Service - NodePort</vt:lpstr>
      <vt:lpstr>PowerPoint Presentation</vt:lpstr>
      <vt:lpstr>PowerPoint Presentation</vt:lpstr>
      <vt:lpstr>Kubernetes - ReplicaSets</vt:lpstr>
      <vt:lpstr>Kubernetes – ReplicaSet</vt:lpstr>
      <vt:lpstr>Kubernetes – ReplicaSet</vt:lpstr>
      <vt:lpstr>Kubernetes – ReplicaSet</vt:lpstr>
      <vt:lpstr>PowerPoint Presentation</vt:lpstr>
      <vt:lpstr>PowerPoint Presentation</vt:lpstr>
      <vt:lpstr>Kubernetes – Deployments</vt:lpstr>
      <vt:lpstr>Kubernetes - Deployment</vt:lpstr>
      <vt:lpstr>PowerPoint Presentation</vt:lpstr>
      <vt:lpstr>PowerPoint Presentation</vt:lpstr>
      <vt:lpstr>Kubernetes - Services</vt:lpstr>
      <vt:lpstr> Services</vt:lpstr>
      <vt:lpstr>PowerPoint Presentation</vt:lpstr>
      <vt:lpstr> Services Demo</vt:lpstr>
      <vt:lpstr>PowerPoint Presentation</vt:lpstr>
      <vt:lpstr>YAML Basics</vt:lpstr>
      <vt:lpstr>YAML Basics</vt:lpstr>
      <vt:lpstr>PowerPoint Presentation</vt:lpstr>
      <vt:lpstr>PowerPoint Presentation</vt:lpstr>
      <vt:lpstr>PowerPoint Presentation</vt:lpstr>
      <vt:lpstr>AWS Elastic Block Store - Introduction</vt:lpstr>
      <vt:lpstr>EKS Storage EBS CSI Driver</vt:lpstr>
      <vt:lpstr>PowerPoint Presentation</vt:lpstr>
      <vt:lpstr>PowerPoint Presentation</vt:lpstr>
      <vt:lpstr>PowerPoint Presentation</vt:lpstr>
      <vt:lpstr>Probes</vt:lpstr>
      <vt:lpstr>PowerPoint Presentation</vt:lpstr>
      <vt:lpstr>Namespaces - Introduction</vt:lpstr>
      <vt:lpstr>Namespaces</vt:lpstr>
      <vt:lpstr>Limit Range</vt:lpstr>
      <vt:lpstr>Resource Quota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Load Balancer Controller Updates - Start</vt:lpstr>
      <vt:lpstr>PowerPoint Presentation</vt:lpstr>
      <vt:lpstr>PowerPoint Presentation</vt:lpstr>
      <vt:lpstr>PowerPoint Presentation</vt:lpstr>
      <vt:lpstr>How Ingress Works?</vt:lpstr>
      <vt:lpstr>PowerPoint Presentation</vt:lpstr>
      <vt:lpstr>PowerPoint Presentation</vt:lpstr>
      <vt:lpstr>AWS Load Balancer Controller</vt:lpstr>
      <vt:lpstr>PowerPoint Presentation</vt:lpstr>
      <vt:lpstr>Kubernetes Ingress Class</vt:lpstr>
      <vt:lpstr>Kubernetes Ingress Class</vt:lpstr>
      <vt:lpstr>PowerPoint Presentation</vt:lpstr>
      <vt:lpstr>PowerPoint Presentation</vt:lpstr>
      <vt:lpstr>Ingress Manifest – Key Items</vt:lpstr>
      <vt:lpstr>Two Ingress Basic Demos</vt:lpstr>
      <vt:lpstr>PowerPoint Presentation</vt:lpstr>
      <vt:lpstr>PowerPoint Presentation</vt:lpstr>
      <vt:lpstr>How AWS Load Balancer controller works? </vt:lpstr>
      <vt:lpstr>PowerPoint Presentation</vt:lpstr>
      <vt:lpstr>PowerPoint Presentation</vt:lpstr>
      <vt:lpstr>AWS EKS ALB Ingress – Context Path Based Routing</vt:lpstr>
      <vt:lpstr>PowerPoint Presentation</vt:lpstr>
      <vt:lpstr>ALB Ingress SSL</vt:lpstr>
      <vt:lpstr>PowerPoint Presentation</vt:lpstr>
      <vt:lpstr>Register a Domain using AWS Route53</vt:lpstr>
      <vt:lpstr>PowerPoint Presentation</vt:lpstr>
      <vt:lpstr>PowerPoint Presentation</vt:lpstr>
      <vt:lpstr>PowerPoint Presentation</vt:lpstr>
      <vt:lpstr>Kubernetes External DNS</vt:lpstr>
      <vt:lpstr>AWS EKS + External DNS </vt:lpstr>
      <vt:lpstr>PowerPoint Presentation</vt:lpstr>
      <vt:lpstr>PowerPoint Presentation</vt:lpstr>
      <vt:lpstr>PowerPoint Presentation</vt:lpstr>
      <vt:lpstr>Kubernetes Service with External DNS</vt:lpstr>
      <vt:lpstr>PowerPoint Presentation</vt:lpstr>
      <vt:lpstr>PowerPoint Presentation</vt:lpstr>
      <vt:lpstr>PowerPoint Presentation</vt:lpstr>
      <vt:lpstr>Name based Virtual Host Routing</vt:lpstr>
      <vt:lpstr>Named based Virtual Host Routing</vt:lpstr>
      <vt:lpstr>PowerPoint Presentation</vt:lpstr>
      <vt:lpstr>Ingress SSL Certificate Discovery using Host</vt:lpstr>
      <vt:lpstr>Ingress SSL Certificate Discovery using tls</vt:lpstr>
      <vt:lpstr>Comment certificate-arn Annotation</vt:lpstr>
      <vt:lpstr>PowerPoint Presentation</vt:lpstr>
      <vt:lpstr>Without Ingress Groups</vt:lpstr>
      <vt:lpstr>With Ingress Groups</vt:lpstr>
      <vt:lpstr>Ingress Groups</vt:lpstr>
      <vt:lpstr>Ingress Groups</vt:lpstr>
      <vt:lpstr>PowerPoint Presentation</vt:lpstr>
      <vt:lpstr>ALB Ingress Target Types</vt:lpstr>
      <vt:lpstr>PowerPoint Presentation</vt:lpstr>
      <vt:lpstr>PowerPoint Presentation</vt:lpstr>
      <vt:lpstr>Ingress ALB Internal Load Balancer</vt:lpstr>
      <vt:lpstr>Curl Pod</vt:lpstr>
      <vt:lpstr>Command to Test  Ingress AWS Internal ALB using curl pod</vt:lpstr>
      <vt:lpstr>AWS Load Balancer Controller Updates - End</vt:lpstr>
      <vt:lpstr>PowerPoint Presentation</vt:lpstr>
      <vt:lpstr>What is Fargate?</vt:lpstr>
      <vt:lpstr>AWS EKS on Fargate</vt:lpstr>
      <vt:lpstr>EKS Deployment Options</vt:lpstr>
      <vt:lpstr>EKS Deployment Options – EC2 Node Groups  </vt:lpstr>
      <vt:lpstr>EKS Deployment Options – Only Fargate</vt:lpstr>
      <vt:lpstr>EKS Deployment Options - Mixed</vt:lpstr>
      <vt:lpstr>EKS Fargate vs Managed vs Unmanaged Nodes</vt:lpstr>
      <vt:lpstr>EKS Fargate Considerations</vt:lpstr>
      <vt:lpstr>PowerPoint Presentation</vt:lpstr>
      <vt:lpstr>EKS Deployment Options - Mixed</vt:lpstr>
      <vt:lpstr>EKS Deployment Options - Mixed</vt:lpstr>
      <vt:lpstr>PowerPoint Presentation</vt:lpstr>
      <vt:lpstr>PowerPoint Presentation</vt:lpstr>
      <vt:lpstr>EKS Deployment Options – Mixed Mode - 3 Apps</vt:lpstr>
      <vt:lpstr>EKS Deployment – Mixed – Ingress with Cross Namespaces</vt:lpstr>
      <vt:lpstr>AWS Load Balancer Controller &amp; AWS Network Load Balancer – NEW TOPIC ADDITION - START</vt:lpstr>
      <vt:lpstr>PowerPoint Presentation</vt:lpstr>
      <vt:lpstr>PowerPoint Presentation</vt:lpstr>
      <vt:lpstr>PowerPoint Presentation</vt:lpstr>
      <vt:lpstr>Network Load Balancer</vt:lpstr>
      <vt:lpstr>PowerPoint Presentation</vt:lpstr>
      <vt:lpstr>PowerPoint Presentation</vt:lpstr>
      <vt:lpstr>PowerPoint Presentation</vt:lpstr>
      <vt:lpstr>AWS EKS NLB – Basics</vt:lpstr>
      <vt:lpstr>PowerPoint Presentation</vt:lpstr>
      <vt:lpstr>PowerPoint Presentation</vt:lpstr>
      <vt:lpstr>PowerPoint Presentation</vt:lpstr>
      <vt:lpstr>AWS EKS NLB – TLS (HTTP + HTTPS)</vt:lpstr>
      <vt:lpstr>PowerPoint Presentation</vt:lpstr>
      <vt:lpstr>AWS EKS NLB -Annotations</vt:lpstr>
      <vt:lpstr>AWS EKS NLB -Annotations</vt:lpstr>
      <vt:lpstr>AWS EKS NLB –Load Balancer</vt:lpstr>
      <vt:lpstr>AWS EKS NLB -Target Groups</vt:lpstr>
      <vt:lpstr>AWS EKS NLB -Target Groups</vt:lpstr>
      <vt:lpstr>AWS EKS NLB -Target Groups</vt:lpstr>
      <vt:lpstr>PowerPoint Presentation</vt:lpstr>
      <vt:lpstr>AWS EKS NLB – External DNS</vt:lpstr>
      <vt:lpstr>PowerPoint Presentation</vt:lpstr>
      <vt:lpstr>AWS EKS NLB - External DNS Annotation</vt:lpstr>
      <vt:lpstr>PowerPoint Presentation</vt:lpstr>
      <vt:lpstr>AWS EKS NLB – External DNS</vt:lpstr>
      <vt:lpstr>PowerPoint Presentation</vt:lpstr>
      <vt:lpstr>AWS EKS NLB - Elastic IP Annotation </vt:lpstr>
      <vt:lpstr>PowerPoint Presentation</vt:lpstr>
      <vt:lpstr>AWS EKS NLB – Internal LB</vt:lpstr>
      <vt:lpstr>PowerPoint Presentation</vt:lpstr>
      <vt:lpstr>AWS EKS NLB - Internal</vt:lpstr>
      <vt:lpstr>Curl Pod</vt:lpstr>
      <vt:lpstr>Command to Test AWS Internal NLB using curl pod</vt:lpstr>
      <vt:lpstr>PowerPoint Presentation</vt:lpstr>
      <vt:lpstr>AWS EKS NLB – Fargate Workloads </vt:lpstr>
      <vt:lpstr>PowerPoint Presentation</vt:lpstr>
      <vt:lpstr>AWS EKS NLB – Fargate Workloads</vt:lpstr>
      <vt:lpstr>AWS Load Balancer Controller &amp; AWS Network Load Balancer – NEW TOPIC ADDITION - END</vt:lpstr>
      <vt:lpstr>PowerPoint Presentation</vt:lpstr>
      <vt:lpstr>Elastic Container Registry - ECR</vt:lpstr>
      <vt:lpstr>Elastic Container Registry - ECR</vt:lpstr>
      <vt:lpstr>How ECR Works?</vt:lpstr>
      <vt:lpstr>EKS &amp; ECR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</vt:lpstr>
      <vt:lpstr>GitHub - Introduction</vt:lpstr>
      <vt:lpstr>GitHub - Steps</vt:lpstr>
      <vt:lpstr>AWS CodeBuild</vt:lpstr>
      <vt:lpstr>CodeBuild - Introduction</vt:lpstr>
      <vt:lpstr>PowerPoint Presentation</vt:lpstr>
      <vt:lpstr>PowerPoint Presentation</vt:lpstr>
      <vt:lpstr>CodeBuild - Steps</vt:lpstr>
      <vt:lpstr>AWS CodePipeline</vt:lpstr>
      <vt:lpstr>CodePipeline - Introduction</vt:lpstr>
      <vt:lpstr>PowerPoint Presentation</vt:lpstr>
      <vt:lpstr>Continuous Delivery</vt:lpstr>
      <vt:lpstr>PowerPoint Presentation</vt:lpstr>
      <vt:lpstr>PowerPoint Presentation</vt:lpstr>
      <vt:lpstr>What are Microservices?</vt:lpstr>
      <vt:lpstr>Microservices - Benefits</vt:lpstr>
      <vt:lpstr>PowerPoint Presentation</vt:lpstr>
      <vt:lpstr>Microservices</vt:lpstr>
      <vt:lpstr>Microservices Deployment on AWS EKS</vt:lpstr>
      <vt:lpstr>PowerPoint Presentation</vt:lpstr>
      <vt:lpstr>AWS X-Ray Introduction</vt:lpstr>
      <vt:lpstr>AWS X-Ray - Benefits</vt:lpstr>
      <vt:lpstr>AWS X-Ray – How it works?</vt:lpstr>
      <vt:lpstr>Kubernetes DaemonSets - Introduction</vt:lpstr>
      <vt:lpstr>Kubernetes – DaemonSets</vt:lpstr>
      <vt:lpstr>Microservices Distributed Tracing with AWS X-Ray</vt:lpstr>
      <vt:lpstr>AWS X-Ray – Service Map</vt:lpstr>
      <vt:lpstr>AWS X-Ray - Traces</vt:lpstr>
      <vt:lpstr>AWS X-Ray - Traces</vt:lpstr>
      <vt:lpstr>PowerPoint Presentation</vt:lpstr>
      <vt:lpstr>What are Canary Deployments?</vt:lpstr>
      <vt:lpstr>Microservices – Canary Deployments</vt:lpstr>
      <vt:lpstr>Canary Deployments out of box on Kubernetes</vt:lpstr>
      <vt:lpstr>Canary Deployments on Kubernetes with AWS App Mesh</vt:lpstr>
      <vt:lpstr>PowerPoint Presentation</vt:lpstr>
      <vt:lpstr>Horizontal Pod Autoscaler – HPA - Intoduction</vt:lpstr>
      <vt:lpstr>How HPA works?</vt:lpstr>
      <vt:lpstr>How is HPA configured?</vt:lpstr>
      <vt:lpstr>PowerPoint Presentation</vt:lpstr>
      <vt:lpstr>Vertical Pod Autoscaler – VPA - Introduction</vt:lpstr>
      <vt:lpstr>PowerPoint Presentation</vt:lpstr>
      <vt:lpstr>PowerPoint Presentation</vt:lpstr>
      <vt:lpstr>Cluster Autoscaler - Introduction</vt:lpstr>
      <vt:lpstr>PowerPoint Presentation</vt:lpstr>
      <vt:lpstr>Container Insights</vt:lpstr>
      <vt:lpstr>Container Insights</vt:lpstr>
      <vt:lpstr>CloudWatch Container Insights Map</vt:lpstr>
      <vt:lpstr>Automatic Performance Dashboard</vt:lpstr>
      <vt:lpstr>THANK YOU</vt:lpstr>
      <vt:lpstr>ALB Ingress Controller v1.x DEPRECATED  Slides Continues</vt:lpstr>
      <vt:lpstr>PowerPoint Presentation</vt:lpstr>
      <vt:lpstr>How Ingress Works?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stacksimplify Team</cp:lastModifiedBy>
  <cp:revision>856</cp:revision>
  <dcterms:created xsi:type="dcterms:W3CDTF">2019-11-12T03:20:49Z</dcterms:created>
  <dcterms:modified xsi:type="dcterms:W3CDTF">2025-05-17T03:33:22Z</dcterms:modified>
</cp:coreProperties>
</file>